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3" r:id="rId6"/>
    <p:sldId id="260" r:id="rId7"/>
    <p:sldId id="29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oboto Condensed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279" y="487016"/>
            <a:ext cx="4821874" cy="5416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2142" y="332040"/>
            <a:ext cx="3683717" cy="10404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88887" y="340575"/>
            <a:ext cx="3866788" cy="10662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1000" y="6515100"/>
            <a:ext cx="3760063" cy="34045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86400" y="3287617"/>
            <a:ext cx="7502487" cy="1203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dirty="0">
                <a:solidFill>
                  <a:srgbClr val="013478"/>
                </a:solidFill>
                <a:latin typeface="Roboto Condensed Bold"/>
              </a:rPr>
              <a:t>ОНЛАЙН ТРЕНИНГ: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14800" y="5067300"/>
            <a:ext cx="1013460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7000" b="1" spc="-192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ЛИДЕРЛИК.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7000" b="1" spc="-192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ДЕМОКРАТИЯ.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7000" b="1" spc="-192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ГРАЖДАНДЫК</a:t>
            </a:r>
            <a:endParaRPr lang="en-US" sz="7000" b="1" spc="-192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73347" y="674840"/>
            <a:ext cx="538842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73773">
            <a:off x="1034140" y="6830845"/>
            <a:ext cx="5826623" cy="16460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7096" y="249890"/>
            <a:ext cx="10600151" cy="525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50"/>
              </a:lnSpc>
            </a:pPr>
            <a:r>
              <a:rPr lang="ru-RU" sz="3000" u="sng" spc="-120" dirty="0" err="1">
                <a:solidFill>
                  <a:srgbClr val="013478"/>
                </a:solidFill>
                <a:latin typeface="Roboto Condensed Bold"/>
              </a:rPr>
              <a:t>Демократиянын</a:t>
            </a:r>
            <a:r>
              <a:rPr lang="ru-RU" sz="3000" u="sng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sng" spc="-120" dirty="0" err="1">
                <a:solidFill>
                  <a:srgbClr val="013478"/>
                </a:solidFill>
                <a:latin typeface="Roboto Condensed Bold"/>
              </a:rPr>
              <a:t>принциптери</a:t>
            </a:r>
            <a:r>
              <a:rPr lang="ru-RU" sz="3000" u="sng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sng" spc="-120" dirty="0" err="1">
                <a:solidFill>
                  <a:srgbClr val="013478"/>
                </a:solidFill>
                <a:latin typeface="Roboto Condensed Bold"/>
              </a:rPr>
              <a:t>контекстке</a:t>
            </a:r>
            <a:r>
              <a:rPr lang="ru-RU" sz="3000" u="sng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sng" spc="-120" dirty="0" err="1">
                <a:solidFill>
                  <a:srgbClr val="013478"/>
                </a:solidFill>
                <a:latin typeface="Roboto Condensed Bold"/>
              </a:rPr>
              <a:t>жараша</a:t>
            </a:r>
            <a:r>
              <a:rPr lang="ru-RU" sz="3000" u="sng" spc="-120" dirty="0">
                <a:solidFill>
                  <a:srgbClr val="013478"/>
                </a:solidFill>
                <a:latin typeface="Roboto Condensed Bold"/>
              </a:rPr>
              <a:t> ар </a:t>
            </a:r>
            <a:r>
              <a:rPr lang="ru-RU" sz="3000" u="sng" spc="-120" dirty="0" err="1">
                <a:solidFill>
                  <a:srgbClr val="013478"/>
                </a:solidFill>
                <a:latin typeface="Roboto Condensed Bold"/>
              </a:rPr>
              <a:t>кандай</a:t>
            </a:r>
            <a:r>
              <a:rPr lang="ru-RU" sz="3000" u="sng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sng" spc="-120" dirty="0" err="1">
                <a:solidFill>
                  <a:srgbClr val="013478"/>
                </a:solidFill>
                <a:latin typeface="Roboto Condensed Bold"/>
              </a:rPr>
              <a:t>болушу</a:t>
            </a:r>
            <a:r>
              <a:rPr lang="ru-RU" sz="3000" u="sng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sng" spc="-120" dirty="0" err="1">
                <a:solidFill>
                  <a:srgbClr val="013478"/>
                </a:solidFill>
                <a:latin typeface="Roboto Condensed Bold"/>
              </a:rPr>
              <a:t>мүмкүн</a:t>
            </a:r>
            <a:r>
              <a:rPr lang="ru-RU" sz="3000" u="sng" spc="-120" dirty="0">
                <a:solidFill>
                  <a:srgbClr val="013478"/>
                </a:solidFill>
                <a:latin typeface="Roboto Condensed Bold"/>
              </a:rPr>
              <a:t>, бирок </a:t>
            </a:r>
            <a:r>
              <a:rPr lang="ru-RU" sz="3000" u="sng" spc="-120" dirty="0" err="1">
                <a:solidFill>
                  <a:srgbClr val="013478"/>
                </a:solidFill>
                <a:latin typeface="Roboto Condensed Bold"/>
              </a:rPr>
              <a:t>жалпысынан</a:t>
            </a:r>
            <a:r>
              <a:rPr lang="ru-RU" sz="3000" u="sng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sng" spc="-120" dirty="0" err="1">
                <a:solidFill>
                  <a:srgbClr val="013478"/>
                </a:solidFill>
                <a:latin typeface="Roboto Condensed Bold"/>
              </a:rPr>
              <a:t>төмөнкүлөрдү</a:t>
            </a:r>
            <a:r>
              <a:rPr lang="ru-RU" sz="3000" u="sng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sng" spc="-120" dirty="0" err="1">
                <a:solidFill>
                  <a:srgbClr val="013478"/>
                </a:solidFill>
                <a:latin typeface="Roboto Condensed Bold"/>
              </a:rPr>
              <a:t>камтыйт</a:t>
            </a:r>
            <a:r>
              <a:rPr lang="ru-RU" sz="3000" u="sng" spc="-120" dirty="0">
                <a:solidFill>
                  <a:srgbClr val="013478"/>
                </a:solidFill>
                <a:latin typeface="Roboto Condensed Bold"/>
              </a:rPr>
              <a:t>:</a:t>
            </a:r>
            <a:endParaRPr lang="en-US" sz="3000" u="sng" spc="-120" dirty="0">
              <a:solidFill>
                <a:srgbClr val="013478"/>
              </a:solidFill>
              <a:latin typeface="Roboto Condensed Bold"/>
            </a:endParaRPr>
          </a:p>
          <a:p>
            <a:pPr algn="just">
              <a:lnSpc>
                <a:spcPts val="4550"/>
              </a:lnSpc>
            </a:pPr>
            <a:r>
              <a:rPr lang="en-US" sz="3000" spc="-120" dirty="0">
                <a:solidFill>
                  <a:srgbClr val="013478"/>
                </a:solidFill>
                <a:latin typeface="Roboto Condensed Bold"/>
              </a:rPr>
              <a:t>1.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Теңдик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эркиндик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Бардык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адамдар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өз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пикирин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билдирүүгө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чечимдерди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кабыл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алууга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катышууга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ресурстарга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жетүү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үчүн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бирдей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мүмкүнчүлүккө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ээ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болушу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керек.</a:t>
            </a:r>
          </a:p>
          <a:p>
            <a:pPr algn="just">
              <a:lnSpc>
                <a:spcPts val="4550"/>
              </a:lnSpc>
            </a:pPr>
            <a:r>
              <a:rPr lang="en-US" sz="3000" spc="-120" dirty="0">
                <a:solidFill>
                  <a:srgbClr val="013478"/>
                </a:solidFill>
                <a:latin typeface="Roboto Condensed Bold"/>
              </a:rPr>
              <a:t>2. 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Адам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укуктары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. Демократия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инсандын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кол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тийбестигин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адам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укуктарын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урматтоону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тааныйт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550"/>
              </a:lnSpc>
            </a:pPr>
            <a:r>
              <a:rPr lang="en-US" sz="3000" spc="-120" dirty="0">
                <a:solidFill>
                  <a:srgbClr val="013478"/>
                </a:solidFill>
                <a:latin typeface="Roboto Condensed Bold"/>
              </a:rPr>
              <a:t>3.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Конституциялык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мамлекет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Мыйзамдар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так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болушу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керек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бардыгына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бирдей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spc="-120" dirty="0" err="1">
                <a:solidFill>
                  <a:srgbClr val="013478"/>
                </a:solidFill>
                <a:latin typeface="Roboto Condensed Bold"/>
              </a:rPr>
              <a:t>колдонулушу</a:t>
            </a:r>
            <a:r>
              <a:rPr lang="ru-RU" sz="3000" spc="-120" dirty="0">
                <a:solidFill>
                  <a:srgbClr val="013478"/>
                </a:solidFill>
                <a:latin typeface="Roboto Condensed Bold"/>
              </a:rPr>
              <a:t> керек.</a:t>
            </a:r>
            <a:endParaRPr lang="en-US" sz="3000" spc="-120" dirty="0">
              <a:solidFill>
                <a:srgbClr val="013478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69893" y="5390215"/>
            <a:ext cx="9717066" cy="397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4. Эркин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таза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шайлоо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Шайлоо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таза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жалпы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бирдей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шайлоо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укуктарынын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негизинде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өтүшү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керек.</a:t>
            </a:r>
          </a:p>
          <a:p>
            <a:pPr algn="just">
              <a:lnSpc>
                <a:spcPts val="3900"/>
              </a:lnSpc>
            </a:pP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5.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Жарандардын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активдүү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катышуусу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Бул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коомдук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уюмдарга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катышуу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кайрылуулар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мамлекеттик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кызматкерлерге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кайрылуу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ж.б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3900"/>
              </a:lnSpc>
            </a:pP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6.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Көп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партиялуулук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пикирлердин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плюрализми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Көп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партиялуу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система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болушу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керек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чечимдерди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кабыл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алууда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ар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кандай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көз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караштар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эске </a:t>
            </a:r>
            <a:r>
              <a:rPr lang="ru-RU" sz="3000" u="none" spc="-120" dirty="0" err="1">
                <a:solidFill>
                  <a:srgbClr val="013478"/>
                </a:solidFill>
                <a:latin typeface="Roboto Condensed Bold"/>
              </a:rPr>
              <a:t>алынышы</a:t>
            </a:r>
            <a:r>
              <a:rPr lang="ru-RU" sz="3000" u="none" spc="-120" dirty="0">
                <a:solidFill>
                  <a:srgbClr val="013478"/>
                </a:solidFill>
                <a:latin typeface="Roboto Condensed Bold"/>
              </a:rPr>
              <a:t> керек.</a:t>
            </a:r>
            <a:endParaRPr lang="en-US" sz="3000" u="none" spc="-120" dirty="0">
              <a:solidFill>
                <a:srgbClr val="01347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0438" y="2048527"/>
            <a:ext cx="11680521" cy="696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АКШ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ийгиликтүү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демократиянын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бир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мисалы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болуп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саналат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 Америка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Кошмо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Штаттарынын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башкаруу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системасы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Конституцияга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жарандардын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укуктарын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эркиндиктерин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коргогон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мыйзамдарга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негизделген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Кошмо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Штаттарда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жарандар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өз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ой-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пикирин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эркин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билдирүүгө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өз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өкүлдөрүн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тандоого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эркин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болгон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кезектеги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шайлоолорду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өткөрөт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000" dirty="0">
              <a:solidFill>
                <a:srgbClr val="01347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Тарыхчы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Ричард Моррис 1973-жылы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төмөнкү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жети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Негиздөөчү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Аталарды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аныктаган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: Джон Адамс,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Бенжамин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Франклин, Александр Гамильтон, Джон Джей, Томас Джефферсон, Джеймс Мэдисон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Джордж Вашингтон.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Алардын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үчөө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(Гамильтон, Мэдисон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Джей)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АКШнын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Конституциясын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ратификациялоону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колдогон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85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макаланын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Федералдык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документтердин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авторлору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</a:t>
            </a:r>
            <a:endParaRPr lang="en-US" sz="3000" dirty="0">
              <a:solidFill>
                <a:srgbClr val="01347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694662"/>
            <a:ext cx="2144445" cy="54102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47689" y="361689"/>
            <a:ext cx="2551981" cy="29363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48000" y="544621"/>
            <a:ext cx="10534003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6000" dirty="0" err="1">
                <a:solidFill>
                  <a:srgbClr val="013478"/>
                </a:solidFill>
                <a:latin typeface="Roboto Condensed Bold"/>
              </a:rPr>
              <a:t>Ийгиликтүү</a:t>
            </a:r>
            <a:r>
              <a:rPr lang="ru-RU" sz="6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6000" dirty="0" err="1">
                <a:solidFill>
                  <a:srgbClr val="013478"/>
                </a:solidFill>
                <a:latin typeface="Roboto Condensed Bold"/>
              </a:rPr>
              <a:t>демократтар</a:t>
            </a:r>
            <a:r>
              <a:rPr lang="ru-RU" sz="6000" dirty="0">
                <a:solidFill>
                  <a:srgbClr val="013478"/>
                </a:solidFill>
                <a:latin typeface="Roboto Condensed Bold"/>
              </a:rPr>
              <a:t>: АКШ</a:t>
            </a:r>
            <a:endParaRPr lang="en-US" sz="6000" dirty="0">
              <a:solidFill>
                <a:srgbClr val="01347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43588" y="1855418"/>
            <a:ext cx="3034665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81519" y="1625774"/>
            <a:ext cx="9786481" cy="6963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Германия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ийгиликтүү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демократиянын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дагы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бир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мисалы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болуп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саналат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Экинчи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дүйнөлүк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согуштан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кийин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Германия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жарандардын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укуктарын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эркиндиктерин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конституциялык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кепилдиктери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менен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федералдык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республикага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айланды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Германияда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парламенттик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башкаруу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системасы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бар,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анда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жарандар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өз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пикирин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эркин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билдирүүгө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чечим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кабыл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алууга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катышууга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укуктуу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000" dirty="0">
              <a:solidFill>
                <a:srgbClr val="01347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Япония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Азиядагы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ийгиликтүү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демократиянын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үлгүсү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Японияда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парламенттик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башкаруу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системасы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бар,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анда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жарандар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өз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пикирин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эркин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билдирүүгө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чечим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кабыл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алууга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катышууга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укуктуу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 Япония да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дүйнөдөгү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эң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өнүккөн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экономикага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ээ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</a:t>
            </a:r>
            <a:endParaRPr lang="en-US" sz="3000" dirty="0">
              <a:solidFill>
                <a:srgbClr val="013478"/>
              </a:solidFill>
              <a:latin typeface="Roboto Condensed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3716000" y="5753100"/>
            <a:ext cx="4350045" cy="411897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347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01800" y="6210300"/>
            <a:ext cx="2603819" cy="324739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228599" y="325416"/>
            <a:ext cx="1318952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6000" dirty="0" err="1">
                <a:solidFill>
                  <a:srgbClr val="013478"/>
                </a:solidFill>
                <a:latin typeface="Roboto Condensed Bold"/>
              </a:rPr>
              <a:t>Ийгиликтүү</a:t>
            </a:r>
            <a:r>
              <a:rPr lang="ru-RU" sz="6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6000" dirty="0" err="1">
                <a:solidFill>
                  <a:srgbClr val="013478"/>
                </a:solidFill>
                <a:latin typeface="Roboto Condensed Bold"/>
              </a:rPr>
              <a:t>демократтар</a:t>
            </a:r>
            <a:r>
              <a:rPr lang="ru-RU" sz="6000" dirty="0">
                <a:solidFill>
                  <a:srgbClr val="013478"/>
                </a:solidFill>
                <a:latin typeface="Roboto Condensed Bold"/>
              </a:rPr>
              <a:t>:</a:t>
            </a:r>
            <a:endParaRPr lang="en-US" sz="6000" dirty="0">
              <a:solidFill>
                <a:srgbClr val="01347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83303" y="856467"/>
            <a:ext cx="5033230" cy="67725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818367"/>
            <a:ext cx="11132507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0"/>
              </a:lnSpc>
            </a:pP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Эмне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үчүн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кээ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бир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өлкөлөр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бай,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башкалары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кедей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деген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китебинде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авторлор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Дарон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Асемоглу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Джеймс Робинсон демократия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экономикалык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өсүштүн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гүлдөп-өнүгүүнүн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зарыл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шарты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экенин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айтышат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3840"/>
              </a:lnSpc>
            </a:pPr>
            <a:endParaRPr lang="ru-RU" sz="3000" dirty="0">
              <a:solidFill>
                <a:srgbClr val="013478"/>
              </a:solidFill>
              <a:latin typeface="Roboto Condensed Bold"/>
            </a:endParaRPr>
          </a:p>
          <a:p>
            <a:pPr algn="just">
              <a:lnSpc>
                <a:spcPts val="3840"/>
              </a:lnSpc>
            </a:pP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Бийлик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бирдей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бөлүштүрүлгөн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демократиялык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системада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инклюзивдик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институттарды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түзүүгө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болот, ал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өз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кезегинде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менчик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укуктарын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коргоону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коомдо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кирешенин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адилет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бөлүштүрүлүшүн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камсыз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кылат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Мындай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институттар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экономикалык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өсүштү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стимулдайт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инновациялар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үчүн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шарттарды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түзөт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калктын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жашоо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деңгээлин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жогорулатат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.</a:t>
            </a:r>
            <a:endParaRPr lang="en-US" sz="3000" dirty="0">
              <a:solidFill>
                <a:srgbClr val="013478"/>
              </a:solidFill>
              <a:latin typeface="Roboto Condensed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1345">
            <a:off x="4139852" y="6284702"/>
            <a:ext cx="6444641" cy="16170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76397" y="8096511"/>
            <a:ext cx="14201384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13478"/>
                </a:solidFill>
                <a:latin typeface="Roboto Condensed Bold"/>
              </a:rPr>
              <a:t>Economist Intelligence Unit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тарабынан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жарыяланган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Демократия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индекси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2021ге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ылайык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дүйнөдөгү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эң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демократиялуу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өлкөлөр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Норвегия, Исландия, Швеция,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Жаңы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Зеландия, Дания, Финляндия, Канада, Ирландия, Австралия </a:t>
            </a:r>
            <a:r>
              <a:rPr lang="ru-RU" sz="30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13478"/>
                </a:solidFill>
                <a:latin typeface="Roboto Condensed Bold"/>
              </a:rPr>
              <a:t> Люксембург.</a:t>
            </a:r>
            <a:endParaRPr lang="en-US" sz="3000" dirty="0">
              <a:solidFill>
                <a:srgbClr val="01347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73699" y="1993871"/>
            <a:ext cx="11876361" cy="71100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172200" y="284576"/>
            <a:ext cx="5817376" cy="1166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dirty="0">
                <a:solidFill>
                  <a:srgbClr val="013478"/>
                </a:solidFill>
                <a:latin typeface="Roboto Condensed Bold"/>
              </a:rPr>
              <a:t>ДЕМОКРАТ</a:t>
            </a:r>
            <a:r>
              <a:rPr lang="ru-RU" sz="6999" dirty="0">
                <a:solidFill>
                  <a:srgbClr val="013478"/>
                </a:solidFill>
                <a:latin typeface="Roboto Condensed Bold"/>
              </a:rPr>
              <a:t>И</a:t>
            </a:r>
            <a:r>
              <a:rPr lang="en-US" sz="6999" dirty="0">
                <a:solidFill>
                  <a:srgbClr val="013478"/>
                </a:solidFill>
                <a:latin typeface="Roboto Condensed Bold"/>
              </a:rPr>
              <a:t>Я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44806">
            <a:off x="-314892" y="8607835"/>
            <a:ext cx="2990298" cy="15848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03382">
            <a:off x="-178150" y="165247"/>
            <a:ext cx="2990298" cy="15848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21364">
            <a:off x="15544492" y="236271"/>
            <a:ext cx="2990298" cy="15848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292733">
            <a:off x="15356602" y="8618863"/>
            <a:ext cx="2990298" cy="15848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83493" y="2247900"/>
            <a:ext cx="13723307" cy="5354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1991-жылы 31-августта Кыргызстан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эгемендүүлүккө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ээ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болгон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(СССР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тарагандан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кийин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).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КПССтин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мурдагы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тоталитардык-авторитардык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режиминин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ордуна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авторитардык-демократиялык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режим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келди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Кыргыздар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генетикалык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эсептөөлөр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боюнча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андан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бери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кескин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өзгөрбөгөн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бирдиктүү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этногенетикалык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команда катары 1340-жылдардын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тегерегинде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пайда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болгон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200" dirty="0">
              <a:solidFill>
                <a:srgbClr val="01347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Маодундун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башкаруусу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кыргыз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элинин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тарыхындагы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маанилүү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алгачкы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этап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болуп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калды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: 201-жылы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кытай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жылнаамасында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«кыргыз»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этноними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биринчи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жолу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13478"/>
                </a:solidFill>
                <a:latin typeface="Roboto Condensed Bold"/>
              </a:rPr>
              <a:t>эскерилген</a:t>
            </a:r>
            <a:r>
              <a:rPr lang="ru-RU" sz="3200" dirty="0">
                <a:solidFill>
                  <a:srgbClr val="013478"/>
                </a:solidFill>
                <a:latin typeface="Roboto Condensed Bold"/>
              </a:rPr>
              <a:t>.</a:t>
            </a:r>
            <a:endParaRPr lang="en-US" sz="3200" dirty="0">
              <a:solidFill>
                <a:srgbClr val="01347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97134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74502">
            <a:off x="-20826" y="7191362"/>
            <a:ext cx="4147273" cy="38833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82715" y="1943100"/>
            <a:ext cx="1427356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22893">
            <a:off x="-971918" y="6861132"/>
            <a:ext cx="2910286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00200" y="544621"/>
            <a:ext cx="151638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3368"/>
                </a:solidFill>
                <a:latin typeface="Roboto Condensed Bold"/>
              </a:rPr>
              <a:t>Кыргыз</a:t>
            </a:r>
            <a:r>
              <a:rPr lang="en-US" sz="6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en-US" sz="6000" dirty="0" err="1">
                <a:solidFill>
                  <a:srgbClr val="003368"/>
                </a:solidFill>
                <a:latin typeface="Roboto Condensed Bold"/>
              </a:rPr>
              <a:t>Республик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асынын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en-US" sz="6000" dirty="0" err="1">
                <a:solidFill>
                  <a:srgbClr val="003368"/>
                </a:solidFill>
                <a:latin typeface="Roboto Condensed Bold"/>
              </a:rPr>
              <a:t>Конституция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сы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 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24667" y="-890914"/>
            <a:ext cx="4866968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33600" y="701197"/>
            <a:ext cx="12399603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Кыргыз 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Республикасы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сандар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менен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: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7DFB097-E511-4065-84AC-392712FA6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49387"/>
              </p:ext>
            </p:extLst>
          </p:nvPr>
        </p:nvGraphicFramePr>
        <p:xfrm>
          <a:off x="990600" y="2324100"/>
          <a:ext cx="15392400" cy="736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>
                  <a:extLst>
                    <a:ext uri="{9D8B030D-6E8A-4147-A177-3AD203B41FA5}">
                      <a16:colId xmlns:a16="http://schemas.microsoft.com/office/drawing/2014/main" val="4071638090"/>
                    </a:ext>
                  </a:extLst>
                </a:gridCol>
                <a:gridCol w="10287000">
                  <a:extLst>
                    <a:ext uri="{9D8B030D-6E8A-4147-A177-3AD203B41FA5}">
                      <a16:colId xmlns:a16="http://schemas.microsoft.com/office/drawing/2014/main" val="273414940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Көрсөткүчтөр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Статистика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940793"/>
                  </a:ext>
                </a:extLst>
              </a:tr>
              <a:tr h="766034">
                <a:tc>
                  <a:txBody>
                    <a:bodyPr/>
                    <a:lstStyle/>
                    <a:p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2022-жылга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мамлекеттик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жана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бюджеттин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тартыштыгы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2022-жылга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консолидацияланган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403,9 миллиард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сомду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түздү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Республикалык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бюджеттин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кирешелери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282,1 миллиард сом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суммасында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эсептелген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Чыгымдар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291,2 млрд сом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деңгээлинде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болгон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Бюджеттин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тартыштыгы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9,1 миллиард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сомду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түзүшү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керек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болчу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622183"/>
                  </a:ext>
                </a:extLst>
              </a:tr>
              <a:tr h="766034">
                <a:tc>
                  <a:txBody>
                    <a:bodyPr/>
                    <a:lstStyle/>
                    <a:p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Кыргызстандын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мамлекеттик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карызы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2022-жылдын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аягында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5 217,88 млн АКШ доллары (418 384,37 млн ​​сом),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анын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ичинен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79,8%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мамлекеттик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тышкы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карыз</a:t>
                      </a:r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4 162,60 млн.</a:t>
                      </a:r>
                    </a:p>
                    <a:p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90286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5958" y="426691"/>
            <a:ext cx="6458687" cy="64586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50951" y="3446916"/>
            <a:ext cx="6469551" cy="64620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3729" y="7700555"/>
            <a:ext cx="7315200" cy="1180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49847" y="536495"/>
            <a:ext cx="5629924" cy="24157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62872" y="521075"/>
            <a:ext cx="10317365" cy="69443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30891" y="7704029"/>
            <a:ext cx="15585510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Демократия,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лидерлик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ийгиликтүү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натыйжалуу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болушунун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маанилүү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элементтери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болуп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саналат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Демократиялык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коомдор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эркиндикти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адилеттүүлүктү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камсыз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кылып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жарандарга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пикирин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билдирүүгө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жашоосуна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таасир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этүүчү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чечимдерге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катышууга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мүмкүндүк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берет.</a:t>
            </a:r>
            <a:endParaRPr lang="en-US" sz="3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9850" y="359850"/>
            <a:ext cx="2503749" cy="25037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15" b="2415"/>
          <a:stretch>
            <a:fillRect/>
          </a:stretch>
        </p:blipFill>
        <p:spPr>
          <a:xfrm>
            <a:off x="5314003" y="213883"/>
            <a:ext cx="2784244" cy="2649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359850"/>
            <a:ext cx="2503749" cy="25037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98769" y="359850"/>
            <a:ext cx="2503749" cy="25037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5653" y="3193625"/>
            <a:ext cx="4721770" cy="472177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88642" y="8394265"/>
            <a:ext cx="5891510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3999" spc="-63">
                <a:solidFill>
                  <a:srgbClr val="013478"/>
                </a:solidFill>
                <a:latin typeface="Roboto Condensed Bold"/>
              </a:rPr>
              <a:t>ЭРГЕШБАЕВА ТАТТУУБУБУ, </a:t>
            </a:r>
          </a:p>
          <a:p>
            <a:pPr algn="ctr">
              <a:lnSpc>
                <a:spcPts val="4599"/>
              </a:lnSpc>
            </a:pPr>
            <a:r>
              <a:rPr lang="en-US" sz="3999" spc="-63">
                <a:solidFill>
                  <a:srgbClr val="013478"/>
                </a:solidFill>
                <a:latin typeface="Roboto Condensed Bold"/>
              </a:rPr>
              <a:t>ЮРИСТ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9600" y="3162300"/>
            <a:ext cx="5751523" cy="5347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en-US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TANKS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институттарын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өнүктүрөм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::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200" b="1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*Тандем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юридикалык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коомунун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негиздөөчүсүмүн</a:t>
            </a:r>
            <a:endParaRPr lang="ru-RU" sz="3200" b="1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ru-RU" sz="3200" b="1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 Analytics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коомдук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фондунун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Байкоочу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кеңешинин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мүчөсүмүн</a:t>
            </a:r>
            <a:endParaRPr lang="ru-RU" sz="3200" b="1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200" b="1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15800" y="3009900"/>
            <a:ext cx="5973328" cy="5347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*Кыргыз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Республикасынын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Кеңешинде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карандысыз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консультанты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200" b="1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*Кыргыз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Республикасынын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Юстиция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министрлигине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караштуу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Мыйзамдуулук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борборунун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</a:t>
            </a:r>
            <a:endParaRPr lang="ru-RU" sz="3200" b="1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ru-RU" sz="3200" b="1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ишмердүүлук</a:t>
            </a:r>
            <a:r>
              <a:rPr lang="ru-RU" sz="3200" b="1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жүргүзөм</a:t>
            </a:r>
            <a:endParaRPr lang="en-US" sz="3200" b="1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07889" y="2122014"/>
            <a:ext cx="6418304" cy="68571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47800" y="800100"/>
            <a:ext cx="13821287" cy="92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3800" dirty="0">
                <a:solidFill>
                  <a:srgbClr val="003368"/>
                </a:solidFill>
                <a:latin typeface="Roboto Condensed Bold"/>
              </a:rPr>
              <a:t>НЕГИЗГИ ТҮШҮНҮКТӨРДҮН АНЫКТАМАСЫ</a:t>
            </a:r>
            <a:endParaRPr lang="en-US" sz="3800" dirty="0">
              <a:solidFill>
                <a:srgbClr val="003368"/>
              </a:solidFill>
              <a:latin typeface="Roboto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68577" y="2171700"/>
            <a:ext cx="9817274" cy="696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Лидерлик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–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адамдын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адамдарды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жетектөө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жалпы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максаттарга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жетүү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өнүгүүсүнө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шарт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түзүү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жөндөмдүүлүгү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2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Демократия –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бул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бийлик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элге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таандык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болгон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шайлоо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сөз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чогулуш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эркиндиги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ар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бир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жарандын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укуктарын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эркиндиктерин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урматтоо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аркылуу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ишке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ашырылуучу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башкаруу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формасы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2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Граждандык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-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мамлекет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алдындагы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укуктарынын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милдеттеринин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жыйындысы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ошондой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эле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турмушуна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активдүү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катышуу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анын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таламдарын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коргоо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</a:t>
            </a:r>
            <a:endParaRPr lang="en-US" sz="32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20863" y="2830882"/>
            <a:ext cx="13872575" cy="4821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Лидерлик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–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бул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адамдын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жалпы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максаттарга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жетүү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башкаларды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жетектөө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түрткү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берүү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жөндөмдүүлүгү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Жакшы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лидер эмпатия,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баарлашуу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стратегиялык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ой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жүгүртүү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чечим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кабыл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алуу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сыяктуу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сапаттарга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ээ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4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Демократиялык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коомдо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лидердин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ролу –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ой-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пикирин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муктаждыктарын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угуп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аларды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жалпы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максаттарга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алып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барууда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. Лидер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ачык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чынчыл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керек,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ошондой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эле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өзүнүн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гана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эмес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бардык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кызыкчылыгын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коргоого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даяр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4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400" dirty="0">
                <a:solidFill>
                  <a:srgbClr val="003368"/>
                </a:solidFill>
                <a:latin typeface="Roboto Condensed Bold"/>
              </a:rPr>
              <a:t> керек.</a:t>
            </a:r>
            <a:endParaRPr lang="en-US" sz="34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78407" y="7414206"/>
            <a:ext cx="3009593" cy="28727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876580"/>
            <a:ext cx="4760738" cy="34104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76600" y="1333500"/>
            <a:ext cx="114300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4000" dirty="0">
                <a:solidFill>
                  <a:srgbClr val="003368"/>
                </a:solidFill>
                <a:latin typeface="Roboto Condensed Bold"/>
              </a:rPr>
              <a:t>ЛИДЕРЧИЛИК: САПАТТАР ЖАНА РОЛ</a:t>
            </a:r>
            <a:endParaRPr lang="en-US" sz="4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39834" y="899402"/>
            <a:ext cx="7725844" cy="78512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0185" y="571500"/>
            <a:ext cx="8126260" cy="857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Коомдук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лидер – башка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адамдар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менен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эффективдүү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баарлашып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жүрүм-турумуна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эл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алдында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сүйлөй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алган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Мындай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лидер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саясатчы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бизнесмен же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коомдук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ишмер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мүмкүн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0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Тарых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элди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шыктандырган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ынандырган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атактуу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чечендердин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көптөгөн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мисалдарын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билет.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Мындай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мисалдардын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бири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Мартин Лютер Кинг,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АКШда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өзүнүн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сүйлөгөн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сөздөрү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менен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каралардын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укуктары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күрөшкөн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0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Дагы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мисал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Уинстон Черчилль,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Экинчи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Дүйнөлүк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Согуш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маалында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сүйлөгөн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сөздөрү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аркылуу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британ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элин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нацизмге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каршы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күрөшкө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шыктандырган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  <a:endParaRPr lang="en-US" sz="3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81795" y="1719719"/>
            <a:ext cx="9744205" cy="8040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algn="just">
              <a:lnSpc>
                <a:spcPts val="4200"/>
              </a:lnSpc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Сүйлөө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темасы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кылдаттык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менен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тандалып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алынышы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керек,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жеке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өзүнө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тааныш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кызыктуу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нерсеге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басым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жасаган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жакшы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marL="323850" lvl="1" algn="just">
              <a:lnSpc>
                <a:spcPts val="4200"/>
              </a:lnSpc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Кептин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негизги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тезисин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түзүңүз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Эмне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сүйлөшүү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керек (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максат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)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эмне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жөнүндө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сүйлөшүү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керек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деген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суроого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жооп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бериңиз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(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максатка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жетүү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дегенди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билдирет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).</a:t>
            </a:r>
          </a:p>
          <a:p>
            <a:pPr marL="323850" lvl="1" algn="just">
              <a:lnSpc>
                <a:spcPts val="4200"/>
              </a:lnSpc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Теманы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сүрөттөө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керекпи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предмет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боюнча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нерсени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тактоо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керекпи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белгилүү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көз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карашка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каршы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чыгуу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керекпи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же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жаңы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вариантты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айтуу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керекпи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marL="323850" lvl="1" algn="just">
              <a:lnSpc>
                <a:spcPts val="4200"/>
              </a:lnSpc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Аткаруу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тоонун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аныктагыла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: мажор;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ойноок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;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жемелеүүчү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;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жалынуу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;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салтанаттуу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;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эскертүүчү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marL="323850" lvl="1" algn="just">
              <a:lnSpc>
                <a:spcPts val="4200"/>
              </a:lnSpc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Максаттуу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аудиторияны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эсептеңиз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: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жашыңыз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темаңызга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болгон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кызыгуунун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деңгээли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маалымдуулук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деңгээли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ж.б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  <a:endParaRPr lang="en-US" sz="30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2400300"/>
            <a:ext cx="6158787" cy="57108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76669" y="341073"/>
            <a:ext cx="14117538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ОРАТОРИЯ. АТКАРЫЛУУ: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7800" y="3128897"/>
            <a:ext cx="14782800" cy="4270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Пикир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лидерлери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коомдогу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оң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өзгөрүүлөргө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алып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келе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турган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идеяларды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концепцияларды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жайылтууга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жардам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бере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алышат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Алар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укуктарын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коргой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алышат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коррупция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менен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күрөшө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алышат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экологиялык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демилгелерди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колдой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алышат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ж.б.у.с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0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Пикир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лидерлери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ошондой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эле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көйгөйлөрү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боюнча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адамдардын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аң-сезимин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жогорулатууга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аларды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чечүү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иш-аракеттерге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тартууга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жардам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бере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Алар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өздөрүнүн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популярдуулугун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таасирин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маанилүү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маселелерге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буруу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коомдук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пикирди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мобилизациялоо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колдоно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алышат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  <a:endParaRPr lang="en-US" sz="30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86425" y="7396097"/>
            <a:ext cx="4534396" cy="3050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45474" y="6457682"/>
            <a:ext cx="4342526" cy="38293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95711" y="464507"/>
            <a:ext cx="1556358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0"/>
              </a:lnSpc>
            </a:pPr>
            <a:r>
              <a:rPr lang="ru-RU" sz="6000" spc="-72" dirty="0" err="1">
                <a:solidFill>
                  <a:srgbClr val="003368"/>
                </a:solidFill>
                <a:latin typeface="Roboto Condensed Bold"/>
              </a:rPr>
              <a:t>Коомдогу</a:t>
            </a:r>
            <a:r>
              <a:rPr lang="ru-RU" sz="6000" spc="-72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spc="-72" dirty="0" err="1">
                <a:solidFill>
                  <a:srgbClr val="003368"/>
                </a:solidFill>
                <a:latin typeface="Roboto Condensed Bold"/>
              </a:rPr>
              <a:t>оң</a:t>
            </a:r>
            <a:r>
              <a:rPr lang="ru-RU" sz="6000" spc="-72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spc="-72" dirty="0" err="1">
                <a:solidFill>
                  <a:srgbClr val="003368"/>
                </a:solidFill>
                <a:latin typeface="Roboto Condensed Bold"/>
              </a:rPr>
              <a:t>өзгөрүүлөргө</a:t>
            </a:r>
            <a:r>
              <a:rPr lang="ru-RU" sz="6000" spc="-72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spc="-72" dirty="0" err="1">
                <a:solidFill>
                  <a:srgbClr val="003368"/>
                </a:solidFill>
                <a:latin typeface="Roboto Condensed Bold"/>
              </a:rPr>
              <a:t>пикир</a:t>
            </a:r>
            <a:r>
              <a:rPr lang="ru-RU" sz="6000" spc="-72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spc="-72" dirty="0" err="1">
                <a:solidFill>
                  <a:srgbClr val="003368"/>
                </a:solidFill>
                <a:latin typeface="Roboto Condensed Bold"/>
              </a:rPr>
              <a:t>лидерлери</a:t>
            </a:r>
            <a:r>
              <a:rPr lang="ru-RU" sz="6000" spc="-72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spc="-72" dirty="0" err="1">
                <a:solidFill>
                  <a:srgbClr val="003368"/>
                </a:solidFill>
                <a:latin typeface="Roboto Condensed Bold"/>
              </a:rPr>
              <a:t>кандай</a:t>
            </a:r>
            <a:r>
              <a:rPr lang="ru-RU" sz="6000" spc="-72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spc="-72" dirty="0" err="1">
                <a:solidFill>
                  <a:srgbClr val="003368"/>
                </a:solidFill>
                <a:latin typeface="Roboto Condensed Bold"/>
              </a:rPr>
              <a:t>салым</a:t>
            </a:r>
            <a:r>
              <a:rPr lang="ru-RU" sz="6000" spc="-72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spc="-72" dirty="0" err="1">
                <a:solidFill>
                  <a:srgbClr val="003368"/>
                </a:solidFill>
                <a:latin typeface="Roboto Condensed Bold"/>
              </a:rPr>
              <a:t>кошо</a:t>
            </a:r>
            <a:r>
              <a:rPr lang="ru-RU" sz="6000" spc="-72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spc="-72" dirty="0" err="1">
                <a:solidFill>
                  <a:srgbClr val="003368"/>
                </a:solidFill>
                <a:latin typeface="Roboto Condensed Bold"/>
              </a:rPr>
              <a:t>алат</a:t>
            </a:r>
            <a:r>
              <a:rPr lang="ru-RU" sz="6000" spc="-72" dirty="0">
                <a:solidFill>
                  <a:srgbClr val="003368"/>
                </a:solidFill>
                <a:latin typeface="Roboto Condensed Bold"/>
              </a:rPr>
              <a:t>?</a:t>
            </a:r>
            <a:endParaRPr lang="en-US" sz="6000" spc="-72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000" y="2400300"/>
            <a:ext cx="10960274" cy="6424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Коомдогу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позитивдүү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өзгөрүүлөргө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көмөктөшүүнү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каалаган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лидер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белгилүү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сапаттарга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ээ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керек.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0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Биринчиден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ал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ынандыруучу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башка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адамдарды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шыктандырууга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жөндөмдүү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керек.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Экинчиден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тобокелчиликке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барууга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даяр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болуп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оор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чечимдерди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кабыл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алуудан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коркпоосу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керек.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Үчүнчүдөн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лидер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эмпатиялуу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башка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адамдардын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муктаждыктарын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кызыкчылыктарын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түшүнө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билиши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керек. Ал топтун башка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мүчөлөрүнүн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пикирин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угууга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эске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алууга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даяр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керек.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Акырында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алдыга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коюлган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максаттарга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жетүү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лидер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максаттуу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туруктуу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керек.</a:t>
            </a:r>
            <a:endParaRPr lang="en-US" sz="30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03274" y="3728059"/>
            <a:ext cx="5533350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72849" y="350885"/>
            <a:ext cx="14624137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ru-RU" sz="5499" spc="-43" dirty="0" err="1">
                <a:solidFill>
                  <a:srgbClr val="003368"/>
                </a:solidFill>
                <a:latin typeface="Roboto Condensed Bold"/>
              </a:rPr>
              <a:t>Коомдогу</a:t>
            </a:r>
            <a:r>
              <a:rPr lang="ru-RU" sz="5499" spc="-43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5499" spc="-43" dirty="0" err="1">
                <a:solidFill>
                  <a:srgbClr val="003368"/>
                </a:solidFill>
                <a:latin typeface="Roboto Condensed Bold"/>
              </a:rPr>
              <a:t>позитивдүү</a:t>
            </a:r>
            <a:r>
              <a:rPr lang="ru-RU" sz="5499" spc="-43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5499" spc="-43" dirty="0" err="1">
                <a:solidFill>
                  <a:srgbClr val="003368"/>
                </a:solidFill>
                <a:latin typeface="Roboto Condensed Bold"/>
              </a:rPr>
              <a:t>өзгөрүүлөрдү</a:t>
            </a:r>
            <a:r>
              <a:rPr lang="ru-RU" sz="5499" spc="-43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5499" spc="-43" dirty="0" err="1">
                <a:solidFill>
                  <a:srgbClr val="003368"/>
                </a:solidFill>
                <a:latin typeface="Roboto Condensed Bold"/>
              </a:rPr>
              <a:t>жайылтуу</a:t>
            </a:r>
            <a:r>
              <a:rPr lang="ru-RU" sz="5499" spc="-43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5499" spc="-43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5499" spc="-43" dirty="0">
                <a:solidFill>
                  <a:srgbClr val="003368"/>
                </a:solidFill>
                <a:latin typeface="Roboto Condensed Bold"/>
              </a:rPr>
              <a:t> лидер </a:t>
            </a:r>
            <a:r>
              <a:rPr lang="ru-RU" sz="5499" spc="-43" dirty="0" err="1">
                <a:solidFill>
                  <a:srgbClr val="003368"/>
                </a:solidFill>
                <a:latin typeface="Roboto Condensed Bold"/>
              </a:rPr>
              <a:t>кандай</a:t>
            </a:r>
            <a:r>
              <a:rPr lang="ru-RU" sz="5499" spc="-43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5499" spc="-43" dirty="0" err="1">
                <a:solidFill>
                  <a:srgbClr val="003368"/>
                </a:solidFill>
                <a:latin typeface="Roboto Condensed Bold"/>
              </a:rPr>
              <a:t>сапаттарга</a:t>
            </a:r>
            <a:r>
              <a:rPr lang="ru-RU" sz="5499" spc="-43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5499" spc="-43" dirty="0" err="1">
                <a:solidFill>
                  <a:srgbClr val="003368"/>
                </a:solidFill>
                <a:latin typeface="Roboto Condensed Bold"/>
              </a:rPr>
              <a:t>ээ</a:t>
            </a:r>
            <a:r>
              <a:rPr lang="ru-RU" sz="5499" spc="-43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5499" spc="-43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5499" spc="-43" dirty="0">
                <a:solidFill>
                  <a:srgbClr val="003368"/>
                </a:solidFill>
                <a:latin typeface="Roboto Condensed Bold"/>
              </a:rPr>
              <a:t> керек?</a:t>
            </a:r>
            <a:endParaRPr lang="en-US" sz="5499" spc="-43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96200" y="2705101"/>
            <a:ext cx="9601200" cy="5886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–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өлкөнүн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жашоосуна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активдүү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катышуусу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милдеттерге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шайлоого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катышуу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мыйзамдарды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эрежелерди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сактоо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башка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укуктарын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урматтоо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башкаларга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жардам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берүүгө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даяр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кирет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0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демократиялык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коомдо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маанилүү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роль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ойнойт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анткени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активдүү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катышуусу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гана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мамлекеттин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натыйжалуу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иштешин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камсыздай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социалдык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жоопкерчиликти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өлкөсүнө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аң-сезимдүү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мамилени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өнүктүрүүгө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да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салым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кошот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  <a:endParaRPr lang="en-US" sz="30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98935" y="5835836"/>
            <a:ext cx="2928972" cy="32943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0551" y="2688503"/>
            <a:ext cx="2972202" cy="292356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08512" y="498692"/>
            <a:ext cx="12120214" cy="192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ГРАЖДАНДЫК: 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  <a:p>
            <a:pPr algn="ctr">
              <a:lnSpc>
                <a:spcPts val="7680"/>
              </a:lnSpc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АНЫКТАМАСЫ ЖАНА МААНИСИ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5904" y="3051132"/>
            <a:ext cx="11456096" cy="5354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жоопкерчилик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өлкөсүнө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болгон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сүйүү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берилгендик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күчтүү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бакубат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коомду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курууда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маанилүү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роль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ойнойт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Алар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аң-сезимди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өнүктүрүүгө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мамлекеттүүлүктү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улуттук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биримдикти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чыңдоого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салым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кошууда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2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Бул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сапаттарсыз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коомдо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туруктуулукту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бакубаттуулукту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камсыз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кылуу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мүмкүн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эмес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Андыктан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ар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бир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өлкөсүнүн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өнүгүүсүндөгү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ролун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баамдап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жоопкерчиликтүү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атуулдук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мекенди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сүйгөн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инсан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болууга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умтулуусу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зарыл.</a:t>
            </a:r>
            <a:endParaRPr lang="en-US" sz="32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479680" y="3127332"/>
            <a:ext cx="4779620" cy="526811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46548" y="360384"/>
            <a:ext cx="15782795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Жарандыктын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жоопкерчиликтин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сүйүүнүн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өлкөсүнө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берилгендиктин</a:t>
            </a: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6000" dirty="0" err="1">
                <a:solidFill>
                  <a:srgbClr val="003368"/>
                </a:solidFill>
                <a:latin typeface="Roboto Condensed Bold"/>
              </a:rPr>
              <a:t>мааниси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6385" y="1592371"/>
            <a:ext cx="3923292" cy="42728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35496" y="6354062"/>
            <a:ext cx="3704706" cy="33813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257800" y="544621"/>
            <a:ext cx="69926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ЖООПКЕРЧИЛИК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58200" y="2095500"/>
            <a:ext cx="8801100" cy="6653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Жоопкерчилик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жарандыктын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ажырагыс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бөлүгү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болуп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саналат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 Ар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бир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анын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иш-аракети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башка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адамдарга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бүтүндөй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өлкөгө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таасир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этиши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мүмкүн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экенин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түшүнүшү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керек.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Ошондуктан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ал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жасаган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иштери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чыгарган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чечимдери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жооп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бериши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керек.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2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Жоопкерчилик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мыйзамдарды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эрежелерди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бузбоодон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башкаларга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зыян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келтирбөөдөн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милдеттерин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аткаруудан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качпоодон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көрүнөт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жоопкерчилигин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сезген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өлкөсүнүн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өнүгүшүнө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чоң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салым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кошо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алат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</a:t>
            </a:r>
            <a:endParaRPr lang="en-US" sz="32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33600" y="2552700"/>
            <a:ext cx="14541674" cy="5347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лидерлик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–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бул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турмушуна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активдүү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катышуу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чечимдерди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кабыл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өнүгүү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процесстерине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түздөн-түз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таасир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берүү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жөндөмдүүлүгү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лидер –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алдыга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коюлган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максаттарга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жетүү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зарыл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болгон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билимге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тажрыйбага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жөндөмгө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ээ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0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Бүгүнкү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күндө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лидерлик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өнүгүүсүнүн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маанилүү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фактору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болуп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саналат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Адамдардын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активдуу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граждандык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позициясынын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аркасында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көптөгөн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социалдык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экономикалык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саясий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маселелерди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чечүүгө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болот.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Мындан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тышкары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лидерлер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жалпы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максаттардын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айланасында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адамдарды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бириктирип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жамааттык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эркти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калыптандырып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маанилүү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натыйжаларга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жетише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алышат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</a:t>
            </a:r>
            <a:endParaRPr lang="en-US" sz="30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3063" y="7133623"/>
            <a:ext cx="4146620" cy="37545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17868" y="509131"/>
            <a:ext cx="12052265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ЖАРАНДЫК ЖЕТЕКЧИЛИК: ТҮШҮНҮКТҮ ЖАНА МААНИСИ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57655" y="3165432"/>
            <a:ext cx="3801645" cy="53068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13226" y="3527277"/>
            <a:ext cx="4389438" cy="521423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77330" y="590289"/>
            <a:ext cx="12447740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Демократия –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бийлик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элге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таандык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болгон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башкаруу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формасы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.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Демократиялык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коомдо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жарандар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өз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ой-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пикирин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эркин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билдирүүгө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алардын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жашоосуна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таасир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этүүчү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чечимдерди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кабыл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алууга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катышууга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spc="-42" dirty="0" err="1">
                <a:solidFill>
                  <a:srgbClr val="013478"/>
                </a:solidFill>
                <a:latin typeface="Roboto Condensed Bold"/>
              </a:rPr>
              <a:t>укуктуу</a:t>
            </a:r>
            <a:r>
              <a:rPr lang="ru-RU" sz="3500" spc="-42" dirty="0">
                <a:solidFill>
                  <a:srgbClr val="013478"/>
                </a:solidFill>
                <a:latin typeface="Roboto Condensed Bold"/>
              </a:rPr>
              <a:t>.</a:t>
            </a:r>
            <a:endParaRPr lang="en-US" sz="3500" spc="-42" dirty="0">
              <a:solidFill>
                <a:srgbClr val="013478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3136857"/>
            <a:ext cx="6247356" cy="604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5"/>
              </a:lnSpc>
            </a:pP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Демократиянын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негизги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принциптери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:</a:t>
            </a:r>
          </a:p>
          <a:p>
            <a:pPr>
              <a:lnSpc>
                <a:spcPts val="4305"/>
              </a:lnSpc>
            </a:pPr>
            <a:r>
              <a:rPr lang="en-US" sz="3500" dirty="0">
                <a:solidFill>
                  <a:srgbClr val="013478"/>
                </a:solidFill>
                <a:latin typeface="Roboto Condensed Bold"/>
              </a:rPr>
              <a:t>-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мыйзам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алдында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теңдик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;</a:t>
            </a:r>
          </a:p>
          <a:p>
            <a:pPr>
              <a:lnSpc>
                <a:spcPts val="4305"/>
              </a:lnSpc>
            </a:pPr>
            <a:r>
              <a:rPr lang="en-US" sz="3500" dirty="0">
                <a:solidFill>
                  <a:srgbClr val="013478"/>
                </a:solidFill>
                <a:latin typeface="Roboto Condensed Bold"/>
              </a:rPr>
              <a:t>-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сөз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чогулуш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эркиндиги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;</a:t>
            </a:r>
          </a:p>
          <a:p>
            <a:pPr>
              <a:lnSpc>
                <a:spcPts val="4305"/>
              </a:lnSpc>
            </a:pPr>
            <a:r>
              <a:rPr lang="en-US" sz="3500" dirty="0">
                <a:solidFill>
                  <a:srgbClr val="013478"/>
                </a:solidFill>
                <a:latin typeface="Roboto Condensed Bold"/>
              </a:rPr>
              <a:t>-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шайлоолор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бийликтин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эл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алдындагы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жоопкерчилиги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.</a:t>
            </a:r>
          </a:p>
          <a:p>
            <a:pPr>
              <a:lnSpc>
                <a:spcPts val="4305"/>
              </a:lnSpc>
            </a:pPr>
            <a:endParaRPr lang="ru-RU" sz="3500" dirty="0">
              <a:solidFill>
                <a:srgbClr val="013478"/>
              </a:solidFill>
              <a:latin typeface="Roboto Condensed Bold"/>
            </a:endParaRPr>
          </a:p>
          <a:p>
            <a:pPr>
              <a:lnSpc>
                <a:spcPts val="4305"/>
              </a:lnSpc>
            </a:pP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Демократия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ошондой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эле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азчылыктардын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укуктарын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коргоону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конституциянын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эрежелерин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сактоону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камтыйт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.</a:t>
            </a:r>
            <a:endParaRPr lang="en-US" sz="3500" dirty="0">
              <a:solidFill>
                <a:srgbClr val="01347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51079" y="3555826"/>
            <a:ext cx="5371416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38200" y="2324100"/>
            <a:ext cx="11415386" cy="7502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лидерликтин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катышуунун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негизги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көйгөйлөрүнүн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бири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сапаттуу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билимдин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жоктугу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Адамдар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дайыма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эле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коомго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активдүү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катышуу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зарыл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билимге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көндүмгө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ээ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боло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бербейт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Мындан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тышкары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адамдардын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активдүү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катышуу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мүмкүнчүлүгүн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чектеген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катар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социалдык-экономикалык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маселелер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бар.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0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Дагы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бир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кыйынчылык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-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мамлекеттик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институттарга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саясий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лидерлерге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ишенимдин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жоктугу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Көптөгөн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адамдар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алардын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үнү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угарына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ишенишпейт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чечим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кабыл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алуу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процесстерине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катышуунун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маанисин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түшүнүшпөйт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Мындай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шарттарда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лидерлер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мамлекеттик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институттарга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болгон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ишенимди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арттыруу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башкарууга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жаңы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ыкмаларды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калыптандыруу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000" dirty="0" err="1">
                <a:solidFill>
                  <a:srgbClr val="003368"/>
                </a:solidFill>
                <a:latin typeface="Roboto Condensed Bold"/>
              </a:rPr>
              <a:t>иштеши</a:t>
            </a:r>
            <a:r>
              <a:rPr lang="ru-RU" sz="3000" dirty="0">
                <a:solidFill>
                  <a:srgbClr val="003368"/>
                </a:solidFill>
                <a:latin typeface="Roboto Condensed Bold"/>
              </a:rPr>
              <a:t> керек.</a:t>
            </a:r>
            <a:endParaRPr lang="en-US" sz="3000" dirty="0">
              <a:solidFill>
                <a:srgbClr val="003368"/>
              </a:solidFill>
              <a:latin typeface="Roboto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6301" y="351512"/>
            <a:ext cx="17661699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ГРАЖДАНДЫК ЖЕТЕКЧИЛИКТИН ЖАНА ГРАЖДАНДЫК КАТЫШУУУНУН КЫЙЫНЧЫЛЫГЫ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0" y="2400300"/>
            <a:ext cx="12268200" cy="5892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лидерлер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алдында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турган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милдеттерди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чечүүдө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маанилүү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роль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ойной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алышат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Алар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адамдарды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жалпы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максаттардын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айланасына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бириктирип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коллективдуу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эркти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тузе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алышат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Мындан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тышкары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лидерлер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мамлекеттик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институттар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менен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ортосунда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ортомчу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болуп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диалогду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түзүүгө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компромисстерди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табууга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жардам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бере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алышат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2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лидерликтин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маанилүү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ролу башка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адамдардын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лидерлик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сапаттарын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өнүктүрүү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болуп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саналат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лидерлер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коомдун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өнүгүүсү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иштей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турган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лидерлердин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жаңы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муунун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түзүү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өздөрүнүн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билимин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тажрыйбасын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берүүгө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даяр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2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200" dirty="0">
                <a:solidFill>
                  <a:srgbClr val="003368"/>
                </a:solidFill>
                <a:latin typeface="Roboto Condensed Bold"/>
              </a:rPr>
              <a:t> керек.</a:t>
            </a:r>
            <a:endParaRPr lang="en-US" sz="32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89526" y="5785309"/>
            <a:ext cx="5863561" cy="46269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50183" y="486297"/>
            <a:ext cx="11787634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0"/>
              </a:lnSpc>
            </a:pPr>
            <a:r>
              <a:rPr lang="ru-RU" sz="4000" dirty="0">
                <a:solidFill>
                  <a:srgbClr val="003368"/>
                </a:solidFill>
                <a:latin typeface="Roboto Condensed Bold"/>
              </a:rPr>
              <a:t>ГРАЖДАНДЫК ЖЕТЕКЧИЛИКТИН РОЛУ</a:t>
            </a:r>
          </a:p>
          <a:p>
            <a:pPr algn="ctr">
              <a:lnSpc>
                <a:spcPts val="6780"/>
              </a:lnSpc>
            </a:pPr>
            <a:r>
              <a:rPr lang="ru-RU" sz="4000" dirty="0">
                <a:solidFill>
                  <a:srgbClr val="003368"/>
                </a:solidFill>
                <a:latin typeface="Roboto Condensed Bold"/>
              </a:rPr>
              <a:t>КЫЙЫНЧЫЛЫКТАРДА</a:t>
            </a:r>
            <a:endParaRPr lang="en-US" sz="4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33781" y="1287441"/>
            <a:ext cx="10537521" cy="812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Мамлекеттик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деңгээлдеги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саясий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башка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чечимдерди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кабыл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процессине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катышуусунун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механизмдери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демократиянын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маанилүү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курамдык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бөлүгү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болуп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саналат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Алар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пикирин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билдирүүгө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чечимдерге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таасир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этүүгө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мүмкүнчүлүк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берет.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ru-RU" sz="35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Бирок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катышуу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механизмдери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натыйжалуу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процесстин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ачык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жеткиликтүү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айкын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болушун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камсыз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кылуу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ошондой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эле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добуш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берүүнүн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колдоосуна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ээ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болгон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идеяларды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кароонун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бүтүндүгүн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камсыз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кылуу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зарыл.</a:t>
            </a:r>
            <a:endParaRPr lang="en-US" sz="35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7154" y="1771884"/>
            <a:ext cx="4929339" cy="524397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97952" y="2068360"/>
            <a:ext cx="434383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8489" y="6435247"/>
            <a:ext cx="3319511" cy="385175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05401" y="575936"/>
            <a:ext cx="71628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РЕФЕРЕНДУМДАР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98534" y="2117290"/>
            <a:ext cx="8877822" cy="749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катышуусунун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кеңири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таралган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механизмдеринин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бири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референдумдарды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өткөрүү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болуп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саналат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. Референдум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добуш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берүүгө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коюлган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маселе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боюнча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пикирин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билдирүүгө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мүмкүндүк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берет.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ru-RU" sz="35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Бирок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референдумдун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натыйжалуу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бул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маселе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боюнча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кеңири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маалымат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ошондой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эле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добуш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берүүнүн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таза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ачык-айкын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болушуна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кепилдик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зарыл.</a:t>
            </a:r>
            <a:endParaRPr lang="en-US" sz="35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10401" y="2242550"/>
            <a:ext cx="10439399" cy="6867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Коомдук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угуулар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–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бул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чечимдерди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кабыл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алууга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катышуусунун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дагы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бир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механизми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.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Алар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тигил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же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бул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маселе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боюнча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өз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пикирин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билдирүүгө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мамлекеттик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кызматкерлерге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суроо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берүүгө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мүмкүнчүлүк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берет.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ru-RU" sz="35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Бирок,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коомдук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угуулар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натыйжалуу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угууларды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өткөрүү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жөнүндө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маалыматтын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ачыктыгын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жеткиликтүүлүгүн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камсыз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кылуу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ошондой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эле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бардык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кызыкдар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тараптарга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сөз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сүйлөөгө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мүмкүнчүлүк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зарыл.</a:t>
            </a:r>
            <a:endParaRPr lang="en-US" sz="35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4175" y="2328275"/>
            <a:ext cx="4817173" cy="53201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81200" y="438150"/>
            <a:ext cx="116680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КООМЧУЛУК УГУШУЛАР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800" y="2476500"/>
            <a:ext cx="10973844" cy="6867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демилгелери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–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бул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белгилүү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бир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идеяны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же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мыйзам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долбоорун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колдоо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кол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чогултууга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мүмкүндүк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берүүчү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механизм.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Эгерде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колдун саны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белгилүү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чекке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жетсе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анда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идея же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мыйзам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долбоору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мамлекеттик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деңгээлде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каралат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ru-RU" sz="35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Бирок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жарандык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демилгелер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натыйжалуу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кол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топтоо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процессинин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ачык-айкындуулугун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камсыз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кылуу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ошондой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эле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жарандардын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колдоосуна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ээ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болгон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идеялардын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же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мыйзам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долбоорлорунун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мамлекеттик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деңгээлде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каралышын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камсыз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кылуу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зарыл.</a:t>
            </a:r>
            <a:endParaRPr lang="en-US" sz="35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00847" y="2772949"/>
            <a:ext cx="4755276" cy="49808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09800" y="591594"/>
            <a:ext cx="1190044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ГРАЖДАНДЫК ДЕМИЛГЕЛЕР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49439" y="2477413"/>
            <a:ext cx="9819362" cy="5610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Электрондук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добуш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–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жарандарга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интернет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аркылуу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шайлоого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же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референдумга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катышууга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мүмкүндүк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берүүчү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механизм.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ru-RU" sz="3500" dirty="0">
              <a:solidFill>
                <a:srgbClr val="003368"/>
              </a:solidFill>
              <a:latin typeface="Roboto Condensed Bold"/>
            </a:endParaRP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Бирок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электрондук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добуш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натыйжалуу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болушу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үчүн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добуш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берүүнүн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коопсуздугун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купуялуулугун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камсыз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кылуу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,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ошондой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эле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колдонулган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технологиянын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ишенимдүүлүгүн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камсыз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03368"/>
                </a:solidFill>
                <a:latin typeface="Roboto Condensed Bold"/>
              </a:rPr>
              <a:t>кылуу</a:t>
            </a:r>
            <a:r>
              <a:rPr lang="ru-RU" sz="3500" dirty="0">
                <a:solidFill>
                  <a:srgbClr val="003368"/>
                </a:solidFill>
                <a:latin typeface="Roboto Condensed Bold"/>
              </a:rPr>
              <a:t> зарыл.</a:t>
            </a:r>
            <a:endParaRPr lang="en-US" sz="35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9995" y="2171700"/>
            <a:ext cx="2064881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62436" y="5143500"/>
            <a:ext cx="4144945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86000" y="638566"/>
            <a:ext cx="11489383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ru-RU" sz="6000" dirty="0">
                <a:solidFill>
                  <a:srgbClr val="003368"/>
                </a:solidFill>
                <a:latin typeface="Roboto Condensed Bold"/>
              </a:rPr>
              <a:t>ЭЛЕКТРОНДУК ДОБУШ БЕРҮҮ</a:t>
            </a:r>
            <a:endParaRPr lang="en-US" sz="6000" dirty="0">
              <a:solidFill>
                <a:srgbClr val="00336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0171" y="744151"/>
            <a:ext cx="6735655" cy="7811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82205" y="744151"/>
            <a:ext cx="6440091" cy="79616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19756" y="3305305"/>
            <a:ext cx="3488519" cy="331771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06490" y="3875240"/>
            <a:ext cx="6332637" cy="26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ru-RU" sz="7700" dirty="0">
                <a:solidFill>
                  <a:srgbClr val="003368"/>
                </a:solidFill>
                <a:latin typeface="Roboto Condensed Bold"/>
              </a:rPr>
              <a:t>РАХМАТ</a:t>
            </a:r>
          </a:p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ru-RU" sz="7700" dirty="0">
                <a:solidFill>
                  <a:srgbClr val="003368"/>
                </a:solidFill>
                <a:latin typeface="Roboto Condensed Bold"/>
              </a:rPr>
              <a:t>КӨҢҮЛ ҮЧҮН!</a:t>
            </a:r>
            <a:endParaRPr lang="en-US" sz="7700" dirty="0">
              <a:solidFill>
                <a:srgbClr val="003368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279" y="487016"/>
            <a:ext cx="4821874" cy="5416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2142" y="332040"/>
            <a:ext cx="3683717" cy="1040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88887" y="340575"/>
            <a:ext cx="3866788" cy="10662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1200" y="2726372"/>
            <a:ext cx="14975909" cy="592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</a:pP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Демократиялык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 –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өкүлдөрүн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эркин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тандоо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чечимдерди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кабыл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алууга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катышуу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мүмкүнчүлүгүнө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ээ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болгон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саясий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система. </a:t>
            </a:r>
            <a:endParaRPr lang="en-US" sz="3700" b="1" spc="-56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235"/>
              </a:lnSpc>
            </a:pP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Демократия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идеясы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Байыркы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Грецияда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болгон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бирок 20-кылымда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дүйнө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жүзү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кеңири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тарай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баштаган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4235"/>
              </a:lnSpc>
            </a:pPr>
            <a:endParaRPr lang="ru-RU" sz="3700" b="1" spc="-56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235"/>
              </a:lnSpc>
            </a:pP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Демократия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бүгүнкү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күндө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башкаруунун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эң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популярдуу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формаларынын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бири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Парламентаризмден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президенттик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республикага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чейин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кандай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формада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болот.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Жарандардын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жыргалчылыгын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өлкөдө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стабилдүүлүктү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камсыз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кылуу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үчүн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демократиялык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режимдин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туруктуу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натыйжалуу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болушу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маанилүү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spc="-56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6667500"/>
            <a:ext cx="3412633" cy="30899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472372" y="297102"/>
            <a:ext cx="9812982" cy="192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ru-RU" sz="6000" dirty="0">
                <a:solidFill>
                  <a:srgbClr val="013478"/>
                </a:solidFill>
                <a:latin typeface="Roboto Condensed Bold"/>
              </a:rPr>
              <a:t>ДЕМОКРАТИЯЛЫК РЕЖИМ:</a:t>
            </a:r>
          </a:p>
          <a:p>
            <a:pPr algn="ctr">
              <a:lnSpc>
                <a:spcPts val="7740"/>
              </a:lnSpc>
            </a:pPr>
            <a:r>
              <a:rPr lang="ru-RU" sz="6000" dirty="0">
                <a:solidFill>
                  <a:srgbClr val="013478"/>
                </a:solidFill>
                <a:latin typeface="Roboto Condensed Bold"/>
              </a:rPr>
              <a:t>ТАРЫХ ЖАНА ЗАМАНЧЫЛЫК</a:t>
            </a:r>
            <a:endParaRPr lang="en-US" sz="6000" dirty="0">
              <a:solidFill>
                <a:srgbClr val="01347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14601" y="2726372"/>
            <a:ext cx="140208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</a:pP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Тоталитаризм –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бийлик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чексиз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ыйгарым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укуктарга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ээ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болгон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партиянын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лидердин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колуна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топтолгон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коомду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башкаруу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үчүн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репрессияларды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маалыматтык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көзөмөлдү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пропаганданы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колдонгон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саясий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режим. </a:t>
            </a:r>
          </a:p>
          <a:p>
            <a:pPr algn="just">
              <a:lnSpc>
                <a:spcPts val="4235"/>
              </a:lnSpc>
            </a:pP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Тоталитаризмдин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өзгөчөлүгүнө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зордук-зомбулук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мажбурлоо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басма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эркиндигин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чектөө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эркин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чогулуштарга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тыюу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салуу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экономика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маданиятты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толук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көзөмөлдөө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оппозиция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сынды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басуу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кирет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Нацизм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коммунизм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сыяктуу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тоталитардык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режимдер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20-кылымга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мүнөздүү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болгон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көптөгөн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трагедияларга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кагылышууларга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sz="37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spc="-56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6667500"/>
            <a:ext cx="3412633" cy="30899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81200" y="297102"/>
            <a:ext cx="14935200" cy="192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ru-RU" sz="6000" dirty="0">
                <a:solidFill>
                  <a:srgbClr val="013478"/>
                </a:solidFill>
                <a:latin typeface="Roboto Condensed Bold"/>
              </a:rPr>
              <a:t>САЯСИЙ РЕЖИМ КАТАРЫ </a:t>
            </a:r>
          </a:p>
          <a:p>
            <a:pPr algn="ctr">
              <a:lnSpc>
                <a:spcPts val="7740"/>
              </a:lnSpc>
            </a:pPr>
            <a:r>
              <a:rPr lang="ru-RU" sz="6000" dirty="0">
                <a:solidFill>
                  <a:srgbClr val="013478"/>
                </a:solidFill>
                <a:latin typeface="Roboto Condensed Bold"/>
              </a:rPr>
              <a:t>ТОТАЛИТАРИЗМДИН ӨЗГӨЧӨЛҮКТӨРҮ</a:t>
            </a:r>
            <a:endParaRPr lang="en-US" sz="6000" dirty="0">
              <a:solidFill>
                <a:srgbClr val="013478"/>
              </a:solidFill>
              <a:latin typeface="Roboto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07127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57599" y="888409"/>
            <a:ext cx="12873789" cy="7948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384429">
            <a:off x="-527223" y="8118001"/>
            <a:ext cx="3625564" cy="19215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14601" y="2726372"/>
            <a:ext cx="140208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</a:pP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Демократия –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өкүлдөрүн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эркин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тандап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чечимдерге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таасир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эте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алган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саясий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режим. </a:t>
            </a:r>
          </a:p>
          <a:p>
            <a:pPr algn="just">
              <a:lnSpc>
                <a:spcPts val="4235"/>
              </a:lnSpc>
            </a:pP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Демократиянын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негизги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принциптерине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жарандардын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укуктарын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эркиндиктерин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коргоо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таза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эркин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шайлоо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пикир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эркиндиги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карандысыз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сот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бийлиги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бийлик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органдарынын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бөлүнүшү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мамлекеттик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органдардын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ишинин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ачыктыгы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айкындыгы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ж.б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4235"/>
              </a:lnSpc>
            </a:pP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Демократиялык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коомдо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чечим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кабыл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алууга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катышууга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бирдей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мүмкүнчүлүктөргө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басмырлоодон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коргоого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укуктуу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Мындан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тышкары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демократия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мыйзамдын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үстөмдүгүнө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негизделет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мында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мыйзамдар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улуттук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лидер же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башкаруучу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эмес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жарандар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мамлекеттин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ара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аракеттенүүсүнүн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негизи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болуп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spc="-56" dirty="0" err="1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саналат</a:t>
            </a:r>
            <a:r>
              <a:rPr lang="ru-RU" sz="3500" b="1" spc="-56" dirty="0">
                <a:solidFill>
                  <a:srgbClr val="0134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b="1" spc="-56" dirty="0">
              <a:solidFill>
                <a:srgbClr val="0134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6667500"/>
            <a:ext cx="3412633" cy="30899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81200" y="297102"/>
            <a:ext cx="14935200" cy="192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ru-RU" sz="6000" dirty="0">
                <a:solidFill>
                  <a:srgbClr val="013478"/>
                </a:solidFill>
                <a:latin typeface="Roboto Condensed Bold"/>
              </a:rPr>
              <a:t>САЯСИЙ РЕЖИМ КАТАРЫНДА ДЕМОКРАТИЯНЫН ӨЗГӨЧӨЛҮКТӨРҮ</a:t>
            </a:r>
            <a:endParaRPr lang="en-US" sz="6000" dirty="0">
              <a:solidFill>
                <a:srgbClr val="013478"/>
              </a:solidFill>
              <a:latin typeface="Roboto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4113677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3009" y="756356"/>
            <a:ext cx="13112299" cy="7774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384429">
            <a:off x="-527223" y="8118001"/>
            <a:ext cx="3625564" cy="19215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00887" y="6590608"/>
            <a:ext cx="4158413" cy="26676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6030179"/>
            <a:ext cx="2524888" cy="35976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14417">
            <a:off x="16173327" y="-203809"/>
            <a:ext cx="2837122" cy="25121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27659" y="240983"/>
            <a:ext cx="7701941" cy="8967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0"/>
              </a:lnSpc>
            </a:pPr>
            <a:r>
              <a:rPr lang="ru-RU" sz="2500" b="1" u="sng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Демократиянын</a:t>
            </a:r>
            <a:r>
              <a:rPr lang="ru-RU" sz="2500" b="1" u="sng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u="sng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кээ</a:t>
            </a:r>
            <a:r>
              <a:rPr lang="ru-RU" sz="2500" b="1" u="sng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u="sng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бир</a:t>
            </a:r>
            <a:r>
              <a:rPr lang="ru-RU" sz="2500" b="1" u="sng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u="sng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жалпы</a:t>
            </a:r>
            <a:r>
              <a:rPr lang="ru-RU" sz="2500" b="1" u="sng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u="sng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кабыл</a:t>
            </a:r>
            <a:r>
              <a:rPr lang="ru-RU" sz="2500" b="1" u="sng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u="sng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алынган</a:t>
            </a:r>
            <a:r>
              <a:rPr lang="ru-RU" sz="2500" b="1" u="sng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u="sng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белгилери</a:t>
            </a:r>
            <a:r>
              <a:rPr lang="ru-RU" sz="2500" b="1" u="sng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u="sng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болуп</a:t>
            </a:r>
            <a:r>
              <a:rPr lang="ru-RU" sz="2500" b="1" u="sng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u="sng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төмөнкүлөр</a:t>
            </a:r>
            <a:r>
              <a:rPr lang="ru-RU" sz="2500" b="1" u="sng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u="sng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саналат</a:t>
            </a:r>
            <a:r>
              <a:rPr lang="ru-RU" sz="2500" b="1" u="sng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4410"/>
              </a:lnSpc>
            </a:pP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-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Жарандардын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мыйзам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алдында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теңдиги</a:t>
            </a:r>
            <a:endParaRPr lang="ru-RU" sz="2500" b="1" spc="24" dirty="0">
              <a:solidFill>
                <a:srgbClr val="013478"/>
              </a:solidFill>
              <a:latin typeface="Roboto Condensed Bold" panose="020B0604020202020204" charset="0"/>
              <a:ea typeface="Roboto Condensed Bold" panose="020B0604020202020204" charset="0"/>
              <a:cs typeface="Times New Roman" panose="02020603050405020304" pitchFamily="18" charset="0"/>
            </a:endParaRPr>
          </a:p>
          <a:p>
            <a:pPr algn="just">
              <a:lnSpc>
                <a:spcPts val="4410"/>
              </a:lnSpc>
            </a:pP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-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Сөз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эркиндиги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жана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басма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сөз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эркиндиги</a:t>
            </a:r>
            <a:endParaRPr lang="ru-RU" sz="2500" b="1" spc="24" dirty="0">
              <a:solidFill>
                <a:srgbClr val="013478"/>
              </a:solidFill>
              <a:latin typeface="Roboto Condensed Bold" panose="020B0604020202020204" charset="0"/>
              <a:ea typeface="Roboto Condensed Bold" panose="020B0604020202020204" charset="0"/>
              <a:cs typeface="Times New Roman" panose="02020603050405020304" pitchFamily="18" charset="0"/>
            </a:endParaRPr>
          </a:p>
          <a:p>
            <a:pPr algn="just">
              <a:lnSpc>
                <a:spcPts val="4410"/>
              </a:lnSpc>
            </a:pP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-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Чогулуш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жана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бирикме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эркиндиги</a:t>
            </a:r>
            <a:endParaRPr lang="ru-RU" sz="2500" b="1" spc="24" dirty="0">
              <a:solidFill>
                <a:srgbClr val="013478"/>
              </a:solidFill>
              <a:latin typeface="Roboto Condensed Bold" panose="020B0604020202020204" charset="0"/>
              <a:ea typeface="Roboto Condensed Bold" panose="020B0604020202020204" charset="0"/>
              <a:cs typeface="Times New Roman" panose="02020603050405020304" pitchFamily="18" charset="0"/>
            </a:endParaRPr>
          </a:p>
          <a:p>
            <a:pPr algn="just">
              <a:lnSpc>
                <a:spcPts val="4410"/>
              </a:lnSpc>
            </a:pP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- Дин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эркиндиги</a:t>
            </a:r>
            <a:endParaRPr lang="ru-RU" sz="2500" b="1" spc="24" dirty="0">
              <a:solidFill>
                <a:srgbClr val="013478"/>
              </a:solidFill>
              <a:latin typeface="Roboto Condensed Bold" panose="020B0604020202020204" charset="0"/>
              <a:ea typeface="Roboto Condensed Bold" panose="020B0604020202020204" charset="0"/>
              <a:cs typeface="Times New Roman" panose="02020603050405020304" pitchFamily="18" charset="0"/>
            </a:endParaRPr>
          </a:p>
          <a:p>
            <a:pPr algn="just">
              <a:lnSpc>
                <a:spcPts val="4410"/>
              </a:lnSpc>
            </a:pP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-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Шайлоо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процесстери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жана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жарандардын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шайлоого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катышуу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мүмкүнчүлүгү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4410"/>
              </a:lnSpc>
            </a:pP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Законго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баш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ийген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жана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элдин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алдында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жооп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беруучу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мамлекеттик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органдар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4410"/>
              </a:lnSpc>
            </a:pP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Аткаруу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,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мыйзам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чыгаруу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жана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сот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бутактарынын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ыйгарым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укуктарынын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бөлүнүшү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4410"/>
              </a:lnSpc>
            </a:pP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Сот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бийлигинин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көз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карандысыздыгы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4410"/>
              </a:lnSpc>
            </a:pP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Азчылыктардын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укуктарын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урматтоо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жана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алардын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саясий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турмушка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катышуусу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4410"/>
              </a:lnSpc>
            </a:pP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Эркиндиктин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жана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жеке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коопсуздуктун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500" b="1" spc="24" dirty="0" err="1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гарантиялары</a:t>
            </a:r>
            <a:r>
              <a:rPr lang="ru-RU" sz="2500" b="1" spc="24" dirty="0">
                <a:solidFill>
                  <a:srgbClr val="013478"/>
                </a:solidFill>
                <a:latin typeface="Roboto Condensed Bold" panose="020B0604020202020204" charset="0"/>
                <a:ea typeface="Roboto Condensed Bold" panose="020B0604020202020204" charset="0"/>
                <a:cs typeface="Times New Roman" panose="02020603050405020304" pitchFamily="18" charset="0"/>
              </a:rPr>
              <a:t>.</a:t>
            </a:r>
            <a:endParaRPr lang="en-US" sz="2500" b="1" spc="24" dirty="0">
              <a:solidFill>
                <a:srgbClr val="013478"/>
              </a:solidFill>
              <a:latin typeface="Roboto Condensed Bold" panose="020B0604020202020204" charset="0"/>
              <a:ea typeface="Roboto Condensed Bol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363205" y="2580623"/>
            <a:ext cx="8115300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Ар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кайсы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өлкөлөрдө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демократиянын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бул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белгилеринин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ар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кандай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варианттары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жана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жоромолдору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болушу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мүмкүн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, бирок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алар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адатта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өлкөнүн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демократиялуу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же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жокпу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,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аныктоо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үчүн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негиз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болуп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кызмат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 </a:t>
            </a:r>
            <a:r>
              <a:rPr lang="ru-RU" sz="3500" dirty="0" err="1">
                <a:solidFill>
                  <a:srgbClr val="013478"/>
                </a:solidFill>
                <a:latin typeface="Roboto Condensed Bold"/>
              </a:rPr>
              <a:t>кылат</a:t>
            </a:r>
            <a:r>
              <a:rPr lang="ru-RU" sz="3500" dirty="0">
                <a:solidFill>
                  <a:srgbClr val="013478"/>
                </a:solidFill>
                <a:latin typeface="Roboto Condensed Bold"/>
              </a:rPr>
              <a:t>.</a:t>
            </a:r>
            <a:endParaRPr lang="en-US" sz="3500" dirty="0">
              <a:solidFill>
                <a:srgbClr val="013478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2345</Words>
  <Application>Microsoft Office PowerPoint</Application>
  <PresentationFormat>Произвольный</PresentationFormat>
  <Paragraphs>163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Roboto Condensed Bold</vt:lpstr>
      <vt:lpstr>Calibri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 ТРЕНИНГ:</dc:title>
  <dc:creator>Lenovo</dc:creator>
  <cp:lastModifiedBy>Tattuu Ergeshbaeva</cp:lastModifiedBy>
  <cp:revision>8</cp:revision>
  <dcterms:created xsi:type="dcterms:W3CDTF">2006-08-16T00:00:00Z</dcterms:created>
  <dcterms:modified xsi:type="dcterms:W3CDTF">2023-09-27T08:56:44Z</dcterms:modified>
  <dc:identifier>DAFgiE_hkSU</dc:identifier>
</cp:coreProperties>
</file>