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62"/>
  </p:notesMasterIdLst>
  <p:sldIdLst>
    <p:sldId id="256" r:id="rId2"/>
    <p:sldId id="299" r:id="rId3"/>
    <p:sldId id="260" r:id="rId4"/>
    <p:sldId id="265" r:id="rId5"/>
    <p:sldId id="354" r:id="rId6"/>
    <p:sldId id="261" r:id="rId7"/>
    <p:sldId id="307" r:id="rId8"/>
    <p:sldId id="263" r:id="rId9"/>
    <p:sldId id="262" r:id="rId10"/>
    <p:sldId id="308" r:id="rId11"/>
    <p:sldId id="353" r:id="rId12"/>
    <p:sldId id="309" r:id="rId13"/>
    <p:sldId id="310" r:id="rId14"/>
    <p:sldId id="311" r:id="rId15"/>
    <p:sldId id="312" r:id="rId16"/>
    <p:sldId id="298" r:id="rId17"/>
    <p:sldId id="313" r:id="rId18"/>
    <p:sldId id="277" r:id="rId19"/>
    <p:sldId id="268" r:id="rId20"/>
    <p:sldId id="270" r:id="rId21"/>
    <p:sldId id="305" r:id="rId22"/>
    <p:sldId id="271" r:id="rId23"/>
    <p:sldId id="278" r:id="rId24"/>
    <p:sldId id="272" r:id="rId25"/>
    <p:sldId id="283" r:id="rId26"/>
    <p:sldId id="281" r:id="rId27"/>
    <p:sldId id="280" r:id="rId28"/>
    <p:sldId id="284" r:id="rId29"/>
    <p:sldId id="285" r:id="rId30"/>
    <p:sldId id="288" r:id="rId31"/>
    <p:sldId id="289" r:id="rId32"/>
    <p:sldId id="290" r:id="rId33"/>
    <p:sldId id="286" r:id="rId34"/>
    <p:sldId id="291" r:id="rId35"/>
    <p:sldId id="292" r:id="rId36"/>
    <p:sldId id="306" r:id="rId37"/>
    <p:sldId id="293" r:id="rId38"/>
    <p:sldId id="294" r:id="rId39"/>
    <p:sldId id="295" r:id="rId40"/>
    <p:sldId id="332" r:id="rId41"/>
    <p:sldId id="303" r:id="rId42"/>
    <p:sldId id="304" r:id="rId43"/>
    <p:sldId id="302" r:id="rId44"/>
    <p:sldId id="331" r:id="rId45"/>
    <p:sldId id="352" r:id="rId46"/>
    <p:sldId id="356" r:id="rId47"/>
    <p:sldId id="257" r:id="rId48"/>
    <p:sldId id="357" r:id="rId49"/>
    <p:sldId id="358" r:id="rId50"/>
    <p:sldId id="359" r:id="rId51"/>
    <p:sldId id="360" r:id="rId52"/>
    <p:sldId id="259" r:id="rId53"/>
    <p:sldId id="361" r:id="rId54"/>
    <p:sldId id="264" r:id="rId55"/>
    <p:sldId id="362" r:id="rId56"/>
    <p:sldId id="363" r:id="rId57"/>
    <p:sldId id="273" r:id="rId58"/>
    <p:sldId id="368" r:id="rId59"/>
    <p:sldId id="369" r:id="rId60"/>
    <p:sldId id="35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varScale="1">
        <p:scale>
          <a:sx n="64" d="100"/>
          <a:sy n="64" d="100"/>
        </p:scale>
        <p:origin x="724"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1CC03F5-1707-4B9A-B52A-581665B5F853}">
      <dgm:prSet/>
      <dgm:spPr/>
      <dgm:t>
        <a:bodyPr/>
        <a:lstStyle/>
        <a:p>
          <a:r>
            <a:rPr lang="ru-RU" dirty="0"/>
            <a:t>«Адам </a:t>
          </a:r>
          <a:r>
            <a:rPr lang="ru-RU" dirty="0" err="1"/>
            <a:t>укуктары</a:t>
          </a:r>
          <a:r>
            <a:rPr lang="ru-RU" dirty="0"/>
            <a:t>» </a:t>
          </a:r>
          <a:r>
            <a:rPr lang="ru-RU" dirty="0" err="1"/>
            <a:t>деп</a:t>
          </a:r>
          <a:r>
            <a:rPr lang="ru-RU" dirty="0"/>
            <a:t> </a:t>
          </a:r>
          <a:r>
            <a:rPr lang="ru-RU" dirty="0" err="1"/>
            <a:t>баардык</a:t>
          </a:r>
          <a:r>
            <a:rPr lang="ru-RU" dirty="0"/>
            <a:t> </a:t>
          </a:r>
          <a:r>
            <a:rPr lang="ru-RU" dirty="0" err="1"/>
            <a:t>нерселерди</a:t>
          </a:r>
          <a:r>
            <a:rPr lang="ru-RU" dirty="0"/>
            <a:t> </a:t>
          </a:r>
          <a:r>
            <a:rPr lang="ru-RU" dirty="0" err="1"/>
            <a:t>атап</a:t>
          </a:r>
          <a:r>
            <a:rPr lang="ru-RU" dirty="0"/>
            <a:t> </a:t>
          </a:r>
          <a:r>
            <a:rPr lang="ru-RU" dirty="0" err="1"/>
            <a:t>баштады</a:t>
          </a:r>
          <a:r>
            <a:rPr lang="ru-RU" dirty="0"/>
            <a:t>-  «</a:t>
          </a:r>
          <a:r>
            <a:rPr lang="ru-RU" dirty="0" err="1"/>
            <a:t>акысыз</a:t>
          </a:r>
          <a:r>
            <a:rPr lang="ru-RU" dirty="0"/>
            <a:t> </a:t>
          </a:r>
          <a:r>
            <a:rPr lang="ru-RU" dirty="0" err="1"/>
            <a:t>жол</a:t>
          </a:r>
          <a:r>
            <a:rPr lang="ru-RU" dirty="0"/>
            <a:t> </a:t>
          </a:r>
          <a:r>
            <a:rPr lang="ru-RU" dirty="0" err="1"/>
            <a:t>жүрүү</a:t>
          </a:r>
          <a:r>
            <a:rPr lang="ru-RU" dirty="0"/>
            <a:t> </a:t>
          </a:r>
          <a:r>
            <a:rPr lang="ru-RU" dirty="0" err="1"/>
            <a:t>укугунан</a:t>
          </a:r>
          <a:r>
            <a:rPr lang="ru-RU" dirty="0"/>
            <a:t>» </a:t>
          </a:r>
          <a:r>
            <a:rPr lang="ru-RU" dirty="0" err="1"/>
            <a:t>баштап</a:t>
          </a:r>
          <a:r>
            <a:rPr lang="ru-RU" dirty="0"/>
            <a:t> «</a:t>
          </a:r>
          <a:r>
            <a:rPr lang="ru-RU" dirty="0" err="1"/>
            <a:t>акысыз</a:t>
          </a:r>
          <a:r>
            <a:rPr lang="ru-RU" dirty="0"/>
            <a:t> сыра </a:t>
          </a:r>
          <a:r>
            <a:rPr lang="ru-RU" dirty="0" err="1"/>
            <a:t>укугуна</a:t>
          </a:r>
          <a:r>
            <a:rPr lang="ru-RU" dirty="0"/>
            <a:t>» </a:t>
          </a:r>
          <a:r>
            <a:rPr lang="ru-RU" dirty="0" err="1"/>
            <a:t>чейин</a:t>
          </a:r>
          <a:r>
            <a:rPr lang="ru-RU" dirty="0"/>
            <a:t> </a:t>
          </a:r>
        </a:p>
      </dgm:t>
    </dgm:pt>
    <dgm:pt modelId="{2BA09C37-4AF1-414A-8719-E6B06EE280AC}" type="parTrans" cxnId="{66D506A3-743F-4712-AA5A-CFF23EF70AA2}">
      <dgm:prSet/>
      <dgm:spPr/>
      <dgm:t>
        <a:bodyPr/>
        <a:lstStyle/>
        <a:p>
          <a:endParaRPr lang="x-none"/>
        </a:p>
      </dgm:t>
    </dgm:pt>
    <dgm:pt modelId="{2E0B2FF7-227A-42C9-9ACD-7C1AF9D03D1B}" type="sibTrans" cxnId="{66D506A3-743F-4712-AA5A-CFF23EF70AA2}">
      <dgm:prSet/>
      <dgm:spPr/>
      <dgm:t>
        <a:bodyPr/>
        <a:lstStyle/>
        <a:p>
          <a:endParaRPr lang="x-none"/>
        </a:p>
      </dgm:t>
    </dgm:pt>
    <dgm:pt modelId="{A9927255-24CF-4568-AAA6-2B3960FD00E5}">
      <dgm:prSet/>
      <dgm:spPr/>
      <dgm:t>
        <a:bodyPr/>
        <a:lstStyle/>
        <a:p>
          <a:r>
            <a:rPr lang="ru-RU" dirty="0"/>
            <a:t>Ар </a:t>
          </a:r>
          <a:r>
            <a:rPr lang="ru-RU" dirty="0" err="1"/>
            <a:t>кандай</a:t>
          </a:r>
          <a:r>
            <a:rPr lang="ru-RU" dirty="0"/>
            <a:t> </a:t>
          </a:r>
          <a:r>
            <a:rPr lang="ru-RU" dirty="0" err="1"/>
            <a:t>көйгөй</a:t>
          </a:r>
          <a:r>
            <a:rPr lang="ru-RU" dirty="0"/>
            <a:t> </a:t>
          </a:r>
          <a:r>
            <a:rPr lang="ru-RU" dirty="0" err="1"/>
            <a:t>пайда</a:t>
          </a:r>
          <a:r>
            <a:rPr lang="ru-RU" dirty="0"/>
            <a:t> </a:t>
          </a:r>
          <a:r>
            <a:rPr lang="ru-RU" dirty="0" err="1"/>
            <a:t>болгон</a:t>
          </a:r>
          <a:r>
            <a:rPr lang="ru-RU" dirty="0"/>
            <a:t> </a:t>
          </a:r>
          <a:r>
            <a:rPr lang="ru-RU" dirty="0" err="1"/>
            <a:t>учурда</a:t>
          </a:r>
          <a:r>
            <a:rPr lang="ru-RU" dirty="0"/>
            <a:t>, </a:t>
          </a:r>
          <a:r>
            <a:rPr lang="ru-RU" dirty="0" err="1"/>
            <a:t>адамдын</a:t>
          </a:r>
          <a:r>
            <a:rPr lang="ru-RU" dirty="0"/>
            <a:t> </a:t>
          </a:r>
          <a:r>
            <a:rPr lang="ru-RU" dirty="0" err="1"/>
            <a:t>укугу</a:t>
          </a:r>
          <a:r>
            <a:rPr lang="ru-RU" dirty="0"/>
            <a:t> </a:t>
          </a:r>
          <a:r>
            <a:rPr lang="ru-RU" dirty="0" err="1"/>
            <a:t>бузулду</a:t>
          </a:r>
          <a:r>
            <a:rPr lang="ru-RU" dirty="0"/>
            <a:t> </a:t>
          </a:r>
          <a:r>
            <a:rPr lang="ru-RU" dirty="0" err="1"/>
            <a:t>деген</a:t>
          </a:r>
          <a:r>
            <a:rPr lang="ru-RU" dirty="0"/>
            <a:t> </a:t>
          </a:r>
          <a:r>
            <a:rPr lang="ru-RU" dirty="0" err="1"/>
            <a:t>билдирүүлөр</a:t>
          </a:r>
          <a:r>
            <a:rPr lang="ru-RU" dirty="0"/>
            <a:t> </a:t>
          </a:r>
          <a:r>
            <a:rPr lang="ru-RU" dirty="0" err="1"/>
            <a:t>айтылат</a:t>
          </a:r>
          <a:r>
            <a:rPr lang="ru-RU" dirty="0"/>
            <a:t>.  </a:t>
          </a:r>
        </a:p>
      </dgm:t>
    </dgm:pt>
    <dgm:pt modelId="{49E853B2-2181-4DFA-8A7D-CE23E91A43FF}" type="parTrans" cxnId="{9E71D8A2-4629-4E09-8295-399707458197}">
      <dgm:prSet/>
      <dgm:spPr/>
      <dgm:t>
        <a:bodyPr/>
        <a:lstStyle/>
        <a:p>
          <a:endParaRPr lang="x-none"/>
        </a:p>
      </dgm:t>
    </dgm:pt>
    <dgm:pt modelId="{803B271F-07DD-4637-993E-31F5296F552B}" type="sibTrans" cxnId="{9E71D8A2-4629-4E09-8295-399707458197}">
      <dgm:prSet/>
      <dgm:spPr/>
      <dgm:t>
        <a:bodyPr/>
        <a:lstStyle/>
        <a:p>
          <a:endParaRPr lang="x-none"/>
        </a:p>
      </dgm:t>
    </dgm:pt>
    <dgm:pt modelId="{BC24976B-93D7-4545-B85C-B8EF77500A7B}">
      <dgm:prSet/>
      <dgm:spPr/>
      <dgm:t>
        <a:bodyPr/>
        <a:lstStyle/>
        <a:p>
          <a:r>
            <a:rPr kumimoji="0" lang="ky-KG" altLang="ru-RU" b="0" i="0" u="none" strike="noStrike" cap="none" normalizeH="0" baseline="0" dirty="0">
              <a:ln>
                <a:noFill/>
              </a:ln>
              <a:solidFill>
                <a:schemeClr val="bg1"/>
              </a:solidFill>
              <a:effectLst/>
              <a:latin typeface="inherit"/>
            </a:rPr>
            <a:t>Бул көбүнчө "Адам Укуктары" </a:t>
          </a:r>
          <a:r>
            <a:rPr lang="ru-RU" dirty="0">
              <a:solidFill>
                <a:schemeClr val="bg1"/>
              </a:solidFill>
            </a:rPr>
            <a:t>(</a:t>
          </a:r>
          <a:r>
            <a:rPr lang="ru-RU" dirty="0" err="1">
              <a:solidFill>
                <a:schemeClr val="bg1"/>
              </a:solidFill>
            </a:rPr>
            <a:t>Human</a:t>
          </a:r>
          <a:r>
            <a:rPr lang="ru-RU" dirty="0">
              <a:solidFill>
                <a:schemeClr val="bg1"/>
              </a:solidFill>
            </a:rPr>
            <a:t> </a:t>
          </a:r>
          <a:r>
            <a:rPr lang="ru-RU" dirty="0" err="1">
              <a:solidFill>
                <a:schemeClr val="bg1"/>
              </a:solidFill>
            </a:rPr>
            <a:t>Rights</a:t>
          </a:r>
          <a:r>
            <a:rPr lang="ru-RU" dirty="0">
              <a:solidFill>
                <a:schemeClr val="bg1"/>
              </a:solidFill>
            </a:rPr>
            <a:t>), </a:t>
          </a:r>
          <a:r>
            <a:rPr kumimoji="0" lang="ky-KG" altLang="ru-RU" b="0" i="0" u="none" strike="noStrike" cap="none" normalizeH="0" baseline="0" dirty="0">
              <a:ln>
                <a:noFill/>
              </a:ln>
              <a:solidFill>
                <a:schemeClr val="bg1"/>
              </a:solidFill>
              <a:effectLst/>
              <a:latin typeface="inherit"/>
            </a:rPr>
            <a:t>боюнча жалпы кабыл алынган эл аралык мамиле же анын философиясы, принциптери жана этикасы жөнүндө эч кандай түшүнүксүз жасалат.</a:t>
          </a:r>
          <a:r>
            <a:rPr kumimoji="0" lang="ky-KG" altLang="ru-RU" b="0" i="0" u="none" strike="noStrike" cap="none" normalizeH="0" baseline="0" dirty="0">
              <a:ln>
                <a:noFill/>
              </a:ln>
              <a:solidFill>
                <a:schemeClr val="bg1"/>
              </a:solidFill>
              <a:effectLst/>
            </a:rPr>
            <a:t> </a:t>
          </a:r>
          <a:endParaRPr lang="ru-RU" dirty="0">
            <a:solidFill>
              <a:schemeClr val="bg1"/>
            </a:solidFill>
          </a:endParaRPr>
        </a:p>
      </dgm:t>
    </dgm:pt>
    <dgm:pt modelId="{FA184FB6-A927-4DB2-9E35-6D7C548F892D}" type="parTrans" cxnId="{D0CCAB31-372B-4586-ACA2-C726582ED01C}">
      <dgm:prSet/>
      <dgm:spPr/>
      <dgm:t>
        <a:bodyPr/>
        <a:lstStyle/>
        <a:p>
          <a:endParaRPr lang="x-none"/>
        </a:p>
      </dgm:t>
    </dgm:pt>
    <dgm:pt modelId="{C831D617-9CC5-40D6-8042-CB399C0F8150}" type="sibTrans" cxnId="{D0CCAB31-372B-4586-ACA2-C726582ED01C}">
      <dgm:prSet/>
      <dgm:spPr/>
      <dgm:t>
        <a:bodyPr/>
        <a:lstStyle/>
        <a:p>
          <a:endParaRPr lang="x-none"/>
        </a:p>
      </dgm:t>
    </dgm:pt>
    <dgm:pt modelId="{9C0549E7-8875-47B5-B34D-09C12FA3265D}" type="pres">
      <dgm:prSet presAssocID="{637040E0-4082-492C-BF08-D5B28422438D}" presName="linear" presStyleCnt="0">
        <dgm:presLayoutVars>
          <dgm:animLvl val="lvl"/>
          <dgm:resizeHandles val="exact"/>
        </dgm:presLayoutVars>
      </dgm:prSet>
      <dgm:spPr/>
    </dgm:pt>
    <dgm:pt modelId="{7D7D7AA3-99BE-4E39-A5C7-6C3EFAF67DBB}" type="pres">
      <dgm:prSet presAssocID="{E1CC03F5-1707-4B9A-B52A-581665B5F853}" presName="parentText" presStyleLbl="node1" presStyleIdx="0" presStyleCnt="3">
        <dgm:presLayoutVars>
          <dgm:chMax val="0"/>
          <dgm:bulletEnabled val="1"/>
        </dgm:presLayoutVars>
      </dgm:prSet>
      <dgm:spPr/>
    </dgm:pt>
    <dgm:pt modelId="{089B095F-D21F-4CFD-A85C-23FC502B392B}" type="pres">
      <dgm:prSet presAssocID="{2E0B2FF7-227A-42C9-9ACD-7C1AF9D03D1B}" presName="spacer" presStyleCnt="0"/>
      <dgm:spPr/>
    </dgm:pt>
    <dgm:pt modelId="{77AA12DE-3A87-4968-9634-9F5EBDCD769D}" type="pres">
      <dgm:prSet presAssocID="{A9927255-24CF-4568-AAA6-2B3960FD00E5}" presName="parentText" presStyleLbl="node1" presStyleIdx="1" presStyleCnt="3">
        <dgm:presLayoutVars>
          <dgm:chMax val="0"/>
          <dgm:bulletEnabled val="1"/>
        </dgm:presLayoutVars>
      </dgm:prSet>
      <dgm:spPr/>
    </dgm:pt>
    <dgm:pt modelId="{788E838C-4D89-491D-8261-BA26AE8E361B}" type="pres">
      <dgm:prSet presAssocID="{803B271F-07DD-4637-993E-31F5296F552B}" presName="spacer" presStyleCnt="0"/>
      <dgm:spPr/>
    </dgm:pt>
    <dgm:pt modelId="{A9708700-3E97-4928-B0AF-427A8E26513A}" type="pres">
      <dgm:prSet presAssocID="{BC24976B-93D7-4545-B85C-B8EF77500A7B}" presName="parentText" presStyleLbl="node1" presStyleIdx="2" presStyleCnt="3">
        <dgm:presLayoutVars>
          <dgm:chMax val="0"/>
          <dgm:bulletEnabled val="1"/>
        </dgm:presLayoutVars>
      </dgm:prSet>
      <dgm:spPr/>
    </dgm:pt>
  </dgm:ptLst>
  <dgm:cxnLst>
    <dgm:cxn modelId="{D0CCAB31-372B-4586-ACA2-C726582ED01C}" srcId="{637040E0-4082-492C-BF08-D5B28422438D}" destId="{BC24976B-93D7-4545-B85C-B8EF77500A7B}" srcOrd="2" destOrd="0" parTransId="{FA184FB6-A927-4DB2-9E35-6D7C548F892D}" sibTransId="{C831D617-9CC5-40D6-8042-CB399C0F8150}"/>
    <dgm:cxn modelId="{6A18DA34-EF20-412E-A239-171436DD676B}" type="presOf" srcId="{A9927255-24CF-4568-AAA6-2B3960FD00E5}" destId="{77AA12DE-3A87-4968-9634-9F5EBDCD769D}" srcOrd="0" destOrd="0" presId="urn:microsoft.com/office/officeart/2005/8/layout/vList2"/>
    <dgm:cxn modelId="{9E71D8A2-4629-4E09-8295-399707458197}" srcId="{637040E0-4082-492C-BF08-D5B28422438D}" destId="{A9927255-24CF-4568-AAA6-2B3960FD00E5}" srcOrd="1" destOrd="0" parTransId="{49E853B2-2181-4DFA-8A7D-CE23E91A43FF}" sibTransId="{803B271F-07DD-4637-993E-31F5296F552B}"/>
    <dgm:cxn modelId="{66D506A3-743F-4712-AA5A-CFF23EF70AA2}" srcId="{637040E0-4082-492C-BF08-D5B28422438D}" destId="{E1CC03F5-1707-4B9A-B52A-581665B5F853}" srcOrd="0" destOrd="0" parTransId="{2BA09C37-4AF1-414A-8719-E6B06EE280AC}" sibTransId="{2E0B2FF7-227A-42C9-9ACD-7C1AF9D03D1B}"/>
    <dgm:cxn modelId="{0C6868DD-A536-46DC-B5CA-C059E2D0034B}" type="presOf" srcId="{637040E0-4082-492C-BF08-D5B28422438D}" destId="{9C0549E7-8875-47B5-B34D-09C12FA3265D}" srcOrd="0" destOrd="0" presId="urn:microsoft.com/office/officeart/2005/8/layout/vList2"/>
    <dgm:cxn modelId="{7D890FE7-BEB5-4FDD-AAF4-642724B15EAA}" type="presOf" srcId="{BC24976B-93D7-4545-B85C-B8EF77500A7B}" destId="{A9708700-3E97-4928-B0AF-427A8E26513A}" srcOrd="0" destOrd="0" presId="urn:microsoft.com/office/officeart/2005/8/layout/vList2"/>
    <dgm:cxn modelId="{A25089E9-2483-41AB-92E1-A1899ED88953}" type="presOf" srcId="{E1CC03F5-1707-4B9A-B52A-581665B5F853}" destId="{7D7D7AA3-99BE-4E39-A5C7-6C3EFAF67DBB}" srcOrd="0" destOrd="0" presId="urn:microsoft.com/office/officeart/2005/8/layout/vList2"/>
    <dgm:cxn modelId="{FD0697B2-D99C-4BD7-8383-83EE67AF5029}" type="presParOf" srcId="{9C0549E7-8875-47B5-B34D-09C12FA3265D}" destId="{7D7D7AA3-99BE-4E39-A5C7-6C3EFAF67DBB}" srcOrd="0" destOrd="0" presId="urn:microsoft.com/office/officeart/2005/8/layout/vList2"/>
    <dgm:cxn modelId="{8EBA38EB-B47A-4931-A5A2-41E93FBD5FB8}" type="presParOf" srcId="{9C0549E7-8875-47B5-B34D-09C12FA3265D}" destId="{089B095F-D21F-4CFD-A85C-23FC502B392B}" srcOrd="1" destOrd="0" presId="urn:microsoft.com/office/officeart/2005/8/layout/vList2"/>
    <dgm:cxn modelId="{41234ACF-C3FD-4410-AED4-336C4321F47A}" type="presParOf" srcId="{9C0549E7-8875-47B5-B34D-09C12FA3265D}" destId="{77AA12DE-3A87-4968-9634-9F5EBDCD769D}" srcOrd="2" destOrd="0" presId="urn:microsoft.com/office/officeart/2005/8/layout/vList2"/>
    <dgm:cxn modelId="{11F000E4-3C1A-48A4-B8E7-5E721E275550}" type="presParOf" srcId="{9C0549E7-8875-47B5-B34D-09C12FA3265D}" destId="{788E838C-4D89-491D-8261-BA26AE8E361B}" srcOrd="3" destOrd="0" presId="urn:microsoft.com/office/officeart/2005/8/layout/vList2"/>
    <dgm:cxn modelId="{6176B529-6FA7-4A38-B3BD-629FFD5D73EF}" type="presParOf" srcId="{9C0549E7-8875-47B5-B34D-09C12FA3265D}" destId="{A9708700-3E97-4928-B0AF-427A8E2651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24B278-23DC-472B-A102-AD4D1B820A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FFE5AFB-44F6-4021-887C-BF056E2AA3E5}" type="parTrans" cxnId="{7E7A1550-2575-40CA-9F6B-2D436FA056AE}">
      <dgm:prSet/>
      <dgm:spPr/>
      <dgm:t>
        <a:bodyPr/>
        <a:lstStyle/>
        <a:p>
          <a:endParaRPr lang="en-US"/>
        </a:p>
      </dgm:t>
    </dgm:pt>
    <dgm:pt modelId="{B6522135-0F65-4095-8EDC-EB058E34EDD5}">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ky-KG" dirty="0"/>
            <a:t>Адам укуктары - бул көп нерсе: мыйзамдуу укуктардын, моралдык баалуулуктардын жана принциптердин жыйындысы, адилеттүүлүк үчүн күрөштүн куралдары, процедуралар жана эрежелер</a:t>
          </a:r>
          <a:endParaRPr lang="en-US" dirty="0"/>
        </a:p>
      </dgm:t>
    </dgm:pt>
    <dgm:pt modelId="{B11BD8CD-17B6-4BC6-87EB-AA474B54F44C}" type="sibTrans" cxnId="{7E7A1550-2575-40CA-9F6B-2D436FA056AE}">
      <dgm:prSet/>
      <dgm:spPr/>
      <dgm:t>
        <a:bodyPr/>
        <a:lstStyle/>
        <a:p>
          <a:endParaRPr lang="en-US"/>
        </a:p>
      </dgm:t>
    </dgm:pt>
    <dgm:pt modelId="{329452A2-A0C0-4B8A-938F-AE1009F90DF1}" type="parTrans" cxnId="{026F1868-867B-4C32-A0BD-7A453172DB82}">
      <dgm:prSet/>
      <dgm:spPr/>
      <dgm:t>
        <a:bodyPr/>
        <a:lstStyle/>
        <a:p>
          <a:endParaRPr lang="en-US"/>
        </a:p>
      </dgm:t>
    </dgm:pt>
    <dgm:pt modelId="{AFECC752-001E-43D1-AA73-F759044CC3E3}">
      <dgm:prSet/>
      <dgm:spPr>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dgm:spPr>
      <dgm:t>
        <a:bodyPr/>
        <a:lstStyle/>
        <a:p>
          <a:r>
            <a:rPr lang="ky-KG" dirty="0"/>
            <a:t>Заманбап адам укуктары алгач Адам Укуктарынын Жалпы Декларациясында бекитилген, андан бери бир катар юридикалык жактан милдеттүү конвенциялар иштелип чыккан.</a:t>
          </a:r>
          <a:endParaRPr lang="en-US" dirty="0"/>
        </a:p>
      </dgm:t>
    </dgm:pt>
    <dgm:pt modelId="{B22115CD-AF98-48A6-AB15-3D839CFE010E}" type="sibTrans" cxnId="{026F1868-867B-4C32-A0BD-7A453172DB82}">
      <dgm:prSet/>
      <dgm:spPr/>
      <dgm:t>
        <a:bodyPr/>
        <a:lstStyle/>
        <a:p>
          <a:endParaRPr lang="en-US"/>
        </a:p>
      </dgm:t>
    </dgm:pt>
    <dgm:pt modelId="{954B346D-CFE7-41CE-A052-6BF6A1C36610}" type="parTrans" cxnId="{1FC4AC71-FD6F-4E1E-B2C7-2261FC496BB4}">
      <dgm:prSet/>
      <dgm:spPr/>
      <dgm:t>
        <a:bodyPr/>
        <a:lstStyle/>
        <a:p>
          <a:endParaRPr lang="en-US"/>
        </a:p>
      </dgm:t>
    </dgm:pt>
    <dgm:pt modelId="{345F5C50-A60C-4767-AABD-48B46631D92C}">
      <dgm:prSet/>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r>
            <a:rPr lang="ru-RU" dirty="0"/>
            <a:t> </a:t>
          </a:r>
          <a:r>
            <a:rPr lang="ky-KG" dirty="0"/>
            <a:t>Укуктардын ар кандай категориялары бар, бирок адамдын бардык укуктары универсалдуулукту, ажырагыстыкты, өз ара көз карандылыкты, бөлүнбөстүктү камтыган жалпы принциптердин жыйындысына негизделген.</a:t>
          </a:r>
          <a:endParaRPr lang="en-US" dirty="0"/>
        </a:p>
      </dgm:t>
    </dgm:pt>
    <dgm:pt modelId="{A879DFDB-CD2F-4811-8698-35EFF421780B}" type="sibTrans" cxnId="{1FC4AC71-FD6F-4E1E-B2C7-2261FC496BB4}">
      <dgm:prSet/>
      <dgm:spPr/>
      <dgm:t>
        <a:bodyPr/>
        <a:lstStyle/>
        <a:p>
          <a:endParaRPr lang="en-US"/>
        </a:p>
      </dgm:t>
    </dgm:pt>
    <dgm:pt modelId="{F57C9CDF-B18D-4997-901B-0C99091497DD}" type="parTrans" cxnId="{FE76980B-A732-4078-A1E5-B849014877B5}">
      <dgm:prSet/>
      <dgm:spPr/>
      <dgm:t>
        <a:bodyPr/>
        <a:lstStyle/>
        <a:p>
          <a:endParaRPr lang="en-US"/>
        </a:p>
      </dgm:t>
    </dgm:pt>
    <dgm:pt modelId="{32E94D5C-9399-4AEF-A1F4-5E49F2B65647}">
      <dgm:prSet/>
      <dgm:spPr>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dgm:spPr>
      <dgm:t>
        <a:bodyPr/>
        <a:lstStyle/>
        <a:p>
          <a:r>
            <a:rPr lang="ky-KG" dirty="0"/>
            <a:t>Мамлекет өзүнүн юрисдикциясындагы адамдардын адам укуктарын урматтоо, коргоо жана аткаруу үчүн жооптуу</a:t>
          </a:r>
          <a:endParaRPr lang="en-US" dirty="0"/>
        </a:p>
      </dgm:t>
    </dgm:pt>
    <dgm:pt modelId="{4A4A20C5-A8FA-4CF8-AB8D-BB43135D2DE2}" type="sibTrans" cxnId="{FE76980B-A732-4078-A1E5-B849014877B5}">
      <dgm:prSet/>
      <dgm:spPr/>
      <dgm:t>
        <a:bodyPr/>
        <a:lstStyle/>
        <a:p>
          <a:endParaRPr lang="en-US"/>
        </a:p>
      </dgm:t>
    </dgm:pt>
    <dgm:pt modelId="{BDECEC9B-4C7A-486B-B030-7880CD01A6CA}" type="parTrans" cxnId="{18622FA6-8F3B-437A-B837-8F9AE84CAC63}">
      <dgm:prSet/>
      <dgm:spPr/>
      <dgm:t>
        <a:bodyPr/>
        <a:lstStyle/>
        <a:p>
          <a:endParaRPr lang="en-US"/>
        </a:p>
      </dgm:t>
    </dgm:pt>
    <dgm:pt modelId="{CF154087-5C74-4A78-866C-295A7CC2FABA}">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dirty="0"/>
            <a:t> </a:t>
          </a:r>
          <a:r>
            <a:rPr lang="ky-KG" dirty="0"/>
            <a:t>Мамлекеттер тарабынан адам укуктарынын сакталышына мониторинг жүргүзүү үчүн жооптуу органдарынын эл аралык системасы, ал эми дүйнөнүн айрым бөлүктөрүндө ошондой эле аймактык системалар бар.</a:t>
          </a:r>
          <a:endParaRPr lang="en-US" dirty="0"/>
        </a:p>
      </dgm:t>
    </dgm:pt>
    <dgm:pt modelId="{AA9E07D9-5D76-442F-ADE1-878796E836A5}" type="sibTrans" cxnId="{18622FA6-8F3B-437A-B837-8F9AE84CAC63}">
      <dgm:prSet/>
      <dgm:spPr/>
      <dgm:t>
        <a:bodyPr/>
        <a:lstStyle/>
        <a:p>
          <a:endParaRPr lang="en-US"/>
        </a:p>
      </dgm:t>
    </dgm:pt>
    <dgm:pt modelId="{9938A455-5460-4CC4-BEF1-9DBFA460DFC5}" type="pres">
      <dgm:prSet presAssocID="{B024B278-23DC-472B-A102-AD4D1B820A5A}" presName="linear" presStyleCnt="0">
        <dgm:presLayoutVars>
          <dgm:animLvl val="lvl"/>
          <dgm:resizeHandles val="exact"/>
        </dgm:presLayoutVars>
      </dgm:prSet>
      <dgm:spPr/>
    </dgm:pt>
    <dgm:pt modelId="{936807D8-EA4B-49AF-9136-4762C3F602EF}" type="pres">
      <dgm:prSet presAssocID="{B6522135-0F65-4095-8EDC-EB058E34EDD5}" presName="parentText" presStyleLbl="node1" presStyleIdx="0" presStyleCnt="5">
        <dgm:presLayoutVars>
          <dgm:chMax val="0"/>
          <dgm:bulletEnabled val="1"/>
        </dgm:presLayoutVars>
      </dgm:prSet>
      <dgm:spPr/>
    </dgm:pt>
    <dgm:pt modelId="{4E59A059-8E2B-4B83-9F7C-829C70A6DE04}" type="pres">
      <dgm:prSet presAssocID="{B11BD8CD-17B6-4BC6-87EB-AA474B54F44C}" presName="spacer" presStyleCnt="0"/>
      <dgm:spPr/>
    </dgm:pt>
    <dgm:pt modelId="{1681C273-AD1E-4B95-8800-B973317D7BBD}" type="pres">
      <dgm:prSet presAssocID="{AFECC752-001E-43D1-AA73-F759044CC3E3}" presName="parentText" presStyleLbl="node1" presStyleIdx="1" presStyleCnt="5">
        <dgm:presLayoutVars>
          <dgm:chMax val="0"/>
          <dgm:bulletEnabled val="1"/>
        </dgm:presLayoutVars>
      </dgm:prSet>
      <dgm:spPr/>
    </dgm:pt>
    <dgm:pt modelId="{7C937F07-F260-4A18-87E9-9BBB7A6769A0}" type="pres">
      <dgm:prSet presAssocID="{B22115CD-AF98-48A6-AB15-3D839CFE010E}" presName="spacer" presStyleCnt="0"/>
      <dgm:spPr/>
    </dgm:pt>
    <dgm:pt modelId="{53C6EDEC-B46D-4BC9-9897-A03292710B7F}" type="pres">
      <dgm:prSet presAssocID="{345F5C50-A60C-4767-AABD-48B46631D92C}" presName="parentText" presStyleLbl="node1" presStyleIdx="2" presStyleCnt="5">
        <dgm:presLayoutVars>
          <dgm:chMax val="0"/>
          <dgm:bulletEnabled val="1"/>
        </dgm:presLayoutVars>
      </dgm:prSet>
      <dgm:spPr/>
    </dgm:pt>
    <dgm:pt modelId="{DCF5F6D7-494C-43FE-9CC8-0B3899846803}" type="pres">
      <dgm:prSet presAssocID="{A879DFDB-CD2F-4811-8698-35EFF421780B}" presName="spacer" presStyleCnt="0"/>
      <dgm:spPr/>
    </dgm:pt>
    <dgm:pt modelId="{7EE8F9B8-13ED-4E9E-8A78-CDE4B6AE6089}" type="pres">
      <dgm:prSet presAssocID="{32E94D5C-9399-4AEF-A1F4-5E49F2B65647}" presName="parentText" presStyleLbl="node1" presStyleIdx="3" presStyleCnt="5">
        <dgm:presLayoutVars>
          <dgm:chMax val="0"/>
          <dgm:bulletEnabled val="1"/>
        </dgm:presLayoutVars>
      </dgm:prSet>
      <dgm:spPr/>
    </dgm:pt>
    <dgm:pt modelId="{CDD8D0A3-4212-4AB1-B4D9-AB5298FE5DB5}" type="pres">
      <dgm:prSet presAssocID="{4A4A20C5-A8FA-4CF8-AB8D-BB43135D2DE2}" presName="spacer" presStyleCnt="0"/>
      <dgm:spPr/>
    </dgm:pt>
    <dgm:pt modelId="{875BE773-65EA-49E3-A85F-BCF2EA28859B}" type="pres">
      <dgm:prSet presAssocID="{CF154087-5C74-4A78-866C-295A7CC2FABA}" presName="parentText" presStyleLbl="node1" presStyleIdx="4" presStyleCnt="5">
        <dgm:presLayoutVars>
          <dgm:chMax val="0"/>
          <dgm:bulletEnabled val="1"/>
        </dgm:presLayoutVars>
      </dgm:prSet>
      <dgm:spPr/>
    </dgm:pt>
  </dgm:ptLst>
  <dgm:cxnLst>
    <dgm:cxn modelId="{FE76980B-A732-4078-A1E5-B849014877B5}" srcId="{B024B278-23DC-472B-A102-AD4D1B820A5A}" destId="{32E94D5C-9399-4AEF-A1F4-5E49F2B65647}" srcOrd="3" destOrd="0" parTransId="{F57C9CDF-B18D-4997-901B-0C99091497DD}" sibTransId="{4A4A20C5-A8FA-4CF8-AB8D-BB43135D2DE2}"/>
    <dgm:cxn modelId="{15D20F17-69C9-4A93-8F2B-1B5F1D173759}" type="presOf" srcId="{B024B278-23DC-472B-A102-AD4D1B820A5A}" destId="{9938A455-5460-4CC4-BEF1-9DBFA460DFC5}" srcOrd="0" destOrd="0" presId="urn:microsoft.com/office/officeart/2005/8/layout/vList2"/>
    <dgm:cxn modelId="{58A9261C-562C-4736-BA9C-38CFC5DF1A0F}" type="presOf" srcId="{345F5C50-A60C-4767-AABD-48B46631D92C}" destId="{53C6EDEC-B46D-4BC9-9897-A03292710B7F}" srcOrd="0" destOrd="0" presId="urn:microsoft.com/office/officeart/2005/8/layout/vList2"/>
    <dgm:cxn modelId="{E263DA1F-F196-4E66-8A20-48A1B3F9F1E5}" type="presOf" srcId="{B6522135-0F65-4095-8EDC-EB058E34EDD5}" destId="{936807D8-EA4B-49AF-9136-4762C3F602EF}" srcOrd="0" destOrd="0" presId="urn:microsoft.com/office/officeart/2005/8/layout/vList2"/>
    <dgm:cxn modelId="{00E7E52F-6180-4B83-86DA-A3BA46DCE4C5}" type="presOf" srcId="{CF154087-5C74-4A78-866C-295A7CC2FABA}" destId="{875BE773-65EA-49E3-A85F-BCF2EA28859B}" srcOrd="0" destOrd="0" presId="urn:microsoft.com/office/officeart/2005/8/layout/vList2"/>
    <dgm:cxn modelId="{026F1868-867B-4C32-A0BD-7A453172DB82}" srcId="{B024B278-23DC-472B-A102-AD4D1B820A5A}" destId="{AFECC752-001E-43D1-AA73-F759044CC3E3}" srcOrd="1" destOrd="0" parTransId="{329452A2-A0C0-4B8A-938F-AE1009F90DF1}" sibTransId="{B22115CD-AF98-48A6-AB15-3D839CFE010E}"/>
    <dgm:cxn modelId="{7E7A1550-2575-40CA-9F6B-2D436FA056AE}" srcId="{B024B278-23DC-472B-A102-AD4D1B820A5A}" destId="{B6522135-0F65-4095-8EDC-EB058E34EDD5}" srcOrd="0" destOrd="0" parTransId="{8FFE5AFB-44F6-4021-887C-BF056E2AA3E5}" sibTransId="{B11BD8CD-17B6-4BC6-87EB-AA474B54F44C}"/>
    <dgm:cxn modelId="{1FC4AC71-FD6F-4E1E-B2C7-2261FC496BB4}" srcId="{B024B278-23DC-472B-A102-AD4D1B820A5A}" destId="{345F5C50-A60C-4767-AABD-48B46631D92C}" srcOrd="2" destOrd="0" parTransId="{954B346D-CFE7-41CE-A052-6BF6A1C36610}" sibTransId="{A879DFDB-CD2F-4811-8698-35EFF421780B}"/>
    <dgm:cxn modelId="{62913287-07DF-4D2A-AB8C-D43B5DB4DA15}" type="presOf" srcId="{32E94D5C-9399-4AEF-A1F4-5E49F2B65647}" destId="{7EE8F9B8-13ED-4E9E-8A78-CDE4B6AE6089}" srcOrd="0" destOrd="0" presId="urn:microsoft.com/office/officeart/2005/8/layout/vList2"/>
    <dgm:cxn modelId="{B1BEF59B-E634-4431-BD31-0831E3010A68}" type="presOf" srcId="{AFECC752-001E-43D1-AA73-F759044CC3E3}" destId="{1681C273-AD1E-4B95-8800-B973317D7BBD}" srcOrd="0" destOrd="0" presId="urn:microsoft.com/office/officeart/2005/8/layout/vList2"/>
    <dgm:cxn modelId="{18622FA6-8F3B-437A-B837-8F9AE84CAC63}" srcId="{B024B278-23DC-472B-A102-AD4D1B820A5A}" destId="{CF154087-5C74-4A78-866C-295A7CC2FABA}" srcOrd="4" destOrd="0" parTransId="{BDECEC9B-4C7A-486B-B030-7880CD01A6CA}" sibTransId="{AA9E07D9-5D76-442F-ADE1-878796E836A5}"/>
    <dgm:cxn modelId="{1247ACF6-1B40-478D-AB2B-5652E0EAE2F6}" type="presParOf" srcId="{9938A455-5460-4CC4-BEF1-9DBFA460DFC5}" destId="{936807D8-EA4B-49AF-9136-4762C3F602EF}" srcOrd="0" destOrd="0" presId="urn:microsoft.com/office/officeart/2005/8/layout/vList2"/>
    <dgm:cxn modelId="{9943DA8C-1290-4DC1-A381-D44A8B7296FC}" type="presParOf" srcId="{9938A455-5460-4CC4-BEF1-9DBFA460DFC5}" destId="{4E59A059-8E2B-4B83-9F7C-829C70A6DE04}" srcOrd="1" destOrd="0" presId="urn:microsoft.com/office/officeart/2005/8/layout/vList2"/>
    <dgm:cxn modelId="{5AB29C2E-C321-4FBB-8078-7E78E8922D06}" type="presParOf" srcId="{9938A455-5460-4CC4-BEF1-9DBFA460DFC5}" destId="{1681C273-AD1E-4B95-8800-B973317D7BBD}" srcOrd="2" destOrd="0" presId="urn:microsoft.com/office/officeart/2005/8/layout/vList2"/>
    <dgm:cxn modelId="{2B38E2AE-38F8-4285-8D71-11929264D3C5}" type="presParOf" srcId="{9938A455-5460-4CC4-BEF1-9DBFA460DFC5}" destId="{7C937F07-F260-4A18-87E9-9BBB7A6769A0}" srcOrd="3" destOrd="0" presId="urn:microsoft.com/office/officeart/2005/8/layout/vList2"/>
    <dgm:cxn modelId="{4F53648F-125F-4576-90AA-9DD8B31678FC}" type="presParOf" srcId="{9938A455-5460-4CC4-BEF1-9DBFA460DFC5}" destId="{53C6EDEC-B46D-4BC9-9897-A03292710B7F}" srcOrd="4" destOrd="0" presId="urn:microsoft.com/office/officeart/2005/8/layout/vList2"/>
    <dgm:cxn modelId="{31637E27-5520-4C6D-AF2C-A83D084F4B93}" type="presParOf" srcId="{9938A455-5460-4CC4-BEF1-9DBFA460DFC5}" destId="{DCF5F6D7-494C-43FE-9CC8-0B3899846803}" srcOrd="5" destOrd="0" presId="urn:microsoft.com/office/officeart/2005/8/layout/vList2"/>
    <dgm:cxn modelId="{A16683B1-B434-42B0-855B-77A9FF4B4FA2}" type="presParOf" srcId="{9938A455-5460-4CC4-BEF1-9DBFA460DFC5}" destId="{7EE8F9B8-13ED-4E9E-8A78-CDE4B6AE6089}" srcOrd="6" destOrd="0" presId="urn:microsoft.com/office/officeart/2005/8/layout/vList2"/>
    <dgm:cxn modelId="{89C9738D-22E2-41FA-9ADB-7768E26E885E}" type="presParOf" srcId="{9938A455-5460-4CC4-BEF1-9DBFA460DFC5}" destId="{CDD8D0A3-4212-4AB1-B4D9-AB5298FE5DB5}" srcOrd="7" destOrd="0" presId="urn:microsoft.com/office/officeart/2005/8/layout/vList2"/>
    <dgm:cxn modelId="{679532CE-21DC-4AEE-9561-812DDE8B14CF}" type="presParOf" srcId="{9938A455-5460-4CC4-BEF1-9DBFA460DFC5}" destId="{875BE773-65EA-49E3-A85F-BCF2EA28859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DF4DF71-DBCF-4246-868A-4C01A7A62A98}">
      <dgm:prSet custT="1"/>
      <dgm:spPr/>
      <dgm:t>
        <a:bodyPr/>
        <a:lstStyle/>
        <a:p>
          <a:r>
            <a:rPr lang="ky-KG" sz="2000" dirty="0"/>
            <a:t>АУ чындыгында эмне экенин түшүнбөстүк жана анын дээрлик ар бир адамдын күнүмдүк жашоосу менен түздөн-түз байланыштуу экендиги</a:t>
          </a:r>
          <a:endParaRPr lang="ru-RU" sz="2000" dirty="0"/>
        </a:p>
      </dgm:t>
    </dgm:pt>
    <dgm:pt modelId="{97B5E27F-1E80-4374-AE34-82585C0718D2}" type="parTrans" cxnId="{42C54C08-BB29-410A-B6A7-653D52A6AE1E}">
      <dgm:prSet/>
      <dgm:spPr/>
      <dgm:t>
        <a:bodyPr/>
        <a:lstStyle/>
        <a:p>
          <a:endParaRPr lang="x-none"/>
        </a:p>
      </dgm:t>
    </dgm:pt>
    <dgm:pt modelId="{49ACF7B0-3F0A-4EBF-AC9B-251080EBDD8A}" type="sibTrans" cxnId="{42C54C08-BB29-410A-B6A7-653D52A6AE1E}">
      <dgm:prSet/>
      <dgm:spPr/>
      <dgm:t>
        <a:bodyPr/>
        <a:lstStyle/>
        <a:p>
          <a:endParaRPr lang="x-none"/>
        </a:p>
      </dgm:t>
    </dgm:pt>
    <dgm:pt modelId="{E8B75A10-2D19-4FD2-9AFB-ED236AD4E70C}">
      <dgm:prSet custT="1"/>
      <dgm:spPr/>
      <dgm:t>
        <a:bodyPr/>
        <a:lstStyle/>
        <a:p>
          <a:r>
            <a:rPr lang="ky-KG" sz="1800" dirty="0"/>
            <a:t>«АУ» так жана кабыл алынган ченемдери менен кандайдыр бир адилетсиздик сезими менен байланышкан кеңири «коомдук кызыкчылыктын» ортосундагы чаташуу;</a:t>
          </a:r>
          <a:r>
            <a:rPr lang="ru-RU" sz="1800" dirty="0"/>
            <a:t>;</a:t>
          </a:r>
        </a:p>
      </dgm:t>
    </dgm:pt>
    <dgm:pt modelId="{D5C24D7A-894E-4739-8322-4143BB22D45A}" type="parTrans" cxnId="{09F5C9A4-435D-4481-8CDE-65F327DDB72F}">
      <dgm:prSet/>
      <dgm:spPr/>
      <dgm:t>
        <a:bodyPr/>
        <a:lstStyle/>
        <a:p>
          <a:endParaRPr lang="x-none"/>
        </a:p>
      </dgm:t>
    </dgm:pt>
    <dgm:pt modelId="{EFE18837-94AD-434A-B6C5-7983059BCCB2}" type="sibTrans" cxnId="{09F5C9A4-435D-4481-8CDE-65F327DDB72F}">
      <dgm:prSet/>
      <dgm:spPr/>
      <dgm:t>
        <a:bodyPr/>
        <a:lstStyle/>
        <a:p>
          <a:endParaRPr lang="x-none"/>
        </a:p>
      </dgm:t>
    </dgm:pt>
    <dgm:pt modelId="{6EF328F8-CAF5-4086-A753-240AD63A5860}">
      <dgm:prSet custT="1"/>
      <dgm:spPr/>
      <dgm:t>
        <a:bodyPr/>
        <a:lstStyle/>
        <a:p>
          <a:r>
            <a:rPr lang="ky-KG" sz="1800" dirty="0"/>
            <a:t>Адам укуктары жана саясий ишмердүүлүк түшүнүктөрүн чаташтыруу: укук коргоочулар нааразылык акцияларынын кээ бир формаларынын тышкы окшоштугунун негизинде саясий ишмердүүлүк үчүн айыпталат, кээде укук коргоочулар өздөрү бул эки чөйрөнү так ажырата албай,  саясат чөйрөсүнө кийлигишип кетет</a:t>
          </a:r>
          <a:endParaRPr lang="ru-RU" sz="1800" dirty="0"/>
        </a:p>
      </dgm:t>
    </dgm:pt>
    <dgm:pt modelId="{652E46B3-FDDA-4313-8AB3-D3ABEE0A0AEE}" type="parTrans" cxnId="{56859BD3-851C-45C0-9D32-A6FAE7A83BBD}">
      <dgm:prSet/>
      <dgm:spPr/>
      <dgm:t>
        <a:bodyPr/>
        <a:lstStyle/>
        <a:p>
          <a:endParaRPr lang="x-none"/>
        </a:p>
      </dgm:t>
    </dgm:pt>
    <dgm:pt modelId="{5B83E52F-EDA0-4962-8CF2-E3A6C0C39D98}" type="sibTrans" cxnId="{56859BD3-851C-45C0-9D32-A6FAE7A83BBD}">
      <dgm:prSet/>
      <dgm:spPr/>
      <dgm:t>
        <a:bodyPr/>
        <a:lstStyle/>
        <a:p>
          <a:endParaRPr lang="x-none"/>
        </a:p>
      </dgm:t>
    </dgm:pt>
    <dgm:pt modelId="{124B8D34-BB69-42CC-BE56-29267B6D49F0}">
      <dgm:prSet custT="1"/>
      <dgm:spPr/>
      <dgm:t>
        <a:bodyPr/>
        <a:lstStyle/>
        <a:p>
          <a:r>
            <a:rPr lang="ky-KG" sz="1800" dirty="0"/>
            <a:t>Адам укуктары боюнча эл аралык стандарттардын мамлекеттин укуктук системасындагы ролун жана ордун аныктоо;</a:t>
          </a:r>
          <a:endParaRPr lang="ru-RU" sz="1800" dirty="0"/>
        </a:p>
      </dgm:t>
    </dgm:pt>
    <dgm:pt modelId="{69D97AE2-D5B7-40DA-A622-B1FB1D653387}" type="parTrans" cxnId="{9F5198D7-1EB8-496E-A22A-C2968E10C4C3}">
      <dgm:prSet/>
      <dgm:spPr/>
      <dgm:t>
        <a:bodyPr/>
        <a:lstStyle/>
        <a:p>
          <a:endParaRPr lang="x-none"/>
        </a:p>
      </dgm:t>
    </dgm:pt>
    <dgm:pt modelId="{47612C72-F692-4EBB-8769-1854507138F0}" type="sibTrans" cxnId="{9F5198D7-1EB8-496E-A22A-C2968E10C4C3}">
      <dgm:prSet/>
      <dgm:spPr/>
      <dgm:t>
        <a:bodyPr/>
        <a:lstStyle/>
        <a:p>
          <a:endParaRPr lang="x-none"/>
        </a:p>
      </dgm:t>
    </dgm:pt>
    <dgm:pt modelId="{41F93469-47CE-43F1-8F34-B6C804154987}">
      <dgm:prSet custT="1"/>
      <dgm:spPr/>
      <dgm:t>
        <a:bodyPr/>
        <a:lstStyle/>
        <a:p>
          <a:r>
            <a:rPr lang="ky-KG" sz="1800" dirty="0"/>
            <a:t>Мамлекет (бийлик) тарабынан адам укуктарын урматтоо жана сактоо багытында колдонуудагы системаны өзгөртүү боюнча иш-аракеттердин стратегиясын тандоо.</a:t>
          </a:r>
          <a:endParaRPr lang="ru-RU" sz="1800" dirty="0"/>
        </a:p>
      </dgm:t>
    </dgm:pt>
    <dgm:pt modelId="{07844D6F-8CF0-4A8A-A589-0BAE72AF2DAD}" type="parTrans" cxnId="{B8A165A4-415C-4145-9531-545C00934E32}">
      <dgm:prSet/>
      <dgm:spPr/>
      <dgm:t>
        <a:bodyPr/>
        <a:lstStyle/>
        <a:p>
          <a:endParaRPr lang="x-none"/>
        </a:p>
      </dgm:t>
    </dgm:pt>
    <dgm:pt modelId="{01ABDDB8-48D6-429F-93B5-921BCF4D7091}" type="sibTrans" cxnId="{B8A165A4-415C-4145-9531-545C00934E32}">
      <dgm:prSet/>
      <dgm:spPr/>
      <dgm:t>
        <a:bodyPr/>
        <a:lstStyle/>
        <a:p>
          <a:endParaRPr lang="x-none"/>
        </a:p>
      </dgm:t>
    </dgm:pt>
    <dgm:pt modelId="{9C0549E7-8875-47B5-B34D-09C12FA3265D}" type="pres">
      <dgm:prSet presAssocID="{637040E0-4082-492C-BF08-D5B28422438D}" presName="linear" presStyleCnt="0">
        <dgm:presLayoutVars>
          <dgm:animLvl val="lvl"/>
          <dgm:resizeHandles val="exact"/>
        </dgm:presLayoutVars>
      </dgm:prSet>
      <dgm:spPr/>
    </dgm:pt>
    <dgm:pt modelId="{14BB228C-782B-40DF-A7D2-9ACAD3E26B39}" type="pres">
      <dgm:prSet presAssocID="{7DF4DF71-DBCF-4246-868A-4C01A7A62A98}" presName="parentText" presStyleLbl="node1" presStyleIdx="0" presStyleCnt="5" custLinFactNeighborX="-395" custLinFactNeighborY="-64709">
        <dgm:presLayoutVars>
          <dgm:chMax val="0"/>
          <dgm:bulletEnabled val="1"/>
        </dgm:presLayoutVars>
      </dgm:prSet>
      <dgm:spPr/>
    </dgm:pt>
    <dgm:pt modelId="{2D1AF52E-701F-4019-817F-C00B7D15E4CA}" type="pres">
      <dgm:prSet presAssocID="{49ACF7B0-3F0A-4EBF-AC9B-251080EBDD8A}" presName="spacer" presStyleCnt="0"/>
      <dgm:spPr/>
    </dgm:pt>
    <dgm:pt modelId="{FDA75EB6-1520-4082-A558-07E397EC2438}" type="pres">
      <dgm:prSet presAssocID="{E8B75A10-2D19-4FD2-9AFB-ED236AD4E70C}" presName="parentText" presStyleLbl="node1" presStyleIdx="1" presStyleCnt="5">
        <dgm:presLayoutVars>
          <dgm:chMax val="0"/>
          <dgm:bulletEnabled val="1"/>
        </dgm:presLayoutVars>
      </dgm:prSet>
      <dgm:spPr/>
    </dgm:pt>
    <dgm:pt modelId="{ABDD3828-1524-4E9F-A553-C09DC0D738FC}" type="pres">
      <dgm:prSet presAssocID="{EFE18837-94AD-434A-B6C5-7983059BCCB2}" presName="spacer" presStyleCnt="0"/>
      <dgm:spPr/>
    </dgm:pt>
    <dgm:pt modelId="{0D8557D1-6A14-42E9-A31D-EC0B31E43467}" type="pres">
      <dgm:prSet presAssocID="{6EF328F8-CAF5-4086-A753-240AD63A5860}" presName="parentText" presStyleLbl="node1" presStyleIdx="2" presStyleCnt="5" custScaleY="116638">
        <dgm:presLayoutVars>
          <dgm:chMax val="0"/>
          <dgm:bulletEnabled val="1"/>
        </dgm:presLayoutVars>
      </dgm:prSet>
      <dgm:spPr/>
    </dgm:pt>
    <dgm:pt modelId="{C08035E7-2C48-4004-9C57-88C10C65A13E}" type="pres">
      <dgm:prSet presAssocID="{5B83E52F-EDA0-4962-8CF2-E3A6C0C39D98}" presName="spacer" presStyleCnt="0"/>
      <dgm:spPr/>
    </dgm:pt>
    <dgm:pt modelId="{3B82FF28-831E-4F99-B524-158D1A4AFEE5}" type="pres">
      <dgm:prSet presAssocID="{41F93469-47CE-43F1-8F34-B6C804154987}" presName="parentText" presStyleLbl="node1" presStyleIdx="3" presStyleCnt="5" custScaleY="84201" custLinFactY="610" custLinFactNeighborX="-245" custLinFactNeighborY="100000">
        <dgm:presLayoutVars>
          <dgm:chMax val="0"/>
          <dgm:bulletEnabled val="1"/>
        </dgm:presLayoutVars>
      </dgm:prSet>
      <dgm:spPr/>
    </dgm:pt>
    <dgm:pt modelId="{EAD0FB00-EA94-4998-A73C-FCF31CBA65AA}" type="pres">
      <dgm:prSet presAssocID="{01ABDDB8-48D6-429F-93B5-921BCF4D7091}" presName="spacer" presStyleCnt="0"/>
      <dgm:spPr/>
    </dgm:pt>
    <dgm:pt modelId="{548A8EDC-3ECF-4A07-8CB7-DA0B9CC8E33A}" type="pres">
      <dgm:prSet presAssocID="{124B8D34-BB69-42CC-BE56-29267B6D49F0}" presName="parentText" presStyleLbl="node1" presStyleIdx="4" presStyleCnt="5" custScaleY="83525" custLinFactY="3735" custLinFactNeighborX="943" custLinFactNeighborY="100000">
        <dgm:presLayoutVars>
          <dgm:chMax val="0"/>
          <dgm:bulletEnabled val="1"/>
        </dgm:presLayoutVars>
      </dgm:prSet>
      <dgm:spPr/>
    </dgm:pt>
  </dgm:ptLst>
  <dgm:cxnLst>
    <dgm:cxn modelId="{6DD64503-8D31-4D5F-95AE-7BF78C2075AE}" type="presOf" srcId="{41F93469-47CE-43F1-8F34-B6C804154987}" destId="{3B82FF28-831E-4F99-B524-158D1A4AFEE5}" srcOrd="0" destOrd="0" presId="urn:microsoft.com/office/officeart/2005/8/layout/vList2"/>
    <dgm:cxn modelId="{42C54C08-BB29-410A-B6A7-653D52A6AE1E}" srcId="{637040E0-4082-492C-BF08-D5B28422438D}" destId="{7DF4DF71-DBCF-4246-868A-4C01A7A62A98}" srcOrd="0" destOrd="0" parTransId="{97B5E27F-1E80-4374-AE34-82585C0718D2}" sibTransId="{49ACF7B0-3F0A-4EBF-AC9B-251080EBDD8A}"/>
    <dgm:cxn modelId="{CBEC8A26-1D43-41DD-9267-FCE4EDB4ABB6}" type="presOf" srcId="{7DF4DF71-DBCF-4246-868A-4C01A7A62A98}" destId="{14BB228C-782B-40DF-A7D2-9ACAD3E26B39}" srcOrd="0" destOrd="0" presId="urn:microsoft.com/office/officeart/2005/8/layout/vList2"/>
    <dgm:cxn modelId="{1B85C93B-B160-4A02-9560-84B504E93BED}" type="presOf" srcId="{6EF328F8-CAF5-4086-A753-240AD63A5860}" destId="{0D8557D1-6A14-42E9-A31D-EC0B31E43467}" srcOrd="0" destOrd="0" presId="urn:microsoft.com/office/officeart/2005/8/layout/vList2"/>
    <dgm:cxn modelId="{B8A165A4-415C-4145-9531-545C00934E32}" srcId="{637040E0-4082-492C-BF08-D5B28422438D}" destId="{41F93469-47CE-43F1-8F34-B6C804154987}" srcOrd="3" destOrd="0" parTransId="{07844D6F-8CF0-4A8A-A589-0BAE72AF2DAD}" sibTransId="{01ABDDB8-48D6-429F-93B5-921BCF4D7091}"/>
    <dgm:cxn modelId="{09F5C9A4-435D-4481-8CDE-65F327DDB72F}" srcId="{637040E0-4082-492C-BF08-D5B28422438D}" destId="{E8B75A10-2D19-4FD2-9AFB-ED236AD4E70C}" srcOrd="1" destOrd="0" parTransId="{D5C24D7A-894E-4739-8322-4143BB22D45A}" sibTransId="{EFE18837-94AD-434A-B6C5-7983059BCCB2}"/>
    <dgm:cxn modelId="{C01DF7AF-3F6A-49DB-94BD-D02C6C66A982}" type="presOf" srcId="{E8B75A10-2D19-4FD2-9AFB-ED236AD4E70C}" destId="{FDA75EB6-1520-4082-A558-07E397EC2438}" srcOrd="0" destOrd="0" presId="urn:microsoft.com/office/officeart/2005/8/layout/vList2"/>
    <dgm:cxn modelId="{56859BD3-851C-45C0-9D32-A6FAE7A83BBD}" srcId="{637040E0-4082-492C-BF08-D5B28422438D}" destId="{6EF328F8-CAF5-4086-A753-240AD63A5860}" srcOrd="2" destOrd="0" parTransId="{652E46B3-FDDA-4313-8AB3-D3ABEE0A0AEE}" sibTransId="{5B83E52F-EDA0-4962-8CF2-E3A6C0C39D98}"/>
    <dgm:cxn modelId="{9F5198D7-1EB8-496E-A22A-C2968E10C4C3}" srcId="{637040E0-4082-492C-BF08-D5B28422438D}" destId="{124B8D34-BB69-42CC-BE56-29267B6D49F0}" srcOrd="4" destOrd="0" parTransId="{69D97AE2-D5B7-40DA-A622-B1FB1D653387}" sibTransId="{47612C72-F692-4EBB-8769-1854507138F0}"/>
    <dgm:cxn modelId="{0C6868DD-A536-46DC-B5CA-C059E2D0034B}" type="presOf" srcId="{637040E0-4082-492C-BF08-D5B28422438D}" destId="{9C0549E7-8875-47B5-B34D-09C12FA3265D}" srcOrd="0" destOrd="0" presId="urn:microsoft.com/office/officeart/2005/8/layout/vList2"/>
    <dgm:cxn modelId="{CFDE64F6-2B34-4229-8D85-1C66D50B602F}" type="presOf" srcId="{124B8D34-BB69-42CC-BE56-29267B6D49F0}" destId="{548A8EDC-3ECF-4A07-8CB7-DA0B9CC8E33A}" srcOrd="0" destOrd="0" presId="urn:microsoft.com/office/officeart/2005/8/layout/vList2"/>
    <dgm:cxn modelId="{D096A3B0-F151-4DF6-B28E-321C4821097A}" type="presParOf" srcId="{9C0549E7-8875-47B5-B34D-09C12FA3265D}" destId="{14BB228C-782B-40DF-A7D2-9ACAD3E26B39}" srcOrd="0" destOrd="0" presId="urn:microsoft.com/office/officeart/2005/8/layout/vList2"/>
    <dgm:cxn modelId="{DD58ABA2-64F7-4A39-9865-73BE9832FF03}" type="presParOf" srcId="{9C0549E7-8875-47B5-B34D-09C12FA3265D}" destId="{2D1AF52E-701F-4019-817F-C00B7D15E4CA}" srcOrd="1" destOrd="0" presId="urn:microsoft.com/office/officeart/2005/8/layout/vList2"/>
    <dgm:cxn modelId="{5436E446-C511-40E8-8381-E06795F80D21}" type="presParOf" srcId="{9C0549E7-8875-47B5-B34D-09C12FA3265D}" destId="{FDA75EB6-1520-4082-A558-07E397EC2438}" srcOrd="2" destOrd="0" presId="urn:microsoft.com/office/officeart/2005/8/layout/vList2"/>
    <dgm:cxn modelId="{4B5D2E88-2E79-43C8-BECA-970A360EFA32}" type="presParOf" srcId="{9C0549E7-8875-47B5-B34D-09C12FA3265D}" destId="{ABDD3828-1524-4E9F-A553-C09DC0D738FC}" srcOrd="3" destOrd="0" presId="urn:microsoft.com/office/officeart/2005/8/layout/vList2"/>
    <dgm:cxn modelId="{2AC225B2-2D29-4656-96C5-F85EA4971C07}" type="presParOf" srcId="{9C0549E7-8875-47B5-B34D-09C12FA3265D}" destId="{0D8557D1-6A14-42E9-A31D-EC0B31E43467}" srcOrd="4" destOrd="0" presId="urn:microsoft.com/office/officeart/2005/8/layout/vList2"/>
    <dgm:cxn modelId="{C1107FB8-BCBF-403F-8C69-6510FB246149}" type="presParOf" srcId="{9C0549E7-8875-47B5-B34D-09C12FA3265D}" destId="{C08035E7-2C48-4004-9C57-88C10C65A13E}" srcOrd="5" destOrd="0" presId="urn:microsoft.com/office/officeart/2005/8/layout/vList2"/>
    <dgm:cxn modelId="{796F7224-960A-400E-AB7B-5D7B61789526}" type="presParOf" srcId="{9C0549E7-8875-47B5-B34D-09C12FA3265D}" destId="{3B82FF28-831E-4F99-B524-158D1A4AFEE5}" srcOrd="6" destOrd="0" presId="urn:microsoft.com/office/officeart/2005/8/layout/vList2"/>
    <dgm:cxn modelId="{F73D2838-1500-44F1-97FD-3C3703B3F359}" type="presParOf" srcId="{9C0549E7-8875-47B5-B34D-09C12FA3265D}" destId="{EAD0FB00-EA94-4998-A73C-FCF31CBA65AA}" srcOrd="7" destOrd="0" presId="urn:microsoft.com/office/officeart/2005/8/layout/vList2"/>
    <dgm:cxn modelId="{64CCD4B7-ED69-45B9-83CC-6008E5AD1F04}" type="presParOf" srcId="{9C0549E7-8875-47B5-B34D-09C12FA3265D}" destId="{548A8EDC-3ECF-4A07-8CB7-DA0B9CC8E33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6563B1-26CE-4B80-AB16-29753E324522}" type="parTrans" cxnId="{7C0FBAA5-E7EA-4200-B4D9-C5B47612698C}">
      <dgm:prSet/>
      <dgm:spPr/>
      <dgm:t>
        <a:bodyPr/>
        <a:lstStyle/>
        <a:p>
          <a:endParaRPr lang="en-US"/>
        </a:p>
      </dgm:t>
    </dgm:pt>
    <dgm:pt modelId="{BBAFCFD4-E8A1-439C-ABB5-8D2E80978F68}">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a:t>Адам </a:t>
          </a:r>
          <a:r>
            <a:rPr lang="ru-RU" dirty="0" err="1"/>
            <a:t>укуктары-бул</a:t>
          </a:r>
          <a:r>
            <a:rPr lang="ru-RU" dirty="0"/>
            <a:t> </a:t>
          </a:r>
          <a:r>
            <a:rPr lang="ru-RU" dirty="0" err="1"/>
            <a:t>мыйзам</a:t>
          </a:r>
          <a:endParaRPr lang="en-US" dirty="0"/>
        </a:p>
      </dgm:t>
    </dgm:pt>
    <dgm:pt modelId="{1E1A09B7-C7A4-4B83-A06F-95FA8F9701EF}" type="sibTrans" cxnId="{7C0FBAA5-E7EA-4200-B4D9-C5B47612698C}">
      <dgm:prSet/>
      <dgm:spPr/>
      <dgm:t>
        <a:bodyPr/>
        <a:lstStyle/>
        <a:p>
          <a:endParaRPr lang="en-US"/>
        </a:p>
      </dgm:t>
    </dgm:pt>
    <dgm:pt modelId="{318B66B9-5F8A-4DFF-B66A-456F5105A4B7}" type="parTrans" cxnId="{D16AC71F-4A41-42CC-82E8-8106C217617C}">
      <dgm:prSet/>
      <dgm:spPr/>
      <dgm:t>
        <a:bodyPr/>
        <a:lstStyle/>
        <a:p>
          <a:endParaRPr lang="en-US"/>
        </a:p>
      </dgm:t>
    </dgm:pt>
    <dgm:pt modelId="{E75A991C-31D7-415E-8D16-C71037A1C6FB}">
      <dgm:prSet/>
      <dgm:spPr>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dgm:spPr>
      <dgm:t>
        <a:bodyPr/>
        <a:lstStyle/>
        <a:p>
          <a:r>
            <a:rPr lang="ru-RU" dirty="0"/>
            <a:t>Адам </a:t>
          </a:r>
          <a:r>
            <a:rPr lang="ru-RU" dirty="0" err="1"/>
            <a:t>укуктары-бул</a:t>
          </a:r>
          <a:r>
            <a:rPr lang="ru-RU" dirty="0"/>
            <a:t> </a:t>
          </a:r>
          <a:r>
            <a:rPr lang="ru-RU" dirty="0" err="1"/>
            <a:t>баалуулуктар</a:t>
          </a:r>
          <a:endParaRPr lang="en-US" dirty="0"/>
        </a:p>
      </dgm:t>
    </dgm:pt>
    <dgm:pt modelId="{2C81809E-8974-4E16-B1C2-51771529B04C}" type="sibTrans" cxnId="{D16AC71F-4A41-42CC-82E8-8106C217617C}">
      <dgm:prSet/>
      <dgm:spPr/>
      <dgm:t>
        <a:bodyPr/>
        <a:lstStyle/>
        <a:p>
          <a:endParaRPr lang="en-US"/>
        </a:p>
      </dgm:t>
    </dgm:pt>
    <dgm:pt modelId="{9491A431-D8FE-442C-879E-F83988C0F2CF}" type="parTrans" cxnId="{A0110699-060F-4496-8509-8D56837B999E}">
      <dgm:prSet/>
      <dgm:spPr/>
      <dgm:t>
        <a:bodyPr/>
        <a:lstStyle/>
        <a:p>
          <a:endParaRPr lang="en-US"/>
        </a:p>
      </dgm:t>
    </dgm:pt>
    <dgm:pt modelId="{31CD8E1C-0F60-4316-AE9B-F2BC6D922371}">
      <dgm:prSet/>
      <dgm:spPr>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dgm:spPr>
      <dgm:t>
        <a:bodyPr/>
        <a:lstStyle/>
        <a:p>
          <a:r>
            <a:rPr lang="ky-KG" dirty="0"/>
            <a:t>Адам укуктары – бул аракеттенип жаткан жактардын, механизмдердин жана процедуралардын глобалдык системасы</a:t>
          </a:r>
          <a:endParaRPr lang="en-US" dirty="0"/>
        </a:p>
      </dgm:t>
    </dgm:pt>
    <dgm:pt modelId="{D0800F32-C4F1-4F61-AFDC-D2A25E70C6B2}" type="sibTrans" cxnId="{A0110699-060F-4496-8509-8D56837B999E}">
      <dgm:prSet/>
      <dgm:spPr/>
      <dgm:t>
        <a:bodyPr/>
        <a:lstStyle/>
        <a:p>
          <a:endParaRPr lang="en-US"/>
        </a:p>
      </dgm:t>
    </dgm:pt>
    <dgm:pt modelId="{7E2E6697-7A5E-41AB-A53B-EC37D445F4FB}" type="parTrans" cxnId="{53AC657F-65A5-4653-B6D7-32204C8CCFDE}">
      <dgm:prSet/>
      <dgm:spPr/>
      <dgm:t>
        <a:bodyPr/>
        <a:lstStyle/>
        <a:p>
          <a:endParaRPr lang="en-US"/>
        </a:p>
      </dgm:t>
    </dgm:pt>
    <dgm:pt modelId="{AE7A0A0C-BE1E-4054-95CB-22CDB598F15C}">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dirty="0"/>
            <a:t>Адам </a:t>
          </a:r>
          <a:r>
            <a:rPr lang="ru-RU" dirty="0" err="1"/>
            <a:t>укуктары</a:t>
          </a:r>
          <a:r>
            <a:rPr lang="ru-RU" dirty="0"/>
            <a:t>- </a:t>
          </a:r>
          <a:r>
            <a:rPr lang="ru-RU" dirty="0" err="1"/>
            <a:t>адилеттик</a:t>
          </a:r>
          <a:r>
            <a:rPr lang="ru-RU" dirty="0"/>
            <a:t> </a:t>
          </a:r>
          <a:r>
            <a:rPr lang="ky-KG" dirty="0"/>
            <a:t>үчүн күрөшүүдө колдонуучу аспаптар</a:t>
          </a:r>
          <a:endParaRPr lang="en-US" dirty="0"/>
        </a:p>
      </dgm:t>
    </dgm:pt>
    <dgm:pt modelId="{BBAFA7F7-D922-49A8-A961-1BE8C32DC19E}" type="sibTrans" cxnId="{53AC657F-65A5-4653-B6D7-32204C8CCFDE}">
      <dgm:prSet/>
      <dgm:spPr/>
      <dgm:t>
        <a:bodyPr/>
        <a:lstStyle/>
        <a:p>
          <a:endParaRPr lang="en-US"/>
        </a:p>
      </dgm:t>
    </dgm:pt>
    <dgm:pt modelId="{9C0549E7-8875-47B5-B34D-09C12FA3265D}" type="pres">
      <dgm:prSet presAssocID="{637040E0-4082-492C-BF08-D5B28422438D}" presName="linear" presStyleCnt="0">
        <dgm:presLayoutVars>
          <dgm:animLvl val="lvl"/>
          <dgm:resizeHandles val="exact"/>
        </dgm:presLayoutVars>
      </dgm:prSet>
      <dgm:spPr/>
    </dgm:pt>
    <dgm:pt modelId="{D0845AC0-5B28-428B-9EEC-F41A099AE973}" type="pres">
      <dgm:prSet presAssocID="{BBAFCFD4-E8A1-439C-ABB5-8D2E80978F68}" presName="parentText" presStyleLbl="node1" presStyleIdx="0" presStyleCnt="4" custLinFactNeighborX="-1034" custLinFactNeighborY="39392">
        <dgm:presLayoutVars>
          <dgm:chMax val="0"/>
          <dgm:bulletEnabled val="1"/>
        </dgm:presLayoutVars>
      </dgm:prSet>
      <dgm:spPr/>
    </dgm:pt>
    <dgm:pt modelId="{E4252B47-A070-4777-A5D8-582C495DD82F}" type="pres">
      <dgm:prSet presAssocID="{1E1A09B7-C7A4-4B83-A06F-95FA8F9701EF}" presName="spacer" presStyleCnt="0"/>
      <dgm:spPr/>
    </dgm:pt>
    <dgm:pt modelId="{D26A9D0C-FF1E-47E7-BE4E-EB9CEFEBCFED}" type="pres">
      <dgm:prSet presAssocID="{E75A991C-31D7-415E-8D16-C71037A1C6FB}" presName="parentText" presStyleLbl="node1" presStyleIdx="1" presStyleCnt="4">
        <dgm:presLayoutVars>
          <dgm:chMax val="0"/>
          <dgm:bulletEnabled val="1"/>
        </dgm:presLayoutVars>
      </dgm:prSet>
      <dgm:spPr/>
    </dgm:pt>
    <dgm:pt modelId="{341F3C3A-73FC-4745-A6D1-9E19E896FAFD}" type="pres">
      <dgm:prSet presAssocID="{2C81809E-8974-4E16-B1C2-51771529B04C}" presName="spacer" presStyleCnt="0"/>
      <dgm:spPr/>
    </dgm:pt>
    <dgm:pt modelId="{8A3E430A-BA86-4CFA-AE09-E1600F0486D2}" type="pres">
      <dgm:prSet presAssocID="{31CD8E1C-0F60-4316-AE9B-F2BC6D922371}" presName="parentText" presStyleLbl="node1" presStyleIdx="2" presStyleCnt="4">
        <dgm:presLayoutVars>
          <dgm:chMax val="0"/>
          <dgm:bulletEnabled val="1"/>
        </dgm:presLayoutVars>
      </dgm:prSet>
      <dgm:spPr/>
    </dgm:pt>
    <dgm:pt modelId="{FB8A53AD-9A75-40C3-9844-061919E5F314}" type="pres">
      <dgm:prSet presAssocID="{D0800F32-C4F1-4F61-AFDC-D2A25E70C6B2}" presName="spacer" presStyleCnt="0"/>
      <dgm:spPr/>
    </dgm:pt>
    <dgm:pt modelId="{7BB96347-329A-4116-ACD2-8FFAFEB494EF}" type="pres">
      <dgm:prSet presAssocID="{AE7A0A0C-BE1E-4054-95CB-22CDB598F15C}" presName="parentText" presStyleLbl="node1" presStyleIdx="3" presStyleCnt="4">
        <dgm:presLayoutVars>
          <dgm:chMax val="0"/>
          <dgm:bulletEnabled val="1"/>
        </dgm:presLayoutVars>
      </dgm:prSet>
      <dgm:spPr/>
    </dgm:pt>
  </dgm:ptLst>
  <dgm:cxnLst>
    <dgm:cxn modelId="{EF144705-DDFA-48BF-9503-38468412D453}" type="presOf" srcId="{E75A991C-31D7-415E-8D16-C71037A1C6FB}" destId="{D26A9D0C-FF1E-47E7-BE4E-EB9CEFEBCFED}" srcOrd="0" destOrd="0" presId="urn:microsoft.com/office/officeart/2005/8/layout/vList2"/>
    <dgm:cxn modelId="{FAE04A09-D485-4597-BF8F-B5CAA5D03289}" type="presOf" srcId="{AE7A0A0C-BE1E-4054-95CB-22CDB598F15C}" destId="{7BB96347-329A-4116-ACD2-8FFAFEB494EF}" srcOrd="0" destOrd="0" presId="urn:microsoft.com/office/officeart/2005/8/layout/vList2"/>
    <dgm:cxn modelId="{D5ED4412-A359-4124-9EA2-8773B7593FD3}" type="presOf" srcId="{31CD8E1C-0F60-4316-AE9B-F2BC6D922371}" destId="{8A3E430A-BA86-4CFA-AE09-E1600F0486D2}" srcOrd="0" destOrd="0" presId="urn:microsoft.com/office/officeart/2005/8/layout/vList2"/>
    <dgm:cxn modelId="{D16AC71F-4A41-42CC-82E8-8106C217617C}" srcId="{637040E0-4082-492C-BF08-D5B28422438D}" destId="{E75A991C-31D7-415E-8D16-C71037A1C6FB}" srcOrd="1" destOrd="0" parTransId="{318B66B9-5F8A-4DFF-B66A-456F5105A4B7}" sibTransId="{2C81809E-8974-4E16-B1C2-51771529B04C}"/>
    <dgm:cxn modelId="{6CAA297F-5C0A-4881-B764-78CE1976FFF3}" type="presOf" srcId="{BBAFCFD4-E8A1-439C-ABB5-8D2E80978F68}" destId="{D0845AC0-5B28-428B-9EEC-F41A099AE973}" srcOrd="0" destOrd="0" presId="urn:microsoft.com/office/officeart/2005/8/layout/vList2"/>
    <dgm:cxn modelId="{53AC657F-65A5-4653-B6D7-32204C8CCFDE}" srcId="{637040E0-4082-492C-BF08-D5B28422438D}" destId="{AE7A0A0C-BE1E-4054-95CB-22CDB598F15C}" srcOrd="3" destOrd="0" parTransId="{7E2E6697-7A5E-41AB-A53B-EC37D445F4FB}" sibTransId="{BBAFA7F7-D922-49A8-A961-1BE8C32DC19E}"/>
    <dgm:cxn modelId="{A0110699-060F-4496-8509-8D56837B999E}" srcId="{637040E0-4082-492C-BF08-D5B28422438D}" destId="{31CD8E1C-0F60-4316-AE9B-F2BC6D922371}" srcOrd="2" destOrd="0" parTransId="{9491A431-D8FE-442C-879E-F83988C0F2CF}" sibTransId="{D0800F32-C4F1-4F61-AFDC-D2A25E70C6B2}"/>
    <dgm:cxn modelId="{7C0FBAA5-E7EA-4200-B4D9-C5B47612698C}" srcId="{637040E0-4082-492C-BF08-D5B28422438D}" destId="{BBAFCFD4-E8A1-439C-ABB5-8D2E80978F68}" srcOrd="0" destOrd="0" parTransId="{0A6563B1-26CE-4B80-AB16-29753E324522}" sibTransId="{1E1A09B7-C7A4-4B83-A06F-95FA8F9701EF}"/>
    <dgm:cxn modelId="{0C6868DD-A536-46DC-B5CA-C059E2D0034B}" type="presOf" srcId="{637040E0-4082-492C-BF08-D5B28422438D}" destId="{9C0549E7-8875-47B5-B34D-09C12FA3265D}" srcOrd="0" destOrd="0" presId="urn:microsoft.com/office/officeart/2005/8/layout/vList2"/>
    <dgm:cxn modelId="{39717F4F-2D91-47AD-A9CA-2745332C6931}" type="presParOf" srcId="{9C0549E7-8875-47B5-B34D-09C12FA3265D}" destId="{D0845AC0-5B28-428B-9EEC-F41A099AE973}" srcOrd="0" destOrd="0" presId="urn:microsoft.com/office/officeart/2005/8/layout/vList2"/>
    <dgm:cxn modelId="{4AFA79C4-21D9-4FE8-B917-B0DCE0D7B9E7}" type="presParOf" srcId="{9C0549E7-8875-47B5-B34D-09C12FA3265D}" destId="{E4252B47-A070-4777-A5D8-582C495DD82F}" srcOrd="1" destOrd="0" presId="urn:microsoft.com/office/officeart/2005/8/layout/vList2"/>
    <dgm:cxn modelId="{6614CF36-FAA7-476C-AD0D-079148267276}" type="presParOf" srcId="{9C0549E7-8875-47B5-B34D-09C12FA3265D}" destId="{D26A9D0C-FF1E-47E7-BE4E-EB9CEFEBCFED}" srcOrd="2" destOrd="0" presId="urn:microsoft.com/office/officeart/2005/8/layout/vList2"/>
    <dgm:cxn modelId="{70E32AB2-4C44-4980-B147-FCEF392CB897}" type="presParOf" srcId="{9C0549E7-8875-47B5-B34D-09C12FA3265D}" destId="{341F3C3A-73FC-4745-A6D1-9E19E896FAFD}" srcOrd="3" destOrd="0" presId="urn:microsoft.com/office/officeart/2005/8/layout/vList2"/>
    <dgm:cxn modelId="{BD0DA772-E7C5-4A53-BB14-2BE6D3BFBA94}" type="presParOf" srcId="{9C0549E7-8875-47B5-B34D-09C12FA3265D}" destId="{8A3E430A-BA86-4CFA-AE09-E1600F0486D2}" srcOrd="4" destOrd="0" presId="urn:microsoft.com/office/officeart/2005/8/layout/vList2"/>
    <dgm:cxn modelId="{954415C6-A2E6-4AE5-A7D3-93E514498E45}" type="presParOf" srcId="{9C0549E7-8875-47B5-B34D-09C12FA3265D}" destId="{FB8A53AD-9A75-40C3-9844-061919E5F314}" srcOrd="5" destOrd="0" presId="urn:microsoft.com/office/officeart/2005/8/layout/vList2"/>
    <dgm:cxn modelId="{CAA111AF-9790-49A3-A695-FBE2FDFF4192}" type="presParOf" srcId="{9C0549E7-8875-47B5-B34D-09C12FA3265D}" destId="{7BB96347-329A-4116-ACD2-8FFAFEB494E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7040E0-4082-492C-BF08-D5B28422438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6563B1-26CE-4B80-AB16-29753E324522}" type="parTrans" cxnId="{7C0FBAA5-E7EA-4200-B4D9-C5B47612698C}">
      <dgm:prSet/>
      <dgm:spPr/>
      <dgm:t>
        <a:bodyPr/>
        <a:lstStyle/>
        <a:p>
          <a:endParaRPr lang="en-US"/>
        </a:p>
      </dgm:t>
    </dgm:pt>
    <dgm:pt modelId="{BBAFCFD4-E8A1-439C-ABB5-8D2E80978F68}">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dirty="0" err="1"/>
            <a:t>Универсалдуулук</a:t>
          </a:r>
          <a:endParaRPr lang="en-US" sz="1800" dirty="0"/>
        </a:p>
        <a:p>
          <a:pPr marL="0" lvl="0" defTabSz="2889250">
            <a:lnSpc>
              <a:spcPct val="90000"/>
            </a:lnSpc>
            <a:spcBef>
              <a:spcPct val="0"/>
            </a:spcBef>
            <a:spcAft>
              <a:spcPct val="35000"/>
            </a:spcAft>
            <a:buNone/>
          </a:pPr>
          <a:endParaRPr lang="en-US" dirty="0"/>
        </a:p>
      </dgm:t>
    </dgm:pt>
    <dgm:pt modelId="{1E1A09B7-C7A4-4B83-A06F-95FA8F9701EF}" type="sibTrans" cxnId="{7C0FBAA5-E7EA-4200-B4D9-C5B47612698C}">
      <dgm:prSet/>
      <dgm:spPr/>
      <dgm:t>
        <a:bodyPr/>
        <a:lstStyle/>
        <a:p>
          <a:endParaRPr lang="en-US"/>
        </a:p>
      </dgm:t>
    </dgm:pt>
    <dgm:pt modelId="{318B66B9-5F8A-4DFF-B66A-456F5105A4B7}" type="parTrans" cxnId="{D16AC71F-4A41-42CC-82E8-8106C217617C}">
      <dgm:prSet/>
      <dgm:spPr/>
      <dgm:t>
        <a:bodyPr/>
        <a:lstStyle/>
        <a:p>
          <a:endParaRPr lang="en-US"/>
        </a:p>
      </dgm:t>
    </dgm:pt>
    <dgm:pt modelId="{E75A991C-31D7-415E-8D16-C71037A1C6FB}">
      <dgm:prSet/>
      <dgm:spPr>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y-KG" sz="1800" dirty="0"/>
            <a:t>Ажыратылбастык</a:t>
          </a:r>
          <a:endParaRPr lang="en-US" dirty="0"/>
        </a:p>
      </dgm:t>
    </dgm:pt>
    <dgm:pt modelId="{2C81809E-8974-4E16-B1C2-51771529B04C}" type="sibTrans" cxnId="{D16AC71F-4A41-42CC-82E8-8106C217617C}">
      <dgm:prSet/>
      <dgm:spPr/>
      <dgm:t>
        <a:bodyPr/>
        <a:lstStyle/>
        <a:p>
          <a:endParaRPr lang="en-US"/>
        </a:p>
      </dgm:t>
    </dgm:pt>
    <dgm:pt modelId="{9491A431-D8FE-442C-879E-F83988C0F2CF}" type="parTrans" cxnId="{A0110699-060F-4496-8509-8D56837B999E}">
      <dgm:prSet/>
      <dgm:spPr/>
      <dgm:t>
        <a:bodyPr/>
        <a:lstStyle/>
        <a:p>
          <a:endParaRPr lang="en-US"/>
        </a:p>
      </dgm:t>
    </dgm:pt>
    <dgm:pt modelId="{31CD8E1C-0F60-4316-AE9B-F2BC6D922371}">
      <dgm:prSet/>
      <dgm:spPr>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y-KG" sz="1800" dirty="0"/>
            <a:t>Өз ара көз карандылык</a:t>
          </a:r>
          <a:endParaRPr lang="en-US" dirty="0"/>
        </a:p>
      </dgm:t>
    </dgm:pt>
    <dgm:pt modelId="{D0800F32-C4F1-4F61-AFDC-D2A25E70C6B2}" type="sibTrans" cxnId="{A0110699-060F-4496-8509-8D56837B999E}">
      <dgm:prSet/>
      <dgm:spPr/>
      <dgm:t>
        <a:bodyPr/>
        <a:lstStyle/>
        <a:p>
          <a:endParaRPr lang="en-US"/>
        </a:p>
      </dgm:t>
    </dgm:pt>
    <dgm:pt modelId="{7E2E6697-7A5E-41AB-A53B-EC37D445F4FB}" type="parTrans" cxnId="{53AC657F-65A5-4653-B6D7-32204C8CCFDE}">
      <dgm:prSet/>
      <dgm:spPr/>
      <dgm:t>
        <a:bodyPr/>
        <a:lstStyle/>
        <a:p>
          <a:endParaRPr lang="en-US"/>
        </a:p>
      </dgm:t>
    </dgm:pt>
    <dgm:pt modelId="{AE7A0A0C-BE1E-4054-95CB-22CDB598F15C}">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y-KG" sz="1800" dirty="0"/>
            <a:t>Дискриминацияга жол бербөө жана теңчилик</a:t>
          </a:r>
          <a:endParaRPr lang="en-US" dirty="0"/>
        </a:p>
      </dgm:t>
    </dgm:pt>
    <dgm:pt modelId="{BBAFA7F7-D922-49A8-A961-1BE8C32DC19E}" type="sibTrans" cxnId="{53AC657F-65A5-4653-B6D7-32204C8CCFDE}">
      <dgm:prSet/>
      <dgm:spPr/>
      <dgm:t>
        <a:bodyPr/>
        <a:lstStyle/>
        <a:p>
          <a:endParaRPr lang="en-US"/>
        </a:p>
      </dgm:t>
    </dgm:pt>
    <dgm:pt modelId="{D279FE12-0769-4789-8297-F9506C305A31}">
      <dgm:prSet/>
      <dgm:spPr/>
      <dgm:t>
        <a:bodyPr/>
        <a:lstStyle/>
        <a:p>
          <a:r>
            <a:rPr lang="ky-KG" dirty="0"/>
            <a:t>Бөлүнбөстүк</a:t>
          </a:r>
          <a:r>
            <a:rPr lang="ru-RU" dirty="0"/>
            <a:t> </a:t>
          </a:r>
          <a:endParaRPr lang="en-US" dirty="0"/>
        </a:p>
      </dgm:t>
    </dgm:pt>
    <dgm:pt modelId="{49EEAEA3-3152-4C5B-A9A6-62B687D06AB1}" type="parTrans" cxnId="{6A3C98D5-0585-494F-B1A3-FA1F5FD61F1B}">
      <dgm:prSet/>
      <dgm:spPr/>
      <dgm:t>
        <a:bodyPr/>
        <a:lstStyle/>
        <a:p>
          <a:endParaRPr lang="x-none"/>
        </a:p>
      </dgm:t>
    </dgm:pt>
    <dgm:pt modelId="{B935F357-9F4F-445C-BF1F-EC40B50A3918}" type="sibTrans" cxnId="{6A3C98D5-0585-494F-B1A3-FA1F5FD61F1B}">
      <dgm:prSet/>
      <dgm:spPr/>
      <dgm:t>
        <a:bodyPr/>
        <a:lstStyle/>
        <a:p>
          <a:endParaRPr lang="x-none"/>
        </a:p>
      </dgm:t>
    </dgm:pt>
    <dgm:pt modelId="{9C0549E7-8875-47B5-B34D-09C12FA3265D}" type="pres">
      <dgm:prSet presAssocID="{637040E0-4082-492C-BF08-D5B28422438D}" presName="linear" presStyleCnt="0">
        <dgm:presLayoutVars>
          <dgm:animLvl val="lvl"/>
          <dgm:resizeHandles val="exact"/>
        </dgm:presLayoutVars>
      </dgm:prSet>
      <dgm:spPr/>
    </dgm:pt>
    <dgm:pt modelId="{D0845AC0-5B28-428B-9EEC-F41A099AE973}" type="pres">
      <dgm:prSet presAssocID="{BBAFCFD4-E8A1-439C-ABB5-8D2E80978F68}" presName="parentText" presStyleLbl="node1" presStyleIdx="0" presStyleCnt="5" custLinFactNeighborX="-1034" custLinFactNeighborY="39392">
        <dgm:presLayoutVars>
          <dgm:chMax val="0"/>
          <dgm:bulletEnabled val="1"/>
        </dgm:presLayoutVars>
      </dgm:prSet>
      <dgm:spPr/>
    </dgm:pt>
    <dgm:pt modelId="{E4252B47-A070-4777-A5D8-582C495DD82F}" type="pres">
      <dgm:prSet presAssocID="{1E1A09B7-C7A4-4B83-A06F-95FA8F9701EF}" presName="spacer" presStyleCnt="0"/>
      <dgm:spPr/>
    </dgm:pt>
    <dgm:pt modelId="{D26A9D0C-FF1E-47E7-BE4E-EB9CEFEBCFED}" type="pres">
      <dgm:prSet presAssocID="{E75A991C-31D7-415E-8D16-C71037A1C6FB}" presName="parentText" presStyleLbl="node1" presStyleIdx="1" presStyleCnt="5" custLinFactNeighborX="-3203" custLinFactNeighborY="80177">
        <dgm:presLayoutVars>
          <dgm:chMax val="0"/>
          <dgm:bulletEnabled val="1"/>
        </dgm:presLayoutVars>
      </dgm:prSet>
      <dgm:spPr/>
    </dgm:pt>
    <dgm:pt modelId="{341F3C3A-73FC-4745-A6D1-9E19E896FAFD}" type="pres">
      <dgm:prSet presAssocID="{2C81809E-8974-4E16-B1C2-51771529B04C}" presName="spacer" presStyleCnt="0"/>
      <dgm:spPr/>
    </dgm:pt>
    <dgm:pt modelId="{8A3E430A-BA86-4CFA-AE09-E1600F0486D2}" type="pres">
      <dgm:prSet presAssocID="{31CD8E1C-0F60-4316-AE9B-F2BC6D922371}" presName="parentText" presStyleLbl="node1" presStyleIdx="2" presStyleCnt="5">
        <dgm:presLayoutVars>
          <dgm:chMax val="0"/>
          <dgm:bulletEnabled val="1"/>
        </dgm:presLayoutVars>
      </dgm:prSet>
      <dgm:spPr/>
    </dgm:pt>
    <dgm:pt modelId="{FB8A53AD-9A75-40C3-9844-061919E5F314}" type="pres">
      <dgm:prSet presAssocID="{D0800F32-C4F1-4F61-AFDC-D2A25E70C6B2}" presName="spacer" presStyleCnt="0"/>
      <dgm:spPr/>
    </dgm:pt>
    <dgm:pt modelId="{7BB96347-329A-4116-ACD2-8FFAFEB494EF}" type="pres">
      <dgm:prSet presAssocID="{AE7A0A0C-BE1E-4054-95CB-22CDB598F15C}" presName="parentText" presStyleLbl="node1" presStyleIdx="3" presStyleCnt="5">
        <dgm:presLayoutVars>
          <dgm:chMax val="0"/>
          <dgm:bulletEnabled val="1"/>
        </dgm:presLayoutVars>
      </dgm:prSet>
      <dgm:spPr/>
    </dgm:pt>
    <dgm:pt modelId="{5A3481DA-2294-44F9-A8F0-8B3B357F27E1}" type="pres">
      <dgm:prSet presAssocID="{BBAFA7F7-D922-49A8-A961-1BE8C32DC19E}" presName="spacer" presStyleCnt="0"/>
      <dgm:spPr/>
    </dgm:pt>
    <dgm:pt modelId="{BA6FF55D-74C8-422D-8965-719328AC7D82}" type="pres">
      <dgm:prSet presAssocID="{D279FE12-0769-4789-8297-F9506C305A31}" presName="parentText" presStyleLbl="node1" presStyleIdx="4" presStyleCnt="5">
        <dgm:presLayoutVars>
          <dgm:chMax val="0"/>
          <dgm:bulletEnabled val="1"/>
        </dgm:presLayoutVars>
      </dgm:prSet>
      <dgm:spPr/>
    </dgm:pt>
  </dgm:ptLst>
  <dgm:cxnLst>
    <dgm:cxn modelId="{EF144705-DDFA-48BF-9503-38468412D453}" type="presOf" srcId="{E75A991C-31D7-415E-8D16-C71037A1C6FB}" destId="{D26A9D0C-FF1E-47E7-BE4E-EB9CEFEBCFED}" srcOrd="0" destOrd="0" presId="urn:microsoft.com/office/officeart/2005/8/layout/vList2"/>
    <dgm:cxn modelId="{FAE04A09-D485-4597-BF8F-B5CAA5D03289}" type="presOf" srcId="{AE7A0A0C-BE1E-4054-95CB-22CDB598F15C}" destId="{7BB96347-329A-4116-ACD2-8FFAFEB494EF}" srcOrd="0" destOrd="0" presId="urn:microsoft.com/office/officeart/2005/8/layout/vList2"/>
    <dgm:cxn modelId="{D5ED4412-A359-4124-9EA2-8773B7593FD3}" type="presOf" srcId="{31CD8E1C-0F60-4316-AE9B-F2BC6D922371}" destId="{8A3E430A-BA86-4CFA-AE09-E1600F0486D2}" srcOrd="0" destOrd="0" presId="urn:microsoft.com/office/officeart/2005/8/layout/vList2"/>
    <dgm:cxn modelId="{D16AC71F-4A41-42CC-82E8-8106C217617C}" srcId="{637040E0-4082-492C-BF08-D5B28422438D}" destId="{E75A991C-31D7-415E-8D16-C71037A1C6FB}" srcOrd="1" destOrd="0" parTransId="{318B66B9-5F8A-4DFF-B66A-456F5105A4B7}" sibTransId="{2C81809E-8974-4E16-B1C2-51771529B04C}"/>
    <dgm:cxn modelId="{D830FF50-DDAA-4437-8E4E-7302E4D5328E}" type="presOf" srcId="{D279FE12-0769-4789-8297-F9506C305A31}" destId="{BA6FF55D-74C8-422D-8965-719328AC7D82}" srcOrd="0" destOrd="0" presId="urn:microsoft.com/office/officeart/2005/8/layout/vList2"/>
    <dgm:cxn modelId="{6CAA297F-5C0A-4881-B764-78CE1976FFF3}" type="presOf" srcId="{BBAFCFD4-E8A1-439C-ABB5-8D2E80978F68}" destId="{D0845AC0-5B28-428B-9EEC-F41A099AE973}" srcOrd="0" destOrd="0" presId="urn:microsoft.com/office/officeart/2005/8/layout/vList2"/>
    <dgm:cxn modelId="{53AC657F-65A5-4653-B6D7-32204C8CCFDE}" srcId="{637040E0-4082-492C-BF08-D5B28422438D}" destId="{AE7A0A0C-BE1E-4054-95CB-22CDB598F15C}" srcOrd="3" destOrd="0" parTransId="{7E2E6697-7A5E-41AB-A53B-EC37D445F4FB}" sibTransId="{BBAFA7F7-D922-49A8-A961-1BE8C32DC19E}"/>
    <dgm:cxn modelId="{A0110699-060F-4496-8509-8D56837B999E}" srcId="{637040E0-4082-492C-BF08-D5B28422438D}" destId="{31CD8E1C-0F60-4316-AE9B-F2BC6D922371}" srcOrd="2" destOrd="0" parTransId="{9491A431-D8FE-442C-879E-F83988C0F2CF}" sibTransId="{D0800F32-C4F1-4F61-AFDC-D2A25E70C6B2}"/>
    <dgm:cxn modelId="{7C0FBAA5-E7EA-4200-B4D9-C5B47612698C}" srcId="{637040E0-4082-492C-BF08-D5B28422438D}" destId="{BBAFCFD4-E8A1-439C-ABB5-8D2E80978F68}" srcOrd="0" destOrd="0" parTransId="{0A6563B1-26CE-4B80-AB16-29753E324522}" sibTransId="{1E1A09B7-C7A4-4B83-A06F-95FA8F9701EF}"/>
    <dgm:cxn modelId="{6A3C98D5-0585-494F-B1A3-FA1F5FD61F1B}" srcId="{637040E0-4082-492C-BF08-D5B28422438D}" destId="{D279FE12-0769-4789-8297-F9506C305A31}" srcOrd="4" destOrd="0" parTransId="{49EEAEA3-3152-4C5B-A9A6-62B687D06AB1}" sibTransId="{B935F357-9F4F-445C-BF1F-EC40B50A3918}"/>
    <dgm:cxn modelId="{0C6868DD-A536-46DC-B5CA-C059E2D0034B}" type="presOf" srcId="{637040E0-4082-492C-BF08-D5B28422438D}" destId="{9C0549E7-8875-47B5-B34D-09C12FA3265D}" srcOrd="0" destOrd="0" presId="urn:microsoft.com/office/officeart/2005/8/layout/vList2"/>
    <dgm:cxn modelId="{39717F4F-2D91-47AD-A9CA-2745332C6931}" type="presParOf" srcId="{9C0549E7-8875-47B5-B34D-09C12FA3265D}" destId="{D0845AC0-5B28-428B-9EEC-F41A099AE973}" srcOrd="0" destOrd="0" presId="urn:microsoft.com/office/officeart/2005/8/layout/vList2"/>
    <dgm:cxn modelId="{4AFA79C4-21D9-4FE8-B917-B0DCE0D7B9E7}" type="presParOf" srcId="{9C0549E7-8875-47B5-B34D-09C12FA3265D}" destId="{E4252B47-A070-4777-A5D8-582C495DD82F}" srcOrd="1" destOrd="0" presId="urn:microsoft.com/office/officeart/2005/8/layout/vList2"/>
    <dgm:cxn modelId="{6614CF36-FAA7-476C-AD0D-079148267276}" type="presParOf" srcId="{9C0549E7-8875-47B5-B34D-09C12FA3265D}" destId="{D26A9D0C-FF1E-47E7-BE4E-EB9CEFEBCFED}" srcOrd="2" destOrd="0" presId="urn:microsoft.com/office/officeart/2005/8/layout/vList2"/>
    <dgm:cxn modelId="{70E32AB2-4C44-4980-B147-FCEF392CB897}" type="presParOf" srcId="{9C0549E7-8875-47B5-B34D-09C12FA3265D}" destId="{341F3C3A-73FC-4745-A6D1-9E19E896FAFD}" srcOrd="3" destOrd="0" presId="urn:microsoft.com/office/officeart/2005/8/layout/vList2"/>
    <dgm:cxn modelId="{BD0DA772-E7C5-4A53-BB14-2BE6D3BFBA94}" type="presParOf" srcId="{9C0549E7-8875-47B5-B34D-09C12FA3265D}" destId="{8A3E430A-BA86-4CFA-AE09-E1600F0486D2}" srcOrd="4" destOrd="0" presId="urn:microsoft.com/office/officeart/2005/8/layout/vList2"/>
    <dgm:cxn modelId="{954415C6-A2E6-4AE5-A7D3-93E514498E45}" type="presParOf" srcId="{9C0549E7-8875-47B5-B34D-09C12FA3265D}" destId="{FB8A53AD-9A75-40C3-9844-061919E5F314}" srcOrd="5" destOrd="0" presId="urn:microsoft.com/office/officeart/2005/8/layout/vList2"/>
    <dgm:cxn modelId="{CAA111AF-9790-49A3-A695-FBE2FDFF4192}" type="presParOf" srcId="{9C0549E7-8875-47B5-B34D-09C12FA3265D}" destId="{7BB96347-329A-4116-ACD2-8FFAFEB494EF}" srcOrd="6" destOrd="0" presId="urn:microsoft.com/office/officeart/2005/8/layout/vList2"/>
    <dgm:cxn modelId="{D5B9043B-37DE-4FFA-A6B1-21DA0B751C7B}" type="presParOf" srcId="{9C0549E7-8875-47B5-B34D-09C12FA3265D}" destId="{5A3481DA-2294-44F9-A8F0-8B3B357F27E1}" srcOrd="7" destOrd="0" presId="urn:microsoft.com/office/officeart/2005/8/layout/vList2"/>
    <dgm:cxn modelId="{69AA0043-6427-4FB4-8BD0-BE38D980F2C9}" type="presParOf" srcId="{9C0549E7-8875-47B5-B34D-09C12FA3265D}" destId="{BA6FF55D-74C8-422D-8965-719328AC7D8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5CF0D7-9EEF-4BAF-A611-417BC083C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B5417A-D80D-42D8-BAD2-7E487543F7AE}" type="parTrans" cxnId="{8513704E-BEB5-42DF-8F6E-06B68B0C2118}">
      <dgm:prSet/>
      <dgm:spPr/>
      <dgm:t>
        <a:bodyPr/>
        <a:lstStyle/>
        <a:p>
          <a:endParaRPr lang="en-US"/>
        </a:p>
      </dgm:t>
    </dgm:pt>
    <dgm:pt modelId="{103832D7-28A1-4A2A-A388-1BC28BE997CF}">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Жарандык</a:t>
          </a:r>
          <a:r>
            <a:rPr lang="ru-RU" dirty="0"/>
            <a:t> </a:t>
          </a:r>
          <a:r>
            <a:rPr lang="ru-RU" dirty="0" err="1"/>
            <a:t>жана</a:t>
          </a:r>
          <a:r>
            <a:rPr lang="ru-RU" dirty="0"/>
            <a:t> </a:t>
          </a:r>
          <a:r>
            <a:rPr lang="ru-RU" dirty="0" err="1"/>
            <a:t>саясий</a:t>
          </a:r>
          <a:r>
            <a:rPr lang="ru-RU" dirty="0"/>
            <a:t> </a:t>
          </a:r>
          <a:r>
            <a:rPr lang="ru-RU" dirty="0" err="1"/>
            <a:t>укуктары</a:t>
          </a:r>
          <a:endParaRPr lang="en-US" dirty="0"/>
        </a:p>
      </dgm:t>
    </dgm:pt>
    <dgm:pt modelId="{603A42EE-9837-4EEA-BE74-0420CFE62654}" type="sibTrans" cxnId="{8513704E-BEB5-42DF-8F6E-06B68B0C2118}">
      <dgm:prSet/>
      <dgm:spPr/>
      <dgm:t>
        <a:bodyPr/>
        <a:lstStyle/>
        <a:p>
          <a:endParaRPr lang="en-US"/>
        </a:p>
      </dgm:t>
    </dgm:pt>
    <dgm:pt modelId="{10566D69-A648-48A2-A413-512ECD46ABA2}" type="parTrans" cxnId="{A00A0E72-41B8-405D-923E-7931EF0CBA36}">
      <dgm:prSet/>
      <dgm:spPr/>
      <dgm:t>
        <a:bodyPr/>
        <a:lstStyle/>
        <a:p>
          <a:endParaRPr lang="en-US"/>
        </a:p>
      </dgm:t>
    </dgm:pt>
    <dgm:pt modelId="{928DB8C4-365A-481F-971C-9A969B7FB7BD}">
      <dgm:prSet/>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Экономикалык</a:t>
          </a:r>
          <a:r>
            <a:rPr lang="ru-RU" dirty="0"/>
            <a:t>, </a:t>
          </a:r>
          <a:r>
            <a:rPr lang="ru-RU" dirty="0" err="1"/>
            <a:t>социалдык</a:t>
          </a:r>
          <a:r>
            <a:rPr lang="ru-RU" dirty="0"/>
            <a:t> </a:t>
          </a:r>
          <a:r>
            <a:rPr lang="ru-RU" dirty="0" err="1"/>
            <a:t>жана</a:t>
          </a:r>
          <a:r>
            <a:rPr lang="ru-RU" dirty="0"/>
            <a:t> </a:t>
          </a:r>
          <a:r>
            <a:rPr lang="ru-RU" dirty="0" err="1"/>
            <a:t>маданий</a:t>
          </a:r>
          <a:r>
            <a:rPr lang="ru-RU" dirty="0"/>
            <a:t> </a:t>
          </a:r>
          <a:r>
            <a:rPr lang="ru-RU" dirty="0" err="1"/>
            <a:t>укуктары</a:t>
          </a:r>
          <a:endParaRPr lang="en-US" dirty="0"/>
        </a:p>
      </dgm:t>
    </dgm:pt>
    <dgm:pt modelId="{F2ECE283-B7B1-439E-ADFC-26F1633F0437}" type="sibTrans" cxnId="{A00A0E72-41B8-405D-923E-7931EF0CBA36}">
      <dgm:prSet/>
      <dgm:spPr/>
      <dgm:t>
        <a:bodyPr/>
        <a:lstStyle/>
        <a:p>
          <a:endParaRPr lang="en-US"/>
        </a:p>
      </dgm:t>
    </dgm:pt>
    <dgm:pt modelId="{F1D8C7B8-EE99-47C0-82CE-AF94D2DEFFB4}" type="parTrans" cxnId="{7A4F0D99-2A0A-4A5B-8EF1-A4A54C33B2AF}">
      <dgm:prSet/>
      <dgm:spPr/>
      <dgm:t>
        <a:bodyPr/>
        <a:lstStyle/>
        <a:p>
          <a:endParaRPr lang="en-US"/>
        </a:p>
      </dgm:t>
    </dgm:pt>
    <dgm:pt modelId="{6553A387-8348-4E37-893F-6973D20A9715}">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Топтук</a:t>
          </a:r>
          <a:r>
            <a:rPr lang="ru-RU" dirty="0"/>
            <a:t> </a:t>
          </a:r>
          <a:r>
            <a:rPr lang="ru-RU" dirty="0" err="1"/>
            <a:t>укуктары</a:t>
          </a:r>
          <a:r>
            <a:rPr lang="ru-RU" dirty="0"/>
            <a:t> же </a:t>
          </a:r>
          <a:r>
            <a:rPr lang="ru-RU" dirty="0" err="1"/>
            <a:t>жамааттык</a:t>
          </a:r>
          <a:r>
            <a:rPr lang="ru-RU" dirty="0"/>
            <a:t> </a:t>
          </a:r>
          <a:r>
            <a:rPr lang="ru-RU" dirty="0" err="1"/>
            <a:t>укуктары</a:t>
          </a:r>
          <a:r>
            <a:rPr lang="ru-RU" dirty="0"/>
            <a:t>?</a:t>
          </a:r>
          <a:endParaRPr lang="en-US" dirty="0"/>
        </a:p>
      </dgm:t>
    </dgm:pt>
    <dgm:pt modelId="{66B626F7-BD9A-455B-AFE6-2F26EAF4793D}" type="sibTrans" cxnId="{7A4F0D99-2A0A-4A5B-8EF1-A4A54C33B2AF}">
      <dgm:prSet/>
      <dgm:spPr/>
      <dgm:t>
        <a:bodyPr/>
        <a:lstStyle/>
        <a:p>
          <a:endParaRPr lang="en-US"/>
        </a:p>
      </dgm:t>
    </dgm:pt>
    <dgm:pt modelId="{731A00E8-CFF0-4151-9026-91450ECA2EE9}" type="pres">
      <dgm:prSet presAssocID="{475CF0D7-9EEF-4BAF-A611-417BC083CB99}" presName="linear" presStyleCnt="0">
        <dgm:presLayoutVars>
          <dgm:animLvl val="lvl"/>
          <dgm:resizeHandles val="exact"/>
        </dgm:presLayoutVars>
      </dgm:prSet>
      <dgm:spPr/>
    </dgm:pt>
    <dgm:pt modelId="{C3C15B93-A8BD-4D70-BE86-2615144C638C}" type="pres">
      <dgm:prSet presAssocID="{103832D7-28A1-4A2A-A388-1BC28BE997CF}" presName="parentText" presStyleLbl="node1" presStyleIdx="0" presStyleCnt="3" custLinFactNeighborX="-26951" custLinFactNeighborY="85831">
        <dgm:presLayoutVars>
          <dgm:chMax val="0"/>
          <dgm:bulletEnabled val="1"/>
        </dgm:presLayoutVars>
      </dgm:prSet>
      <dgm:spPr/>
    </dgm:pt>
    <dgm:pt modelId="{289E2175-E8B4-4E7A-9A58-2283B4BADA5D}" type="pres">
      <dgm:prSet presAssocID="{603A42EE-9837-4EEA-BE74-0420CFE62654}" presName="spacer" presStyleCnt="0"/>
      <dgm:spPr/>
    </dgm:pt>
    <dgm:pt modelId="{E39D3A25-C9B4-4154-A88A-5760BF780641}" type="pres">
      <dgm:prSet presAssocID="{928DB8C4-365A-481F-971C-9A969B7FB7BD}" presName="parentText" presStyleLbl="node1" presStyleIdx="1" presStyleCnt="3">
        <dgm:presLayoutVars>
          <dgm:chMax val="0"/>
          <dgm:bulletEnabled val="1"/>
        </dgm:presLayoutVars>
      </dgm:prSet>
      <dgm:spPr/>
    </dgm:pt>
    <dgm:pt modelId="{B8A66EF0-1255-4535-86C2-4376E05DFD8A}" type="pres">
      <dgm:prSet presAssocID="{F2ECE283-B7B1-439E-ADFC-26F1633F0437}" presName="spacer" presStyleCnt="0"/>
      <dgm:spPr/>
    </dgm:pt>
    <dgm:pt modelId="{1D33AC06-5E01-4BD3-A3E6-7F685F1A9C9F}" type="pres">
      <dgm:prSet presAssocID="{6553A387-8348-4E37-893F-6973D20A9715}" presName="parentText" presStyleLbl="node1" presStyleIdx="2" presStyleCnt="3">
        <dgm:presLayoutVars>
          <dgm:chMax val="0"/>
          <dgm:bulletEnabled val="1"/>
        </dgm:presLayoutVars>
      </dgm:prSet>
      <dgm:spPr/>
    </dgm:pt>
  </dgm:ptLst>
  <dgm:cxnLst>
    <dgm:cxn modelId="{034BBC69-C0A7-4233-AD52-373257975975}" type="presOf" srcId="{475CF0D7-9EEF-4BAF-A611-417BC083CB99}" destId="{731A00E8-CFF0-4151-9026-91450ECA2EE9}" srcOrd="0" destOrd="0" presId="urn:microsoft.com/office/officeart/2005/8/layout/vList2"/>
    <dgm:cxn modelId="{8513704E-BEB5-42DF-8F6E-06B68B0C2118}" srcId="{475CF0D7-9EEF-4BAF-A611-417BC083CB99}" destId="{103832D7-28A1-4A2A-A388-1BC28BE997CF}" srcOrd="0" destOrd="0" parTransId="{EAB5417A-D80D-42D8-BAD2-7E487543F7AE}" sibTransId="{603A42EE-9837-4EEA-BE74-0420CFE62654}"/>
    <dgm:cxn modelId="{A00A0E72-41B8-405D-923E-7931EF0CBA36}" srcId="{475CF0D7-9EEF-4BAF-A611-417BC083CB99}" destId="{928DB8C4-365A-481F-971C-9A969B7FB7BD}" srcOrd="1" destOrd="0" parTransId="{10566D69-A648-48A2-A413-512ECD46ABA2}" sibTransId="{F2ECE283-B7B1-439E-ADFC-26F1633F0437}"/>
    <dgm:cxn modelId="{6CE4A77F-9ED5-46BE-9A1B-56B4ABBD1B1B}" type="presOf" srcId="{6553A387-8348-4E37-893F-6973D20A9715}" destId="{1D33AC06-5E01-4BD3-A3E6-7F685F1A9C9F}" srcOrd="0" destOrd="0" presId="urn:microsoft.com/office/officeart/2005/8/layout/vList2"/>
    <dgm:cxn modelId="{D50CDC85-9535-43B1-B495-35DC59C684C0}" type="presOf" srcId="{103832D7-28A1-4A2A-A388-1BC28BE997CF}" destId="{C3C15B93-A8BD-4D70-BE86-2615144C638C}" srcOrd="0" destOrd="0" presId="urn:microsoft.com/office/officeart/2005/8/layout/vList2"/>
    <dgm:cxn modelId="{7A4F0D99-2A0A-4A5B-8EF1-A4A54C33B2AF}" srcId="{475CF0D7-9EEF-4BAF-A611-417BC083CB99}" destId="{6553A387-8348-4E37-893F-6973D20A9715}" srcOrd="2" destOrd="0" parTransId="{F1D8C7B8-EE99-47C0-82CE-AF94D2DEFFB4}" sibTransId="{66B626F7-BD9A-455B-AFE6-2F26EAF4793D}"/>
    <dgm:cxn modelId="{94B2B5E0-7A5E-49FF-9700-85FAFA1165C2}" type="presOf" srcId="{928DB8C4-365A-481F-971C-9A969B7FB7BD}" destId="{E39D3A25-C9B4-4154-A88A-5760BF780641}" srcOrd="0" destOrd="0" presId="urn:microsoft.com/office/officeart/2005/8/layout/vList2"/>
    <dgm:cxn modelId="{E2FCF44A-BBE5-4C19-A6D8-147517E36C20}" type="presParOf" srcId="{731A00E8-CFF0-4151-9026-91450ECA2EE9}" destId="{C3C15B93-A8BD-4D70-BE86-2615144C638C}" srcOrd="0" destOrd="0" presId="urn:microsoft.com/office/officeart/2005/8/layout/vList2"/>
    <dgm:cxn modelId="{454BF1AE-CC64-4603-84AD-4ECDE58F957B}" type="presParOf" srcId="{731A00E8-CFF0-4151-9026-91450ECA2EE9}" destId="{289E2175-E8B4-4E7A-9A58-2283B4BADA5D}" srcOrd="1" destOrd="0" presId="urn:microsoft.com/office/officeart/2005/8/layout/vList2"/>
    <dgm:cxn modelId="{CEACEC11-F47D-4943-8150-A42AEF94946C}" type="presParOf" srcId="{731A00E8-CFF0-4151-9026-91450ECA2EE9}" destId="{E39D3A25-C9B4-4154-A88A-5760BF780641}" srcOrd="2" destOrd="0" presId="urn:microsoft.com/office/officeart/2005/8/layout/vList2"/>
    <dgm:cxn modelId="{A37251B1-9595-447F-9BD1-15EC25198019}" type="presParOf" srcId="{731A00E8-CFF0-4151-9026-91450ECA2EE9}" destId="{B8A66EF0-1255-4535-86C2-4376E05DFD8A}" srcOrd="3" destOrd="0" presId="urn:microsoft.com/office/officeart/2005/8/layout/vList2"/>
    <dgm:cxn modelId="{E6D38DBF-305F-4F99-90B7-4C7133B8B537}" type="presParOf" srcId="{731A00E8-CFF0-4151-9026-91450ECA2EE9}" destId="{1D33AC06-5E01-4BD3-A3E6-7F685F1A9C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7B9D33-B23A-4DEC-A153-23D8A7669EC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4CA13F-A544-4171-81A4-D557932C8BE8}" type="parTrans" cxnId="{CCBE8278-596E-485B-A0B9-FD5BFBCA7B30}">
      <dgm:prSet/>
      <dgm:spPr/>
      <dgm:t>
        <a:bodyPr/>
        <a:lstStyle/>
        <a:p>
          <a:endParaRPr lang="en-US"/>
        </a:p>
      </dgm:t>
    </dgm:pt>
    <dgm:pt modelId="{BECFB0CF-2B7F-4CB1-8983-488E0ABA3AFA}">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Жашоого</a:t>
          </a:r>
          <a:r>
            <a:rPr lang="ru-RU" dirty="0"/>
            <a:t> </a:t>
          </a:r>
          <a:r>
            <a:rPr lang="ru-RU" dirty="0" err="1"/>
            <a:t>укугу</a:t>
          </a:r>
          <a:endParaRPr lang="en-US" dirty="0"/>
        </a:p>
      </dgm:t>
    </dgm:pt>
    <dgm:pt modelId="{A05DD4E2-B023-44C6-99C5-519F3ADDF08F}" type="sibTrans" cxnId="{CCBE8278-596E-485B-A0B9-FD5BFBCA7B30}">
      <dgm:prSet/>
      <dgm:spPr/>
      <dgm:t>
        <a:bodyPr/>
        <a:lstStyle/>
        <a:p>
          <a:endParaRPr lang="en-US"/>
        </a:p>
      </dgm:t>
    </dgm:pt>
    <dgm:pt modelId="{2CDF428C-C4D0-4255-89CD-3FB270A47987}" type="parTrans" cxnId="{613CA097-3F67-4E81-A520-2679882C9E86}">
      <dgm:prSet/>
      <dgm:spPr/>
      <dgm:t>
        <a:bodyPr/>
        <a:lstStyle/>
        <a:p>
          <a:endParaRPr lang="en-US"/>
        </a:p>
      </dgm:t>
    </dgm:pt>
    <dgm:pt modelId="{E6DF63AF-E98F-47FD-AD14-2BD838C2ED35}">
      <dgm:prSet/>
      <dgm:spPr>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Добуш</a:t>
          </a:r>
          <a:r>
            <a:rPr lang="ru-RU" dirty="0"/>
            <a:t> </a:t>
          </a:r>
          <a:r>
            <a:rPr lang="ru-RU" dirty="0" err="1"/>
            <a:t>бер</a:t>
          </a:r>
          <a:r>
            <a:rPr lang="ky-KG" dirty="0"/>
            <a:t>үү укугу</a:t>
          </a:r>
          <a:endParaRPr lang="en-US" dirty="0"/>
        </a:p>
      </dgm:t>
    </dgm:pt>
    <dgm:pt modelId="{BEFB5E13-2862-43D6-A2A0-18ECD12A91DA}" type="sibTrans" cxnId="{613CA097-3F67-4E81-A520-2679882C9E86}">
      <dgm:prSet/>
      <dgm:spPr/>
      <dgm:t>
        <a:bodyPr/>
        <a:lstStyle/>
        <a:p>
          <a:endParaRPr lang="en-US"/>
        </a:p>
      </dgm:t>
    </dgm:pt>
    <dgm:pt modelId="{2F4E3BBC-997E-4696-B54E-3CB5AE62D725}" type="parTrans" cxnId="{DEC9C979-7B64-416B-9023-74FCC39C5BE6}">
      <dgm:prSet/>
      <dgm:spPr/>
      <dgm:t>
        <a:bodyPr/>
        <a:lstStyle/>
        <a:p>
          <a:endParaRPr lang="en-US"/>
        </a:p>
      </dgm:t>
    </dgm:pt>
    <dgm:pt modelId="{944D9D4A-F796-4ED3-BFBF-81A8E0EEF12E}">
      <dgm:prSet/>
      <dgm:spPr>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dgm:spPr>
      <dgm:t>
        <a:bodyPr/>
        <a:lstStyle/>
        <a:p>
          <a:r>
            <a:rPr lang="ky-KG" dirty="0"/>
            <a:t>Адилет соттук териштирүү укугу</a:t>
          </a:r>
          <a:endParaRPr lang="en-US" dirty="0"/>
        </a:p>
      </dgm:t>
    </dgm:pt>
    <dgm:pt modelId="{82203C8B-9934-4698-A37B-F1B71529B502}" type="sibTrans" cxnId="{DEC9C979-7B64-416B-9023-74FCC39C5BE6}">
      <dgm:prSet/>
      <dgm:spPr/>
      <dgm:t>
        <a:bodyPr/>
        <a:lstStyle/>
        <a:p>
          <a:endParaRPr lang="en-US"/>
        </a:p>
      </dgm:t>
    </dgm:pt>
    <dgm:pt modelId="{9447B6A5-7EB4-42A1-B533-A91CB30B8202}" type="parTrans" cxnId="{BF2D9075-F763-4F3E-B7D8-E35697EB984A}">
      <dgm:prSet/>
      <dgm:spPr/>
      <dgm:t>
        <a:bodyPr/>
        <a:lstStyle/>
        <a:p>
          <a:endParaRPr lang="en-US"/>
        </a:p>
      </dgm:t>
    </dgm:pt>
    <dgm:pt modelId="{6D9FD80D-FEF2-4274-8559-CCD88BB3BF9C}">
      <dgm:prSet/>
      <dgm:spPr>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dgm:spPr>
      <dgm:t>
        <a:bodyPr/>
        <a:lstStyle/>
        <a:p>
          <a:r>
            <a:rPr lang="ky-KG" dirty="0"/>
            <a:t>Ой, абийир жана дин эркиндиги укугу</a:t>
          </a:r>
          <a:endParaRPr lang="en-US" dirty="0"/>
        </a:p>
      </dgm:t>
    </dgm:pt>
    <dgm:pt modelId="{9616A6F4-F8C2-4A41-814A-E8A4DBEDAC4D}" type="sibTrans" cxnId="{BF2D9075-F763-4F3E-B7D8-E35697EB984A}">
      <dgm:prSet/>
      <dgm:spPr/>
      <dgm:t>
        <a:bodyPr/>
        <a:lstStyle/>
        <a:p>
          <a:endParaRPr lang="en-US"/>
        </a:p>
      </dgm:t>
    </dgm:pt>
    <dgm:pt modelId="{808FCCDA-DCD1-40E3-AC19-CB0F38F5B11A}" type="parTrans" cxnId="{F8E30CF4-2172-4CB7-BAEA-74150A498929}">
      <dgm:prSet/>
      <dgm:spPr/>
      <dgm:t>
        <a:bodyPr/>
        <a:lstStyle/>
        <a:p>
          <a:endParaRPr lang="en-US"/>
        </a:p>
      </dgm:t>
    </dgm:pt>
    <dgm:pt modelId="{F66E3FAB-C24C-47C0-9371-98343DAC789D}">
      <dgm:prSet/>
      <dgm:spPr>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dgm:spPr>
      <dgm:t>
        <a:bodyPr/>
        <a:lstStyle/>
        <a:p>
          <a:r>
            <a:rPr lang="ky-KG" b="0" i="0" dirty="0"/>
            <a:t>Сөз эркиндиги укугу</a:t>
          </a:r>
        </a:p>
        <a:p>
          <a:endParaRPr lang="en-US" dirty="0"/>
        </a:p>
      </dgm:t>
    </dgm:pt>
    <dgm:pt modelId="{CF93D750-BAD0-49E6-8A65-A3AD9F2FECE6}" type="sibTrans" cxnId="{F8E30CF4-2172-4CB7-BAEA-74150A498929}">
      <dgm:prSet/>
      <dgm:spPr/>
      <dgm:t>
        <a:bodyPr/>
        <a:lstStyle/>
        <a:p>
          <a:endParaRPr lang="en-US"/>
        </a:p>
      </dgm:t>
    </dgm:pt>
    <dgm:pt modelId="{74393897-2EBC-44B5-A84F-68253D52A59E}" type="parTrans" cxnId="{780FE4D6-562A-4005-983C-CC2BB12CDA23}">
      <dgm:prSet/>
      <dgm:spPr/>
      <dgm:t>
        <a:bodyPr/>
        <a:lstStyle/>
        <a:p>
          <a:endParaRPr lang="en-US"/>
        </a:p>
      </dgm:t>
    </dgm:pt>
    <dgm:pt modelId="{0DAE3ECB-73BE-4DF1-A1D8-E0FCC2D34156}">
      <dgm:prSet/>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r>
            <a:rPr lang="ky-KG" b="0" i="0" dirty="0"/>
            <a:t>Чогулуш жана биригүү укугу</a:t>
          </a:r>
        </a:p>
        <a:p>
          <a:endParaRPr lang="en-US" dirty="0"/>
        </a:p>
      </dgm:t>
    </dgm:pt>
    <dgm:pt modelId="{8D6E1954-EA4C-4332-BA36-E46AAE9B8D5E}" type="sibTrans" cxnId="{780FE4D6-562A-4005-983C-CC2BB12CDA23}">
      <dgm:prSet/>
      <dgm:spPr/>
      <dgm:t>
        <a:bodyPr/>
        <a:lstStyle/>
        <a:p>
          <a:endParaRPr lang="en-US"/>
        </a:p>
      </dgm:t>
    </dgm:pt>
    <dgm:pt modelId="{4F98BA4A-9F19-49A5-81B2-A6C8BAD9A0A6}" type="pres">
      <dgm:prSet presAssocID="{F27B9D33-B23A-4DEC-A153-23D8A7669EC3}" presName="linear" presStyleCnt="0">
        <dgm:presLayoutVars>
          <dgm:animLvl val="lvl"/>
          <dgm:resizeHandles val="exact"/>
        </dgm:presLayoutVars>
      </dgm:prSet>
      <dgm:spPr/>
    </dgm:pt>
    <dgm:pt modelId="{1D483CF4-8ED7-416D-B4BF-0ADC5F3A0EFD}" type="pres">
      <dgm:prSet presAssocID="{BECFB0CF-2B7F-4CB1-8983-488E0ABA3AFA}" presName="parentText" presStyleLbl="node1" presStyleIdx="0" presStyleCnt="6" custLinFactNeighborX="-1034" custLinFactNeighborY="38485">
        <dgm:presLayoutVars>
          <dgm:chMax val="0"/>
          <dgm:bulletEnabled val="1"/>
        </dgm:presLayoutVars>
      </dgm:prSet>
      <dgm:spPr/>
    </dgm:pt>
    <dgm:pt modelId="{A48AAF99-C765-4769-842A-CE2C0D4B7D27}" type="pres">
      <dgm:prSet presAssocID="{A05DD4E2-B023-44C6-99C5-519F3ADDF08F}" presName="spacer" presStyleCnt="0"/>
      <dgm:spPr/>
    </dgm:pt>
    <dgm:pt modelId="{2C08FEFC-433F-4D52-98E8-BB2C5982852A}" type="pres">
      <dgm:prSet presAssocID="{E6DF63AF-E98F-47FD-AD14-2BD838C2ED35}" presName="parentText" presStyleLbl="node1" presStyleIdx="1" presStyleCnt="6">
        <dgm:presLayoutVars>
          <dgm:chMax val="0"/>
          <dgm:bulletEnabled val="1"/>
        </dgm:presLayoutVars>
      </dgm:prSet>
      <dgm:spPr/>
    </dgm:pt>
    <dgm:pt modelId="{9F0ECA3C-FBAB-4859-83D3-41AA04073E2F}" type="pres">
      <dgm:prSet presAssocID="{BEFB5E13-2862-43D6-A2A0-18ECD12A91DA}" presName="spacer" presStyleCnt="0"/>
      <dgm:spPr/>
    </dgm:pt>
    <dgm:pt modelId="{E85555AC-E808-4557-B08A-9DFB7E4C8995}" type="pres">
      <dgm:prSet presAssocID="{944D9D4A-F796-4ED3-BFBF-81A8E0EEF12E}" presName="parentText" presStyleLbl="node1" presStyleIdx="2" presStyleCnt="6">
        <dgm:presLayoutVars>
          <dgm:chMax val="0"/>
          <dgm:bulletEnabled val="1"/>
        </dgm:presLayoutVars>
      </dgm:prSet>
      <dgm:spPr/>
    </dgm:pt>
    <dgm:pt modelId="{432C490F-FE8F-494C-9E40-8B9D23650F11}" type="pres">
      <dgm:prSet presAssocID="{82203C8B-9934-4698-A37B-F1B71529B502}" presName="spacer" presStyleCnt="0"/>
      <dgm:spPr/>
    </dgm:pt>
    <dgm:pt modelId="{F672DC1B-4456-406A-ACBA-5886D8D08656}" type="pres">
      <dgm:prSet presAssocID="{6D9FD80D-FEF2-4274-8559-CCD88BB3BF9C}" presName="parentText" presStyleLbl="node1" presStyleIdx="3" presStyleCnt="6">
        <dgm:presLayoutVars>
          <dgm:chMax val="0"/>
          <dgm:bulletEnabled val="1"/>
        </dgm:presLayoutVars>
      </dgm:prSet>
      <dgm:spPr/>
    </dgm:pt>
    <dgm:pt modelId="{2BB483F2-7BF1-4B56-8B08-CF41C4823B03}" type="pres">
      <dgm:prSet presAssocID="{9616A6F4-F8C2-4A41-814A-E8A4DBEDAC4D}" presName="spacer" presStyleCnt="0"/>
      <dgm:spPr/>
    </dgm:pt>
    <dgm:pt modelId="{F9F87381-790A-4A66-8CFA-98F781DE5490}" type="pres">
      <dgm:prSet presAssocID="{F66E3FAB-C24C-47C0-9371-98343DAC789D}" presName="parentText" presStyleLbl="node1" presStyleIdx="4" presStyleCnt="6">
        <dgm:presLayoutVars>
          <dgm:chMax val="0"/>
          <dgm:bulletEnabled val="1"/>
        </dgm:presLayoutVars>
      </dgm:prSet>
      <dgm:spPr/>
    </dgm:pt>
    <dgm:pt modelId="{AAE27A8B-0064-492C-A796-127EC311E91A}" type="pres">
      <dgm:prSet presAssocID="{CF93D750-BAD0-49E6-8A65-A3AD9F2FECE6}" presName="spacer" presStyleCnt="0"/>
      <dgm:spPr/>
    </dgm:pt>
    <dgm:pt modelId="{CB659D62-6A8E-4FFA-96BA-8127EDF0AD77}" type="pres">
      <dgm:prSet presAssocID="{0DAE3ECB-73BE-4DF1-A1D8-E0FCC2D34156}" presName="parentText" presStyleLbl="node1" presStyleIdx="5" presStyleCnt="6">
        <dgm:presLayoutVars>
          <dgm:chMax val="0"/>
          <dgm:bulletEnabled val="1"/>
        </dgm:presLayoutVars>
      </dgm:prSet>
      <dgm:spPr/>
    </dgm:pt>
  </dgm:ptLst>
  <dgm:cxnLst>
    <dgm:cxn modelId="{BB11CD14-9F28-4B83-8F8E-6551A61C011A}" type="presOf" srcId="{944D9D4A-F796-4ED3-BFBF-81A8E0EEF12E}" destId="{E85555AC-E808-4557-B08A-9DFB7E4C8995}" srcOrd="0" destOrd="0" presId="urn:microsoft.com/office/officeart/2005/8/layout/vList2"/>
    <dgm:cxn modelId="{172BE52F-A410-467A-AF7B-731D17212E58}" type="presOf" srcId="{F66E3FAB-C24C-47C0-9371-98343DAC789D}" destId="{F9F87381-790A-4A66-8CFA-98F781DE5490}" srcOrd="0" destOrd="0" presId="urn:microsoft.com/office/officeart/2005/8/layout/vList2"/>
    <dgm:cxn modelId="{4534ED34-772F-47D2-9B78-F507CDC3B652}" type="presOf" srcId="{F27B9D33-B23A-4DEC-A153-23D8A7669EC3}" destId="{4F98BA4A-9F19-49A5-81B2-A6C8BAD9A0A6}" srcOrd="0" destOrd="0" presId="urn:microsoft.com/office/officeart/2005/8/layout/vList2"/>
    <dgm:cxn modelId="{C0ACDA5C-247B-4D5A-8AD2-1933C21C0F24}" type="presOf" srcId="{6D9FD80D-FEF2-4274-8559-CCD88BB3BF9C}" destId="{F672DC1B-4456-406A-ACBA-5886D8D08656}" srcOrd="0" destOrd="0" presId="urn:microsoft.com/office/officeart/2005/8/layout/vList2"/>
    <dgm:cxn modelId="{BF2D9075-F763-4F3E-B7D8-E35697EB984A}" srcId="{F27B9D33-B23A-4DEC-A153-23D8A7669EC3}" destId="{6D9FD80D-FEF2-4274-8559-CCD88BB3BF9C}" srcOrd="3" destOrd="0" parTransId="{9447B6A5-7EB4-42A1-B533-A91CB30B8202}" sibTransId="{9616A6F4-F8C2-4A41-814A-E8A4DBEDAC4D}"/>
    <dgm:cxn modelId="{C8039B57-43E9-4469-8B94-109B832B438E}" type="presOf" srcId="{E6DF63AF-E98F-47FD-AD14-2BD838C2ED35}" destId="{2C08FEFC-433F-4D52-98E8-BB2C5982852A}" srcOrd="0" destOrd="0" presId="urn:microsoft.com/office/officeart/2005/8/layout/vList2"/>
    <dgm:cxn modelId="{CCBE8278-596E-485B-A0B9-FD5BFBCA7B30}" srcId="{F27B9D33-B23A-4DEC-A153-23D8A7669EC3}" destId="{BECFB0CF-2B7F-4CB1-8983-488E0ABA3AFA}" srcOrd="0" destOrd="0" parTransId="{634CA13F-A544-4171-81A4-D557932C8BE8}" sibTransId="{A05DD4E2-B023-44C6-99C5-519F3ADDF08F}"/>
    <dgm:cxn modelId="{140BC778-ED98-4DF9-98EF-6D2F468ACA95}" type="presOf" srcId="{BECFB0CF-2B7F-4CB1-8983-488E0ABA3AFA}" destId="{1D483CF4-8ED7-416D-B4BF-0ADC5F3A0EFD}" srcOrd="0" destOrd="0" presId="urn:microsoft.com/office/officeart/2005/8/layout/vList2"/>
    <dgm:cxn modelId="{DEC9C979-7B64-416B-9023-74FCC39C5BE6}" srcId="{F27B9D33-B23A-4DEC-A153-23D8A7669EC3}" destId="{944D9D4A-F796-4ED3-BFBF-81A8E0EEF12E}" srcOrd="2" destOrd="0" parTransId="{2F4E3BBC-997E-4696-B54E-3CB5AE62D725}" sibTransId="{82203C8B-9934-4698-A37B-F1B71529B502}"/>
    <dgm:cxn modelId="{04E3FC89-BDCC-4A2B-B5DF-293B36AC52CA}" type="presOf" srcId="{0DAE3ECB-73BE-4DF1-A1D8-E0FCC2D34156}" destId="{CB659D62-6A8E-4FFA-96BA-8127EDF0AD77}" srcOrd="0" destOrd="0" presId="urn:microsoft.com/office/officeart/2005/8/layout/vList2"/>
    <dgm:cxn modelId="{613CA097-3F67-4E81-A520-2679882C9E86}" srcId="{F27B9D33-B23A-4DEC-A153-23D8A7669EC3}" destId="{E6DF63AF-E98F-47FD-AD14-2BD838C2ED35}" srcOrd="1" destOrd="0" parTransId="{2CDF428C-C4D0-4255-89CD-3FB270A47987}" sibTransId="{BEFB5E13-2862-43D6-A2A0-18ECD12A91DA}"/>
    <dgm:cxn modelId="{780FE4D6-562A-4005-983C-CC2BB12CDA23}" srcId="{F27B9D33-B23A-4DEC-A153-23D8A7669EC3}" destId="{0DAE3ECB-73BE-4DF1-A1D8-E0FCC2D34156}" srcOrd="5" destOrd="0" parTransId="{74393897-2EBC-44B5-A84F-68253D52A59E}" sibTransId="{8D6E1954-EA4C-4332-BA36-E46AAE9B8D5E}"/>
    <dgm:cxn modelId="{F8E30CF4-2172-4CB7-BAEA-74150A498929}" srcId="{F27B9D33-B23A-4DEC-A153-23D8A7669EC3}" destId="{F66E3FAB-C24C-47C0-9371-98343DAC789D}" srcOrd="4" destOrd="0" parTransId="{808FCCDA-DCD1-40E3-AC19-CB0F38F5B11A}" sibTransId="{CF93D750-BAD0-49E6-8A65-A3AD9F2FECE6}"/>
    <dgm:cxn modelId="{6EF25069-642D-45E2-9809-AE205070F6F9}" type="presParOf" srcId="{4F98BA4A-9F19-49A5-81B2-A6C8BAD9A0A6}" destId="{1D483CF4-8ED7-416D-B4BF-0ADC5F3A0EFD}" srcOrd="0" destOrd="0" presId="urn:microsoft.com/office/officeart/2005/8/layout/vList2"/>
    <dgm:cxn modelId="{483CC8F5-0639-43BC-9411-4BED78A17A88}" type="presParOf" srcId="{4F98BA4A-9F19-49A5-81B2-A6C8BAD9A0A6}" destId="{A48AAF99-C765-4769-842A-CE2C0D4B7D27}" srcOrd="1" destOrd="0" presId="urn:microsoft.com/office/officeart/2005/8/layout/vList2"/>
    <dgm:cxn modelId="{1D598C55-C50D-493B-91AD-093C6D0D932D}" type="presParOf" srcId="{4F98BA4A-9F19-49A5-81B2-A6C8BAD9A0A6}" destId="{2C08FEFC-433F-4D52-98E8-BB2C5982852A}" srcOrd="2" destOrd="0" presId="urn:microsoft.com/office/officeart/2005/8/layout/vList2"/>
    <dgm:cxn modelId="{0B699ED3-779B-4345-8E34-E9E4F6F09349}" type="presParOf" srcId="{4F98BA4A-9F19-49A5-81B2-A6C8BAD9A0A6}" destId="{9F0ECA3C-FBAB-4859-83D3-41AA04073E2F}" srcOrd="3" destOrd="0" presId="urn:microsoft.com/office/officeart/2005/8/layout/vList2"/>
    <dgm:cxn modelId="{22C50FEC-639C-4660-99A0-5AA5E5052DDB}" type="presParOf" srcId="{4F98BA4A-9F19-49A5-81B2-A6C8BAD9A0A6}" destId="{E85555AC-E808-4557-B08A-9DFB7E4C8995}" srcOrd="4" destOrd="0" presId="urn:microsoft.com/office/officeart/2005/8/layout/vList2"/>
    <dgm:cxn modelId="{822BA00E-26A1-48E0-8632-4B41196AB9C7}" type="presParOf" srcId="{4F98BA4A-9F19-49A5-81B2-A6C8BAD9A0A6}" destId="{432C490F-FE8F-494C-9E40-8B9D23650F11}" srcOrd="5" destOrd="0" presId="urn:microsoft.com/office/officeart/2005/8/layout/vList2"/>
    <dgm:cxn modelId="{738D2948-CC18-4850-BB25-942906D8923A}" type="presParOf" srcId="{4F98BA4A-9F19-49A5-81B2-A6C8BAD9A0A6}" destId="{F672DC1B-4456-406A-ACBA-5886D8D08656}" srcOrd="6" destOrd="0" presId="urn:microsoft.com/office/officeart/2005/8/layout/vList2"/>
    <dgm:cxn modelId="{202100E9-9D40-48CD-8D12-4120EC623933}" type="presParOf" srcId="{4F98BA4A-9F19-49A5-81B2-A6C8BAD9A0A6}" destId="{2BB483F2-7BF1-4B56-8B08-CF41C4823B03}" srcOrd="7" destOrd="0" presId="urn:microsoft.com/office/officeart/2005/8/layout/vList2"/>
    <dgm:cxn modelId="{2AD9FC61-524E-4D12-9518-2D75E664B993}" type="presParOf" srcId="{4F98BA4A-9F19-49A5-81B2-A6C8BAD9A0A6}" destId="{F9F87381-790A-4A66-8CFA-98F781DE5490}" srcOrd="8" destOrd="0" presId="urn:microsoft.com/office/officeart/2005/8/layout/vList2"/>
    <dgm:cxn modelId="{E10393A2-7135-4CE3-81B4-2399FCF2E6F7}" type="presParOf" srcId="{4F98BA4A-9F19-49A5-81B2-A6C8BAD9A0A6}" destId="{AAE27A8B-0064-492C-A796-127EC311E91A}" srcOrd="9" destOrd="0" presId="urn:microsoft.com/office/officeart/2005/8/layout/vList2"/>
    <dgm:cxn modelId="{BFE29979-7750-45BF-ABA6-E33053D9B752}" type="presParOf" srcId="{4F98BA4A-9F19-49A5-81B2-A6C8BAD9A0A6}" destId="{CB659D62-6A8E-4FFA-96BA-8127EDF0AD7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F9C559-20A8-4BA9-922E-FC528FE9575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08B5D74-79DB-4E5A-92A8-05A61346F82A}" type="parTrans" cxnId="{1B1409F3-A0D0-44FF-A8A9-F0F7449AE5D8}">
      <dgm:prSet/>
      <dgm:spPr/>
      <dgm:t>
        <a:bodyPr/>
        <a:lstStyle/>
        <a:p>
          <a:endParaRPr lang="en-US"/>
        </a:p>
      </dgm:t>
    </dgm:pt>
    <dgm:pt modelId="{1F157062-300C-4AA8-80F6-493B4EFF1C21}">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ky-KG" dirty="0"/>
            <a:t>Жетиштүү тамак-аш жана турак-жай укугу</a:t>
          </a:r>
          <a:endParaRPr lang="en-US" dirty="0"/>
        </a:p>
      </dgm:t>
    </dgm:pt>
    <dgm:pt modelId="{72299430-30D5-41FB-AF8D-1B0EF5F8495D}" type="sibTrans" cxnId="{1B1409F3-A0D0-44FF-A8A9-F0F7449AE5D8}">
      <dgm:prSet/>
      <dgm:spPr/>
      <dgm:t>
        <a:bodyPr/>
        <a:lstStyle/>
        <a:p>
          <a:endParaRPr lang="en-US"/>
        </a:p>
      </dgm:t>
    </dgm:pt>
    <dgm:pt modelId="{482BBF02-FEFC-4709-BFB3-A3AEB678EC2A}" type="parTrans" cxnId="{3013D713-A2F9-4269-9A86-36185726C1B0}">
      <dgm:prSet/>
      <dgm:spPr/>
      <dgm:t>
        <a:bodyPr/>
        <a:lstStyle/>
        <a:p>
          <a:endParaRPr lang="en-US"/>
        </a:p>
      </dgm:t>
    </dgm:pt>
    <dgm:pt modelId="{AB5E6285-236A-4415-8AC2-C780AE28610B}">
      <dgm:prSet/>
      <dgm:spPr>
        <a:solidFill>
          <a:schemeClr val="bg2">
            <a:lumMod val="50000"/>
          </a:schemeClr>
        </a:solidFill>
        <a:ln w="12700" cap="flat" cmpd="sng" algn="ctr">
          <a:solidFill>
            <a:schemeClr val="lt1">
              <a:hueOff val="0"/>
              <a:satOff val="0"/>
              <a:lumOff val="0"/>
              <a:alphaOff val="0"/>
            </a:schemeClr>
          </a:solidFill>
          <a:prstDash val="solid"/>
          <a:miter lim="800000"/>
        </a:ln>
      </dgm:spPr>
      <dgm:t>
        <a:bodyPr/>
        <a:lstStyle/>
        <a:p>
          <a:r>
            <a:rPr lang="ru-RU" dirty="0" err="1"/>
            <a:t>Билим</a:t>
          </a:r>
          <a:r>
            <a:rPr lang="ru-RU" dirty="0"/>
            <a:t> </a:t>
          </a:r>
          <a:r>
            <a:rPr lang="ru-RU" dirty="0" err="1"/>
            <a:t>алуу</a:t>
          </a:r>
          <a:r>
            <a:rPr lang="ru-RU" dirty="0"/>
            <a:t> </a:t>
          </a:r>
          <a:r>
            <a:rPr lang="ru-RU" dirty="0" err="1"/>
            <a:t>укугу</a:t>
          </a:r>
          <a:endParaRPr lang="en-US" dirty="0"/>
        </a:p>
      </dgm:t>
    </dgm:pt>
    <dgm:pt modelId="{AF9CFCA4-25E6-4AAD-826E-CFE7164ADD23}" type="sibTrans" cxnId="{3013D713-A2F9-4269-9A86-36185726C1B0}">
      <dgm:prSet/>
      <dgm:spPr/>
      <dgm:t>
        <a:bodyPr/>
        <a:lstStyle/>
        <a:p>
          <a:endParaRPr lang="en-US"/>
        </a:p>
      </dgm:t>
    </dgm:pt>
    <dgm:pt modelId="{58A360AC-3C65-4F20-A977-70E3D3A19883}" type="parTrans" cxnId="{2F99CA8B-8211-46FC-88EE-D002CF4C2A35}">
      <dgm:prSet/>
      <dgm:spPr/>
      <dgm:t>
        <a:bodyPr/>
        <a:lstStyle/>
        <a:p>
          <a:endParaRPr lang="en-US"/>
        </a:p>
      </dgm:t>
    </dgm:pt>
    <dgm:pt modelId="{EEFA2908-3FFB-4138-83AF-BD4547292EF9}">
      <dgm:prSe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Ден</a:t>
          </a:r>
          <a:r>
            <a:rPr lang="ru-RU" dirty="0"/>
            <a:t> </a:t>
          </a:r>
          <a:r>
            <a:rPr lang="ru-RU" dirty="0" err="1"/>
            <a:t>соолук</a:t>
          </a:r>
          <a:r>
            <a:rPr lang="ru-RU" dirty="0"/>
            <a:t> </a:t>
          </a:r>
          <a:r>
            <a:rPr lang="ru-RU" dirty="0" err="1"/>
            <a:t>укугу</a:t>
          </a:r>
          <a:endParaRPr lang="en-US" dirty="0"/>
        </a:p>
      </dgm:t>
    </dgm:pt>
    <dgm:pt modelId="{6C07A94C-612A-4F0B-92BD-7DFA77A06ED9}" type="sibTrans" cxnId="{2F99CA8B-8211-46FC-88EE-D002CF4C2A35}">
      <dgm:prSet/>
      <dgm:spPr/>
      <dgm:t>
        <a:bodyPr/>
        <a:lstStyle/>
        <a:p>
          <a:endParaRPr lang="en-US"/>
        </a:p>
      </dgm:t>
    </dgm:pt>
    <dgm:pt modelId="{8B3C6CD3-5EAD-46BE-AD6D-21E8F8E5A8B4}" type="parTrans" cxnId="{092599CE-F9AB-4176-A142-1FB1DF87876C}">
      <dgm:prSet/>
      <dgm:spPr/>
      <dgm:t>
        <a:bodyPr/>
        <a:lstStyle/>
        <a:p>
          <a:endParaRPr lang="en-US"/>
        </a:p>
      </dgm:t>
    </dgm:pt>
    <dgm:pt modelId="{DE3C744D-F3CB-4489-8134-C98AC48BE256}">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Эмгек</a:t>
          </a:r>
          <a:r>
            <a:rPr lang="ru-RU" dirty="0"/>
            <a:t> </a:t>
          </a:r>
          <a:r>
            <a:rPr lang="ru-RU" dirty="0" err="1"/>
            <a:t>укугу</a:t>
          </a:r>
          <a:endParaRPr lang="en-US" dirty="0"/>
        </a:p>
      </dgm:t>
    </dgm:pt>
    <dgm:pt modelId="{0D98C8FD-6683-4485-A779-B1189C2DFDBB}" type="sibTrans" cxnId="{092599CE-F9AB-4176-A142-1FB1DF87876C}">
      <dgm:prSet/>
      <dgm:spPr/>
      <dgm:t>
        <a:bodyPr/>
        <a:lstStyle/>
        <a:p>
          <a:endParaRPr lang="en-US"/>
        </a:p>
      </dgm:t>
    </dgm:pt>
    <dgm:pt modelId="{ACAB2F88-F1D6-4C70-928E-35EAE9438708}" type="parTrans" cxnId="{F89C4B2A-5637-4BE6-B4DF-5DCE2B7300FD}">
      <dgm:prSet/>
      <dgm:spPr/>
      <dgm:t>
        <a:bodyPr/>
        <a:lstStyle/>
        <a:p>
          <a:endParaRPr lang="en-US"/>
        </a:p>
      </dgm:t>
    </dgm:pt>
    <dgm:pt modelId="{0368BAEC-63B0-48F8-BB14-133FB8260BA3}">
      <dgm:prSet/>
      <dgm:spPr>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Социалдык</a:t>
          </a:r>
          <a:r>
            <a:rPr lang="ru-RU" dirty="0"/>
            <a:t> </a:t>
          </a:r>
          <a:r>
            <a:rPr lang="ru-RU" dirty="0" err="1"/>
            <a:t>камсыздандыруу</a:t>
          </a:r>
          <a:r>
            <a:rPr lang="ru-RU" dirty="0"/>
            <a:t> </a:t>
          </a:r>
          <a:r>
            <a:rPr lang="ru-RU" dirty="0" err="1"/>
            <a:t>укугу</a:t>
          </a:r>
          <a:endParaRPr lang="en-US" dirty="0"/>
        </a:p>
      </dgm:t>
    </dgm:pt>
    <dgm:pt modelId="{CA084034-3581-44F2-8EA6-ED9FD36B6C6E}" type="sibTrans" cxnId="{F89C4B2A-5637-4BE6-B4DF-5DCE2B7300FD}">
      <dgm:prSet/>
      <dgm:spPr/>
      <dgm:t>
        <a:bodyPr/>
        <a:lstStyle/>
        <a:p>
          <a:endParaRPr lang="en-US"/>
        </a:p>
      </dgm:t>
    </dgm:pt>
    <dgm:pt modelId="{9D620F25-0729-4D16-A623-1B51A90B3484}" type="parTrans" cxnId="{4DFF0759-937E-4EE7-84D2-E10FC6A214C0}">
      <dgm:prSet/>
      <dgm:spPr/>
      <dgm:t>
        <a:bodyPr/>
        <a:lstStyle/>
        <a:p>
          <a:endParaRPr lang="en-US"/>
        </a:p>
      </dgm:t>
    </dgm:pt>
    <dgm:pt modelId="{1812DC83-BF33-40B7-8953-7DDCF0877EF9}">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ru-RU" dirty="0" err="1"/>
            <a:t>Сууга</a:t>
          </a:r>
          <a:r>
            <a:rPr lang="ru-RU" dirty="0"/>
            <a:t> </a:t>
          </a:r>
          <a:r>
            <a:rPr lang="ru-RU" dirty="0" err="1"/>
            <a:t>жана</a:t>
          </a:r>
          <a:r>
            <a:rPr lang="ru-RU" dirty="0"/>
            <a:t> </a:t>
          </a:r>
          <a:r>
            <a:rPr lang="ru-RU" dirty="0" err="1"/>
            <a:t>санитарияга</a:t>
          </a:r>
          <a:r>
            <a:rPr lang="ru-RU" dirty="0"/>
            <a:t> </a:t>
          </a:r>
          <a:r>
            <a:rPr lang="ru-RU" dirty="0" err="1"/>
            <a:t>укугу</a:t>
          </a:r>
          <a:endParaRPr lang="en-US" dirty="0"/>
        </a:p>
      </dgm:t>
    </dgm:pt>
    <dgm:pt modelId="{23D7649D-A1D3-4D3A-A9C2-E0D77975765A}" type="sibTrans" cxnId="{4DFF0759-937E-4EE7-84D2-E10FC6A214C0}">
      <dgm:prSet/>
      <dgm:spPr/>
      <dgm:t>
        <a:bodyPr/>
        <a:lstStyle/>
        <a:p>
          <a:endParaRPr lang="en-US"/>
        </a:p>
      </dgm:t>
    </dgm:pt>
    <dgm:pt modelId="{F1990BF7-F230-4A82-915C-BF154893EDF0}" type="parTrans" cxnId="{FC04B737-0CAC-4DF5-9BD4-D83F96D6FC8A}">
      <dgm:prSet/>
      <dgm:spPr/>
      <dgm:t>
        <a:bodyPr/>
        <a:lstStyle/>
        <a:p>
          <a:endParaRPr lang="en-US"/>
        </a:p>
      </dgm:t>
    </dgm:pt>
    <dgm:pt modelId="{AF1785E9-68BC-4688-8DEF-F48173C4176B}">
      <dgm:prSet/>
      <dgm:spPr>
        <a:solidFill>
          <a:srgbClr val="7030A0"/>
        </a:solidFill>
        <a:ln w="12700" cap="flat" cmpd="sng" algn="ctr">
          <a:solidFill>
            <a:schemeClr val="lt1">
              <a:hueOff val="0"/>
              <a:satOff val="0"/>
              <a:lumOff val="0"/>
              <a:alphaOff val="0"/>
            </a:schemeClr>
          </a:solidFill>
          <a:prstDash val="solid"/>
          <a:miter lim="800000"/>
        </a:ln>
      </dgm:spPr>
      <dgm:t>
        <a:bodyPr/>
        <a:lstStyle/>
        <a:p>
          <a:r>
            <a:rPr lang="ky-KG" dirty="0"/>
            <a:t>Маданий турмушка катышуу укугу</a:t>
          </a:r>
          <a:endParaRPr lang="en-US" dirty="0"/>
        </a:p>
      </dgm:t>
    </dgm:pt>
    <dgm:pt modelId="{C84EC1B6-33C0-4927-B33B-2351213AF522}" type="sibTrans" cxnId="{FC04B737-0CAC-4DF5-9BD4-D83F96D6FC8A}">
      <dgm:prSet/>
      <dgm:spPr/>
      <dgm:t>
        <a:bodyPr/>
        <a:lstStyle/>
        <a:p>
          <a:endParaRPr lang="en-US"/>
        </a:p>
      </dgm:t>
    </dgm:pt>
    <dgm:pt modelId="{0ED7F3ED-51D7-4A4D-8893-CBC30137BD41}" type="pres">
      <dgm:prSet presAssocID="{F2F9C559-20A8-4BA9-922E-FC528FE95755}" presName="linear" presStyleCnt="0">
        <dgm:presLayoutVars>
          <dgm:animLvl val="lvl"/>
          <dgm:resizeHandles val="exact"/>
        </dgm:presLayoutVars>
      </dgm:prSet>
      <dgm:spPr/>
    </dgm:pt>
    <dgm:pt modelId="{BBFA675B-1F36-457B-AD73-DBFEAF82B868}" type="pres">
      <dgm:prSet presAssocID="{1F157062-300C-4AA8-80F6-493B4EFF1C21}" presName="parentText" presStyleLbl="node1" presStyleIdx="0" presStyleCnt="7">
        <dgm:presLayoutVars>
          <dgm:chMax val="0"/>
          <dgm:bulletEnabled val="1"/>
        </dgm:presLayoutVars>
      </dgm:prSet>
      <dgm:spPr/>
    </dgm:pt>
    <dgm:pt modelId="{7C14313A-3099-46C1-9591-063AC2AA5233}" type="pres">
      <dgm:prSet presAssocID="{72299430-30D5-41FB-AF8D-1B0EF5F8495D}" presName="spacer" presStyleCnt="0"/>
      <dgm:spPr/>
    </dgm:pt>
    <dgm:pt modelId="{E4141FF0-F4BE-46A5-A426-CA425944569F}" type="pres">
      <dgm:prSet presAssocID="{AB5E6285-236A-4415-8AC2-C780AE28610B}" presName="parentText" presStyleLbl="node1" presStyleIdx="1" presStyleCnt="7">
        <dgm:presLayoutVars>
          <dgm:chMax val="0"/>
          <dgm:bulletEnabled val="1"/>
        </dgm:presLayoutVars>
      </dgm:prSet>
      <dgm:spPr/>
    </dgm:pt>
    <dgm:pt modelId="{F5F46D61-0206-4F6A-89E7-3A716547941B}" type="pres">
      <dgm:prSet presAssocID="{AF9CFCA4-25E6-4AAD-826E-CFE7164ADD23}" presName="spacer" presStyleCnt="0"/>
      <dgm:spPr/>
    </dgm:pt>
    <dgm:pt modelId="{2F04454F-D21B-4130-BF03-58351CDD5A48}" type="pres">
      <dgm:prSet presAssocID="{EEFA2908-3FFB-4138-83AF-BD4547292EF9}" presName="parentText" presStyleLbl="node1" presStyleIdx="2" presStyleCnt="7">
        <dgm:presLayoutVars>
          <dgm:chMax val="0"/>
          <dgm:bulletEnabled val="1"/>
        </dgm:presLayoutVars>
      </dgm:prSet>
      <dgm:spPr/>
    </dgm:pt>
    <dgm:pt modelId="{ADD07123-B01C-4790-ACAF-CBE7FB4FA9D5}" type="pres">
      <dgm:prSet presAssocID="{6C07A94C-612A-4F0B-92BD-7DFA77A06ED9}" presName="spacer" presStyleCnt="0"/>
      <dgm:spPr/>
    </dgm:pt>
    <dgm:pt modelId="{6ED57727-A206-4311-A71C-282D7456D47C}" type="pres">
      <dgm:prSet presAssocID="{DE3C744D-F3CB-4489-8134-C98AC48BE256}" presName="parentText" presStyleLbl="node1" presStyleIdx="3" presStyleCnt="7">
        <dgm:presLayoutVars>
          <dgm:chMax val="0"/>
          <dgm:bulletEnabled val="1"/>
        </dgm:presLayoutVars>
      </dgm:prSet>
      <dgm:spPr/>
    </dgm:pt>
    <dgm:pt modelId="{81D3CA8F-125A-4055-9D6E-2591DC50CFFC}" type="pres">
      <dgm:prSet presAssocID="{0D98C8FD-6683-4485-A779-B1189C2DFDBB}" presName="spacer" presStyleCnt="0"/>
      <dgm:spPr/>
    </dgm:pt>
    <dgm:pt modelId="{DB311EBC-4109-4E14-AF4F-62FEFBAE58EC}" type="pres">
      <dgm:prSet presAssocID="{0368BAEC-63B0-48F8-BB14-133FB8260BA3}" presName="parentText" presStyleLbl="node1" presStyleIdx="4" presStyleCnt="7">
        <dgm:presLayoutVars>
          <dgm:chMax val="0"/>
          <dgm:bulletEnabled val="1"/>
        </dgm:presLayoutVars>
      </dgm:prSet>
      <dgm:spPr/>
    </dgm:pt>
    <dgm:pt modelId="{DAF13E91-8593-4D24-B11A-455667139EC5}" type="pres">
      <dgm:prSet presAssocID="{CA084034-3581-44F2-8EA6-ED9FD36B6C6E}" presName="spacer" presStyleCnt="0"/>
      <dgm:spPr/>
    </dgm:pt>
    <dgm:pt modelId="{83DE062D-E850-4FF2-8F45-61B901179478}" type="pres">
      <dgm:prSet presAssocID="{1812DC83-BF33-40B7-8953-7DDCF0877EF9}" presName="parentText" presStyleLbl="node1" presStyleIdx="5" presStyleCnt="7">
        <dgm:presLayoutVars>
          <dgm:chMax val="0"/>
          <dgm:bulletEnabled val="1"/>
        </dgm:presLayoutVars>
      </dgm:prSet>
      <dgm:spPr/>
    </dgm:pt>
    <dgm:pt modelId="{6833A83E-7ECA-4E99-AA32-86B2B054D6C2}" type="pres">
      <dgm:prSet presAssocID="{23D7649D-A1D3-4D3A-A9C2-E0D77975765A}" presName="spacer" presStyleCnt="0"/>
      <dgm:spPr/>
    </dgm:pt>
    <dgm:pt modelId="{6E295BF3-78D7-48E6-92CB-CF2288BD29CE}" type="pres">
      <dgm:prSet presAssocID="{AF1785E9-68BC-4688-8DEF-F48173C4176B}" presName="parentText" presStyleLbl="node1" presStyleIdx="6" presStyleCnt="7">
        <dgm:presLayoutVars>
          <dgm:chMax val="0"/>
          <dgm:bulletEnabled val="1"/>
        </dgm:presLayoutVars>
      </dgm:prSet>
      <dgm:spPr/>
    </dgm:pt>
  </dgm:ptLst>
  <dgm:cxnLst>
    <dgm:cxn modelId="{3013D713-A2F9-4269-9A86-36185726C1B0}" srcId="{F2F9C559-20A8-4BA9-922E-FC528FE95755}" destId="{AB5E6285-236A-4415-8AC2-C780AE28610B}" srcOrd="1" destOrd="0" parTransId="{482BBF02-FEFC-4709-BFB3-A3AEB678EC2A}" sibTransId="{AF9CFCA4-25E6-4AAD-826E-CFE7164ADD23}"/>
    <dgm:cxn modelId="{F89C4B2A-5637-4BE6-B4DF-5DCE2B7300FD}" srcId="{F2F9C559-20A8-4BA9-922E-FC528FE95755}" destId="{0368BAEC-63B0-48F8-BB14-133FB8260BA3}" srcOrd="4" destOrd="0" parTransId="{ACAB2F88-F1D6-4C70-928E-35EAE9438708}" sibTransId="{CA084034-3581-44F2-8EA6-ED9FD36B6C6E}"/>
    <dgm:cxn modelId="{FC04B737-0CAC-4DF5-9BD4-D83F96D6FC8A}" srcId="{F2F9C559-20A8-4BA9-922E-FC528FE95755}" destId="{AF1785E9-68BC-4688-8DEF-F48173C4176B}" srcOrd="6" destOrd="0" parTransId="{F1990BF7-F230-4A82-915C-BF154893EDF0}" sibTransId="{C84EC1B6-33C0-4927-B33B-2351213AF522}"/>
    <dgm:cxn modelId="{517BC03D-304C-4BE9-9CF6-D6E62186BD8C}" type="presOf" srcId="{EEFA2908-3FFB-4138-83AF-BD4547292EF9}" destId="{2F04454F-D21B-4130-BF03-58351CDD5A48}" srcOrd="0" destOrd="0" presId="urn:microsoft.com/office/officeart/2005/8/layout/vList2"/>
    <dgm:cxn modelId="{85D9335E-1A40-43E3-B7F6-FA15FADBEDDF}" type="presOf" srcId="{1812DC83-BF33-40B7-8953-7DDCF0877EF9}" destId="{83DE062D-E850-4FF2-8F45-61B901179478}" srcOrd="0" destOrd="0" presId="urn:microsoft.com/office/officeart/2005/8/layout/vList2"/>
    <dgm:cxn modelId="{4DFF0759-937E-4EE7-84D2-E10FC6A214C0}" srcId="{F2F9C559-20A8-4BA9-922E-FC528FE95755}" destId="{1812DC83-BF33-40B7-8953-7DDCF0877EF9}" srcOrd="5" destOrd="0" parTransId="{9D620F25-0729-4D16-A623-1B51A90B3484}" sibTransId="{23D7649D-A1D3-4D3A-A9C2-E0D77975765A}"/>
    <dgm:cxn modelId="{0E4B8B79-2749-414A-A101-54E4DBE51761}" type="presOf" srcId="{AF1785E9-68BC-4688-8DEF-F48173C4176B}" destId="{6E295BF3-78D7-48E6-92CB-CF2288BD29CE}" srcOrd="0" destOrd="0" presId="urn:microsoft.com/office/officeart/2005/8/layout/vList2"/>
    <dgm:cxn modelId="{9AF0CB89-DAE1-45F9-814A-D575FAE9CBE4}" type="presOf" srcId="{1F157062-300C-4AA8-80F6-493B4EFF1C21}" destId="{BBFA675B-1F36-457B-AD73-DBFEAF82B868}" srcOrd="0" destOrd="0" presId="urn:microsoft.com/office/officeart/2005/8/layout/vList2"/>
    <dgm:cxn modelId="{2F99CA8B-8211-46FC-88EE-D002CF4C2A35}" srcId="{F2F9C559-20A8-4BA9-922E-FC528FE95755}" destId="{EEFA2908-3FFB-4138-83AF-BD4547292EF9}" srcOrd="2" destOrd="0" parTransId="{58A360AC-3C65-4F20-A977-70E3D3A19883}" sibTransId="{6C07A94C-612A-4F0B-92BD-7DFA77A06ED9}"/>
    <dgm:cxn modelId="{32E57EA1-CCA4-4244-A02E-E919B49739A4}" type="presOf" srcId="{F2F9C559-20A8-4BA9-922E-FC528FE95755}" destId="{0ED7F3ED-51D7-4A4D-8893-CBC30137BD41}" srcOrd="0" destOrd="0" presId="urn:microsoft.com/office/officeart/2005/8/layout/vList2"/>
    <dgm:cxn modelId="{092599CE-F9AB-4176-A142-1FB1DF87876C}" srcId="{F2F9C559-20A8-4BA9-922E-FC528FE95755}" destId="{DE3C744D-F3CB-4489-8134-C98AC48BE256}" srcOrd="3" destOrd="0" parTransId="{8B3C6CD3-5EAD-46BE-AD6D-21E8F8E5A8B4}" sibTransId="{0D98C8FD-6683-4485-A779-B1189C2DFDBB}"/>
    <dgm:cxn modelId="{15E68FDC-AA1A-4FCA-963E-544BFA7BAB01}" type="presOf" srcId="{AB5E6285-236A-4415-8AC2-C780AE28610B}" destId="{E4141FF0-F4BE-46A5-A426-CA425944569F}" srcOrd="0" destOrd="0" presId="urn:microsoft.com/office/officeart/2005/8/layout/vList2"/>
    <dgm:cxn modelId="{2B5309F0-1B53-4F86-86B3-D1FB5D2C171C}" type="presOf" srcId="{DE3C744D-F3CB-4489-8134-C98AC48BE256}" destId="{6ED57727-A206-4311-A71C-282D7456D47C}" srcOrd="0" destOrd="0" presId="urn:microsoft.com/office/officeart/2005/8/layout/vList2"/>
    <dgm:cxn modelId="{5C82D2F1-0816-4E69-A67B-3007D556EF9A}" type="presOf" srcId="{0368BAEC-63B0-48F8-BB14-133FB8260BA3}" destId="{DB311EBC-4109-4E14-AF4F-62FEFBAE58EC}" srcOrd="0" destOrd="0" presId="urn:microsoft.com/office/officeart/2005/8/layout/vList2"/>
    <dgm:cxn modelId="{1B1409F3-A0D0-44FF-A8A9-F0F7449AE5D8}" srcId="{F2F9C559-20A8-4BA9-922E-FC528FE95755}" destId="{1F157062-300C-4AA8-80F6-493B4EFF1C21}" srcOrd="0" destOrd="0" parTransId="{C08B5D74-79DB-4E5A-92A8-05A61346F82A}" sibTransId="{72299430-30D5-41FB-AF8D-1B0EF5F8495D}"/>
    <dgm:cxn modelId="{4BADE583-D7B3-4D87-9CE9-6B6A30A45D4B}" type="presParOf" srcId="{0ED7F3ED-51D7-4A4D-8893-CBC30137BD41}" destId="{BBFA675B-1F36-457B-AD73-DBFEAF82B868}" srcOrd="0" destOrd="0" presId="urn:microsoft.com/office/officeart/2005/8/layout/vList2"/>
    <dgm:cxn modelId="{2EA8344C-E21D-49A0-BFF6-488E96CDD643}" type="presParOf" srcId="{0ED7F3ED-51D7-4A4D-8893-CBC30137BD41}" destId="{7C14313A-3099-46C1-9591-063AC2AA5233}" srcOrd="1" destOrd="0" presId="urn:microsoft.com/office/officeart/2005/8/layout/vList2"/>
    <dgm:cxn modelId="{9A62D47A-2BA6-41B2-9DC4-EAC71B8FFC7C}" type="presParOf" srcId="{0ED7F3ED-51D7-4A4D-8893-CBC30137BD41}" destId="{E4141FF0-F4BE-46A5-A426-CA425944569F}" srcOrd="2" destOrd="0" presId="urn:microsoft.com/office/officeart/2005/8/layout/vList2"/>
    <dgm:cxn modelId="{CDD82ECD-7C0B-4C2B-9D97-D85094840B10}" type="presParOf" srcId="{0ED7F3ED-51D7-4A4D-8893-CBC30137BD41}" destId="{F5F46D61-0206-4F6A-89E7-3A716547941B}" srcOrd="3" destOrd="0" presId="urn:microsoft.com/office/officeart/2005/8/layout/vList2"/>
    <dgm:cxn modelId="{92451CC9-9F6D-4749-903C-D8EA06777C41}" type="presParOf" srcId="{0ED7F3ED-51D7-4A4D-8893-CBC30137BD41}" destId="{2F04454F-D21B-4130-BF03-58351CDD5A48}" srcOrd="4" destOrd="0" presId="urn:microsoft.com/office/officeart/2005/8/layout/vList2"/>
    <dgm:cxn modelId="{F0746E2F-0437-4AEE-B3C3-F269ABE2458F}" type="presParOf" srcId="{0ED7F3ED-51D7-4A4D-8893-CBC30137BD41}" destId="{ADD07123-B01C-4790-ACAF-CBE7FB4FA9D5}" srcOrd="5" destOrd="0" presId="urn:microsoft.com/office/officeart/2005/8/layout/vList2"/>
    <dgm:cxn modelId="{7269A7F7-2DC6-4590-B6C5-99916E5F4FF6}" type="presParOf" srcId="{0ED7F3ED-51D7-4A4D-8893-CBC30137BD41}" destId="{6ED57727-A206-4311-A71C-282D7456D47C}" srcOrd="6" destOrd="0" presId="urn:microsoft.com/office/officeart/2005/8/layout/vList2"/>
    <dgm:cxn modelId="{298ED347-6EAA-4583-932D-3260A287ED99}" type="presParOf" srcId="{0ED7F3ED-51D7-4A4D-8893-CBC30137BD41}" destId="{81D3CA8F-125A-4055-9D6E-2591DC50CFFC}" srcOrd="7" destOrd="0" presId="urn:microsoft.com/office/officeart/2005/8/layout/vList2"/>
    <dgm:cxn modelId="{F9B618AE-BA97-4907-8B71-F5351FA7A029}" type="presParOf" srcId="{0ED7F3ED-51D7-4A4D-8893-CBC30137BD41}" destId="{DB311EBC-4109-4E14-AF4F-62FEFBAE58EC}" srcOrd="8" destOrd="0" presId="urn:microsoft.com/office/officeart/2005/8/layout/vList2"/>
    <dgm:cxn modelId="{802FE1B6-785F-42CF-ABBA-33FFC0130132}" type="presParOf" srcId="{0ED7F3ED-51D7-4A4D-8893-CBC30137BD41}" destId="{DAF13E91-8593-4D24-B11A-455667139EC5}" srcOrd="9" destOrd="0" presId="urn:microsoft.com/office/officeart/2005/8/layout/vList2"/>
    <dgm:cxn modelId="{8BF1B1F5-BF09-45B7-A5A4-174926B6EB90}" type="presParOf" srcId="{0ED7F3ED-51D7-4A4D-8893-CBC30137BD41}" destId="{83DE062D-E850-4FF2-8F45-61B901179478}" srcOrd="10" destOrd="0" presId="urn:microsoft.com/office/officeart/2005/8/layout/vList2"/>
    <dgm:cxn modelId="{92CA9078-A45A-461F-B75C-FCCD22939242}" type="presParOf" srcId="{0ED7F3ED-51D7-4A4D-8893-CBC30137BD41}" destId="{6833A83E-7ECA-4E99-AA32-86B2B054D6C2}" srcOrd="11" destOrd="0" presId="urn:microsoft.com/office/officeart/2005/8/layout/vList2"/>
    <dgm:cxn modelId="{E752E0C5-1537-42B8-8C17-AA800CFE796B}" type="presParOf" srcId="{0ED7F3ED-51D7-4A4D-8893-CBC30137BD41}" destId="{6E295BF3-78D7-48E6-92CB-CF2288BD29C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5CF0D7-9EEF-4BAF-A611-417BC083C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B5417A-D80D-42D8-BAD2-7E487543F7AE}" type="parTrans" cxnId="{8513704E-BEB5-42DF-8F6E-06B68B0C2118}">
      <dgm:prSet/>
      <dgm:spPr/>
      <dgm:t>
        <a:bodyPr/>
        <a:lstStyle/>
        <a:p>
          <a:endParaRPr lang="en-US"/>
        </a:p>
      </dgm:t>
    </dgm:pt>
    <dgm:pt modelId="{103832D7-28A1-4A2A-A388-1BC28BE997CF}">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2800" dirty="0" err="1"/>
            <a:t>Айрым</a:t>
          </a:r>
          <a:r>
            <a:rPr lang="ru-RU" sz="2800" dirty="0"/>
            <a:t> </a:t>
          </a:r>
          <a:r>
            <a:rPr lang="ru-RU" sz="2800" dirty="0" err="1"/>
            <a:t>инсандардын</a:t>
          </a:r>
          <a:r>
            <a:rPr lang="ru-RU" sz="2800" dirty="0"/>
            <a:t> </a:t>
          </a:r>
          <a:r>
            <a:rPr lang="ru-RU" sz="2800" dirty="0" err="1"/>
            <a:t>баалуулуктарын</a:t>
          </a:r>
          <a:r>
            <a:rPr lang="ru-RU" sz="2800" dirty="0"/>
            <a:t> </a:t>
          </a:r>
          <a:r>
            <a:rPr lang="ru-RU" sz="2800" dirty="0" err="1"/>
            <a:t>жана</a:t>
          </a:r>
          <a:r>
            <a:rPr lang="ru-RU" sz="2800" dirty="0"/>
            <a:t> </a:t>
          </a:r>
          <a:r>
            <a:rPr lang="ru-RU" sz="2800" dirty="0" err="1"/>
            <a:t>маанилүүлүгүн</a:t>
          </a:r>
          <a:r>
            <a:rPr lang="ru-RU" sz="2800" dirty="0"/>
            <a:t> </a:t>
          </a:r>
          <a:r>
            <a:rPr lang="ru-RU" sz="2800" dirty="0" err="1"/>
            <a:t>аныктоо</a:t>
          </a:r>
          <a:r>
            <a:rPr lang="ru-RU" sz="2800" dirty="0"/>
            <a:t>;</a:t>
          </a:r>
          <a:endParaRPr lang="en-US" dirty="0"/>
        </a:p>
      </dgm:t>
    </dgm:pt>
    <dgm:pt modelId="{603A42EE-9837-4EEA-BE74-0420CFE62654}" type="sibTrans" cxnId="{8513704E-BEB5-42DF-8F6E-06B68B0C2118}">
      <dgm:prSet/>
      <dgm:spPr/>
      <dgm:t>
        <a:bodyPr/>
        <a:lstStyle/>
        <a:p>
          <a:endParaRPr lang="en-US"/>
        </a:p>
      </dgm:t>
    </dgm:pt>
    <dgm:pt modelId="{10566D69-A648-48A2-A413-512ECD46ABA2}" type="parTrans" cxnId="{A00A0E72-41B8-405D-923E-7931EF0CBA36}">
      <dgm:prSet/>
      <dgm:spPr/>
      <dgm:t>
        <a:bodyPr/>
        <a:lstStyle/>
        <a:p>
          <a:endParaRPr lang="en-US"/>
        </a:p>
      </dgm:t>
    </dgm:pt>
    <dgm:pt modelId="{928DB8C4-365A-481F-971C-9A969B7FB7BD}">
      <dgm:prSet custT="1"/>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2400" dirty="0"/>
            <a:t>Ар </a:t>
          </a:r>
          <a:r>
            <a:rPr lang="ru-RU" sz="2400" dirty="0" err="1"/>
            <a:t>кандай</a:t>
          </a:r>
          <a:r>
            <a:rPr lang="ru-RU" sz="2400" dirty="0"/>
            <a:t> </a:t>
          </a:r>
          <a:r>
            <a:rPr lang="ru-RU" sz="2400" dirty="0" err="1"/>
            <a:t>коомдук</a:t>
          </a:r>
          <a:r>
            <a:rPr lang="ru-RU" sz="2400" dirty="0"/>
            <a:t> </a:t>
          </a:r>
          <a:r>
            <a:rPr lang="ru-RU" sz="2400" dirty="0" err="1"/>
            <a:t>бийликти</a:t>
          </a:r>
          <a:r>
            <a:rPr lang="ru-RU" sz="2400" dirty="0"/>
            <a:t> </a:t>
          </a:r>
          <a:r>
            <a:rPr lang="ru-RU" sz="2400" dirty="0" err="1"/>
            <a:t>чектоо</a:t>
          </a:r>
          <a:r>
            <a:rPr lang="ru-RU" sz="2400" dirty="0"/>
            <a:t> </a:t>
          </a:r>
          <a:r>
            <a:rPr lang="ru-RU" sz="2400" dirty="0" err="1"/>
            <a:t>зарылчылыгын</a:t>
          </a:r>
          <a:r>
            <a:rPr lang="ru-RU" sz="2400" dirty="0"/>
            <a:t> </a:t>
          </a:r>
          <a:r>
            <a:rPr lang="ru-RU" sz="2400" dirty="0" err="1"/>
            <a:t>түшүнүү</a:t>
          </a:r>
          <a:r>
            <a:rPr lang="ru-RU" sz="2400" dirty="0"/>
            <a:t>;</a:t>
          </a:r>
          <a:endParaRPr lang="en-US" dirty="0"/>
        </a:p>
      </dgm:t>
    </dgm:pt>
    <dgm:pt modelId="{F2ECE283-B7B1-439E-ADFC-26F1633F0437}" type="sibTrans" cxnId="{A00A0E72-41B8-405D-923E-7931EF0CBA36}">
      <dgm:prSet/>
      <dgm:spPr/>
      <dgm:t>
        <a:bodyPr/>
        <a:lstStyle/>
        <a:p>
          <a:endParaRPr lang="en-US"/>
        </a:p>
      </dgm:t>
    </dgm:pt>
    <dgm:pt modelId="{F1D8C7B8-EE99-47C0-82CE-AF94D2DEFFB4}" type="parTrans" cxnId="{7A4F0D99-2A0A-4A5B-8EF1-A4A54C33B2AF}">
      <dgm:prSet/>
      <dgm:spPr/>
      <dgm:t>
        <a:bodyPr/>
        <a:lstStyle/>
        <a:p>
          <a:endParaRPr lang="en-US"/>
        </a:p>
      </dgm:t>
    </dgm:pt>
    <dgm:pt modelId="{6553A387-8348-4E37-893F-6973D20A9715}">
      <dgm:prSet custT="1"/>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x-none" sz="2400" dirty="0"/>
        </a:p>
        <a:p>
          <a:pPr marL="0" marR="0" lvl="0" indent="0" algn="just" defTabSz="914400" eaLnBrk="1" fontAlgn="auto" latinLnBrk="0" hangingPunct="1">
            <a:lnSpc>
              <a:spcPct val="100000"/>
            </a:lnSpc>
            <a:spcBef>
              <a:spcPts val="0"/>
            </a:spcBef>
            <a:spcAft>
              <a:spcPts val="0"/>
            </a:spcAft>
            <a:buClrTx/>
            <a:buSzTx/>
            <a:buFontTx/>
            <a:buNone/>
            <a:tabLst/>
            <a:defRPr/>
          </a:pPr>
          <a:r>
            <a:rPr lang="ky-KG" sz="2400" dirty="0"/>
            <a:t>Мамлекетте адам өзүн корголбогон бөлүгү катары сезбөөгө, керек болсо бийликке тынчтык жолу менен каршы турууга мүмкүндүк берүүчү процедуралардын болушунун маанилүүлүгүн түшүнүү.</a:t>
          </a:r>
          <a:endParaRPr lang="en-US" dirty="0"/>
        </a:p>
      </dgm:t>
    </dgm:pt>
    <dgm:pt modelId="{66B626F7-BD9A-455B-AFE6-2F26EAF4793D}" type="sibTrans" cxnId="{7A4F0D99-2A0A-4A5B-8EF1-A4A54C33B2AF}">
      <dgm:prSet/>
      <dgm:spPr/>
      <dgm:t>
        <a:bodyPr/>
        <a:lstStyle/>
        <a:p>
          <a:endParaRPr lang="en-US"/>
        </a:p>
      </dgm:t>
    </dgm:pt>
    <dgm:pt modelId="{731A00E8-CFF0-4151-9026-91450ECA2EE9}" type="pres">
      <dgm:prSet presAssocID="{475CF0D7-9EEF-4BAF-A611-417BC083CB99}" presName="linear" presStyleCnt="0">
        <dgm:presLayoutVars>
          <dgm:animLvl val="lvl"/>
          <dgm:resizeHandles val="exact"/>
        </dgm:presLayoutVars>
      </dgm:prSet>
      <dgm:spPr/>
    </dgm:pt>
    <dgm:pt modelId="{C3C15B93-A8BD-4D70-BE86-2615144C638C}" type="pres">
      <dgm:prSet presAssocID="{103832D7-28A1-4A2A-A388-1BC28BE997CF}" presName="parentText" presStyleLbl="node1" presStyleIdx="0" presStyleCnt="3" custScaleY="73559" custLinFactNeighborX="-26951" custLinFactNeighborY="85831">
        <dgm:presLayoutVars>
          <dgm:chMax val="0"/>
          <dgm:bulletEnabled val="1"/>
        </dgm:presLayoutVars>
      </dgm:prSet>
      <dgm:spPr/>
    </dgm:pt>
    <dgm:pt modelId="{289E2175-E8B4-4E7A-9A58-2283B4BADA5D}" type="pres">
      <dgm:prSet presAssocID="{603A42EE-9837-4EEA-BE74-0420CFE62654}" presName="spacer" presStyleCnt="0"/>
      <dgm:spPr/>
    </dgm:pt>
    <dgm:pt modelId="{E39D3A25-C9B4-4154-A88A-5760BF780641}" type="pres">
      <dgm:prSet presAssocID="{928DB8C4-365A-481F-971C-9A969B7FB7BD}" presName="parentText" presStyleLbl="node1" presStyleIdx="1" presStyleCnt="3" custScaleY="78420">
        <dgm:presLayoutVars>
          <dgm:chMax val="0"/>
          <dgm:bulletEnabled val="1"/>
        </dgm:presLayoutVars>
      </dgm:prSet>
      <dgm:spPr/>
    </dgm:pt>
    <dgm:pt modelId="{B8A66EF0-1255-4535-86C2-4376E05DFD8A}" type="pres">
      <dgm:prSet presAssocID="{F2ECE283-B7B1-439E-ADFC-26F1633F0437}" presName="spacer" presStyleCnt="0"/>
      <dgm:spPr/>
    </dgm:pt>
    <dgm:pt modelId="{1D33AC06-5E01-4BD3-A3E6-7F685F1A9C9F}" type="pres">
      <dgm:prSet presAssocID="{6553A387-8348-4E37-893F-6973D20A9715}" presName="parentText" presStyleLbl="node1" presStyleIdx="2" presStyleCnt="3">
        <dgm:presLayoutVars>
          <dgm:chMax val="0"/>
          <dgm:bulletEnabled val="1"/>
        </dgm:presLayoutVars>
      </dgm:prSet>
      <dgm:spPr/>
    </dgm:pt>
  </dgm:ptLst>
  <dgm:cxnLst>
    <dgm:cxn modelId="{034BBC69-C0A7-4233-AD52-373257975975}" type="presOf" srcId="{475CF0D7-9EEF-4BAF-A611-417BC083CB99}" destId="{731A00E8-CFF0-4151-9026-91450ECA2EE9}" srcOrd="0" destOrd="0" presId="urn:microsoft.com/office/officeart/2005/8/layout/vList2"/>
    <dgm:cxn modelId="{8513704E-BEB5-42DF-8F6E-06B68B0C2118}" srcId="{475CF0D7-9EEF-4BAF-A611-417BC083CB99}" destId="{103832D7-28A1-4A2A-A388-1BC28BE997CF}" srcOrd="0" destOrd="0" parTransId="{EAB5417A-D80D-42D8-BAD2-7E487543F7AE}" sibTransId="{603A42EE-9837-4EEA-BE74-0420CFE62654}"/>
    <dgm:cxn modelId="{A00A0E72-41B8-405D-923E-7931EF0CBA36}" srcId="{475CF0D7-9EEF-4BAF-A611-417BC083CB99}" destId="{928DB8C4-365A-481F-971C-9A969B7FB7BD}" srcOrd="1" destOrd="0" parTransId="{10566D69-A648-48A2-A413-512ECD46ABA2}" sibTransId="{F2ECE283-B7B1-439E-ADFC-26F1633F0437}"/>
    <dgm:cxn modelId="{6CE4A77F-9ED5-46BE-9A1B-56B4ABBD1B1B}" type="presOf" srcId="{6553A387-8348-4E37-893F-6973D20A9715}" destId="{1D33AC06-5E01-4BD3-A3E6-7F685F1A9C9F}" srcOrd="0" destOrd="0" presId="urn:microsoft.com/office/officeart/2005/8/layout/vList2"/>
    <dgm:cxn modelId="{D50CDC85-9535-43B1-B495-35DC59C684C0}" type="presOf" srcId="{103832D7-28A1-4A2A-A388-1BC28BE997CF}" destId="{C3C15B93-A8BD-4D70-BE86-2615144C638C}" srcOrd="0" destOrd="0" presId="urn:microsoft.com/office/officeart/2005/8/layout/vList2"/>
    <dgm:cxn modelId="{7A4F0D99-2A0A-4A5B-8EF1-A4A54C33B2AF}" srcId="{475CF0D7-9EEF-4BAF-A611-417BC083CB99}" destId="{6553A387-8348-4E37-893F-6973D20A9715}" srcOrd="2" destOrd="0" parTransId="{F1D8C7B8-EE99-47C0-82CE-AF94D2DEFFB4}" sibTransId="{66B626F7-BD9A-455B-AFE6-2F26EAF4793D}"/>
    <dgm:cxn modelId="{94B2B5E0-7A5E-49FF-9700-85FAFA1165C2}" type="presOf" srcId="{928DB8C4-365A-481F-971C-9A969B7FB7BD}" destId="{E39D3A25-C9B4-4154-A88A-5760BF780641}" srcOrd="0" destOrd="0" presId="urn:microsoft.com/office/officeart/2005/8/layout/vList2"/>
    <dgm:cxn modelId="{E2FCF44A-BBE5-4C19-A6D8-147517E36C20}" type="presParOf" srcId="{731A00E8-CFF0-4151-9026-91450ECA2EE9}" destId="{C3C15B93-A8BD-4D70-BE86-2615144C638C}" srcOrd="0" destOrd="0" presId="urn:microsoft.com/office/officeart/2005/8/layout/vList2"/>
    <dgm:cxn modelId="{454BF1AE-CC64-4603-84AD-4ECDE58F957B}" type="presParOf" srcId="{731A00E8-CFF0-4151-9026-91450ECA2EE9}" destId="{289E2175-E8B4-4E7A-9A58-2283B4BADA5D}" srcOrd="1" destOrd="0" presId="urn:microsoft.com/office/officeart/2005/8/layout/vList2"/>
    <dgm:cxn modelId="{CEACEC11-F47D-4943-8150-A42AEF94946C}" type="presParOf" srcId="{731A00E8-CFF0-4151-9026-91450ECA2EE9}" destId="{E39D3A25-C9B4-4154-A88A-5760BF780641}" srcOrd="2" destOrd="0" presId="urn:microsoft.com/office/officeart/2005/8/layout/vList2"/>
    <dgm:cxn modelId="{A37251B1-9595-447F-9BD1-15EC25198019}" type="presParOf" srcId="{731A00E8-CFF0-4151-9026-91450ECA2EE9}" destId="{B8A66EF0-1255-4535-86C2-4376E05DFD8A}" srcOrd="3" destOrd="0" presId="urn:microsoft.com/office/officeart/2005/8/layout/vList2"/>
    <dgm:cxn modelId="{E6D38DBF-305F-4F99-90B7-4C7133B8B537}" type="presParOf" srcId="{731A00E8-CFF0-4151-9026-91450ECA2EE9}" destId="{1D33AC06-5E01-4BD3-A3E6-7F685F1A9C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5CF0D7-9EEF-4BAF-A611-417BC083CB9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B5417A-D80D-42D8-BAD2-7E487543F7AE}" type="parTrans" cxnId="{8513704E-BEB5-42DF-8F6E-06B68B0C2118}">
      <dgm:prSet/>
      <dgm:spPr/>
      <dgm:t>
        <a:bodyPr/>
        <a:lstStyle/>
        <a:p>
          <a:endParaRPr lang="en-US"/>
        </a:p>
      </dgm:t>
    </dgm:pt>
    <dgm:pt modelId="{103832D7-28A1-4A2A-A388-1BC28BE997CF}">
      <dgm:prSet custT="1"/>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ky-KG" sz="2400" dirty="0"/>
            <a:t>бул "мамлекеттик бийлик" (эң төмөнкү, муниципалдык деңгээлге чейин);</a:t>
          </a:r>
          <a:endParaRPr lang="en-US" dirty="0"/>
        </a:p>
      </dgm:t>
    </dgm:pt>
    <dgm:pt modelId="{603A42EE-9837-4EEA-BE74-0420CFE62654}" type="sibTrans" cxnId="{8513704E-BEB5-42DF-8F6E-06B68B0C2118}">
      <dgm:prSet/>
      <dgm:spPr/>
      <dgm:t>
        <a:bodyPr/>
        <a:lstStyle/>
        <a:p>
          <a:endParaRPr lang="en-US"/>
        </a:p>
      </dgm:t>
    </dgm:pt>
    <dgm:pt modelId="{10566D69-A648-48A2-A413-512ECD46ABA2}" type="parTrans" cxnId="{A00A0E72-41B8-405D-923E-7931EF0CBA36}">
      <dgm:prSet/>
      <dgm:spPr/>
      <dgm:t>
        <a:bodyPr/>
        <a:lstStyle/>
        <a:p>
          <a:endParaRPr lang="en-US"/>
        </a:p>
      </dgm:t>
    </dgm:pt>
    <dgm:pt modelId="{928DB8C4-365A-481F-971C-9A969B7FB7BD}">
      <dgm:prSet custT="1"/>
      <dgm:spPr>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ky-KG" sz="2400" dirty="0"/>
            <a:t>бул кызматкерлерге карата иш берүүчүлөрдүн бийлиги (ошондуктан эркин профсоюздар көбүнчө укук коргоо уюмдары деп аталат);</a:t>
          </a:r>
          <a:endParaRPr lang="en-US" dirty="0"/>
        </a:p>
      </dgm:t>
    </dgm:pt>
    <dgm:pt modelId="{F2ECE283-B7B1-439E-ADFC-26F1633F0437}" type="sibTrans" cxnId="{A00A0E72-41B8-405D-923E-7931EF0CBA36}">
      <dgm:prSet/>
      <dgm:spPr/>
      <dgm:t>
        <a:bodyPr/>
        <a:lstStyle/>
        <a:p>
          <a:endParaRPr lang="en-US"/>
        </a:p>
      </dgm:t>
    </dgm:pt>
    <dgm:pt modelId="{F1D8C7B8-EE99-47C0-82CE-AF94D2DEFFB4}" type="parTrans" cxnId="{7A4F0D99-2A0A-4A5B-8EF1-A4A54C33B2AF}">
      <dgm:prSet/>
      <dgm:spPr/>
      <dgm:t>
        <a:bodyPr/>
        <a:lstStyle/>
        <a:p>
          <a:endParaRPr lang="en-US"/>
        </a:p>
      </dgm:t>
    </dgm:pt>
    <dgm:pt modelId="{6553A387-8348-4E37-893F-6973D20A9715}">
      <dgm:prSet custT="1"/>
      <dgm:spPr>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dgm:spPr>
      <dgm:t>
        <a:bodyPr/>
        <a:lstStyle/>
        <a:p>
          <a:pPr marL="0" marR="0" lvl="0" indent="0" algn="just" defTabSz="1200150" eaLnBrk="1" fontAlgn="auto" latinLnBrk="0" hangingPunct="1">
            <a:lnSpc>
              <a:spcPct val="90000"/>
            </a:lnSpc>
            <a:spcBef>
              <a:spcPct val="0"/>
            </a:spcBef>
            <a:spcAft>
              <a:spcPct val="35000"/>
            </a:spcAft>
            <a:buClrTx/>
            <a:buSzTx/>
            <a:buFontTx/>
            <a:buNone/>
            <a:tabLst/>
            <a:defRPr/>
          </a:pPr>
          <a:r>
            <a:rPr lang="ky-KG" sz="2400" dirty="0"/>
            <a:t>бул ата-энелердин жана мугалимдердин (ошондой эле камкорчулардын ж.б.) балдарга (же мүмкүнчүлүгү чектелген адамдардын үстүнөн) бийлиги.</a:t>
          </a:r>
          <a:endParaRPr lang="en-US" dirty="0"/>
        </a:p>
      </dgm:t>
    </dgm:pt>
    <dgm:pt modelId="{66B626F7-BD9A-455B-AFE6-2F26EAF4793D}" type="sibTrans" cxnId="{7A4F0D99-2A0A-4A5B-8EF1-A4A54C33B2AF}">
      <dgm:prSet/>
      <dgm:spPr/>
      <dgm:t>
        <a:bodyPr/>
        <a:lstStyle/>
        <a:p>
          <a:endParaRPr lang="en-US"/>
        </a:p>
      </dgm:t>
    </dgm:pt>
    <dgm:pt modelId="{731A00E8-CFF0-4151-9026-91450ECA2EE9}" type="pres">
      <dgm:prSet presAssocID="{475CF0D7-9EEF-4BAF-A611-417BC083CB99}" presName="linear" presStyleCnt="0">
        <dgm:presLayoutVars>
          <dgm:animLvl val="lvl"/>
          <dgm:resizeHandles val="exact"/>
        </dgm:presLayoutVars>
      </dgm:prSet>
      <dgm:spPr/>
    </dgm:pt>
    <dgm:pt modelId="{C3C15B93-A8BD-4D70-BE86-2615144C638C}" type="pres">
      <dgm:prSet presAssocID="{103832D7-28A1-4A2A-A388-1BC28BE997CF}" presName="parentText" presStyleLbl="node1" presStyleIdx="0" presStyleCnt="3" custScaleY="136170" custLinFactY="-41664" custLinFactNeighborX="141" custLinFactNeighborY="-100000">
        <dgm:presLayoutVars>
          <dgm:chMax val="0"/>
          <dgm:bulletEnabled val="1"/>
        </dgm:presLayoutVars>
      </dgm:prSet>
      <dgm:spPr/>
    </dgm:pt>
    <dgm:pt modelId="{289E2175-E8B4-4E7A-9A58-2283B4BADA5D}" type="pres">
      <dgm:prSet presAssocID="{603A42EE-9837-4EEA-BE74-0420CFE62654}" presName="spacer" presStyleCnt="0"/>
      <dgm:spPr/>
    </dgm:pt>
    <dgm:pt modelId="{E39D3A25-C9B4-4154-A88A-5760BF780641}" type="pres">
      <dgm:prSet presAssocID="{928DB8C4-365A-481F-971C-9A969B7FB7BD}" presName="parentText" presStyleLbl="node1" presStyleIdx="1" presStyleCnt="3" custScaleY="121831" custLinFactY="-20909" custLinFactNeighborY="-100000">
        <dgm:presLayoutVars>
          <dgm:chMax val="0"/>
          <dgm:bulletEnabled val="1"/>
        </dgm:presLayoutVars>
      </dgm:prSet>
      <dgm:spPr/>
    </dgm:pt>
    <dgm:pt modelId="{B8A66EF0-1255-4535-86C2-4376E05DFD8A}" type="pres">
      <dgm:prSet presAssocID="{F2ECE283-B7B1-439E-ADFC-26F1633F0437}" presName="spacer" presStyleCnt="0"/>
      <dgm:spPr/>
    </dgm:pt>
    <dgm:pt modelId="{1D33AC06-5E01-4BD3-A3E6-7F685F1A9C9F}" type="pres">
      <dgm:prSet presAssocID="{6553A387-8348-4E37-893F-6973D20A9715}" presName="parentText" presStyleLbl="node1" presStyleIdx="2" presStyleCnt="3" custScaleY="123869">
        <dgm:presLayoutVars>
          <dgm:chMax val="0"/>
          <dgm:bulletEnabled val="1"/>
        </dgm:presLayoutVars>
      </dgm:prSet>
      <dgm:spPr/>
    </dgm:pt>
  </dgm:ptLst>
  <dgm:cxnLst>
    <dgm:cxn modelId="{034BBC69-C0A7-4233-AD52-373257975975}" type="presOf" srcId="{475CF0D7-9EEF-4BAF-A611-417BC083CB99}" destId="{731A00E8-CFF0-4151-9026-91450ECA2EE9}" srcOrd="0" destOrd="0" presId="urn:microsoft.com/office/officeart/2005/8/layout/vList2"/>
    <dgm:cxn modelId="{8513704E-BEB5-42DF-8F6E-06B68B0C2118}" srcId="{475CF0D7-9EEF-4BAF-A611-417BC083CB99}" destId="{103832D7-28A1-4A2A-A388-1BC28BE997CF}" srcOrd="0" destOrd="0" parTransId="{EAB5417A-D80D-42D8-BAD2-7E487543F7AE}" sibTransId="{603A42EE-9837-4EEA-BE74-0420CFE62654}"/>
    <dgm:cxn modelId="{A00A0E72-41B8-405D-923E-7931EF0CBA36}" srcId="{475CF0D7-9EEF-4BAF-A611-417BC083CB99}" destId="{928DB8C4-365A-481F-971C-9A969B7FB7BD}" srcOrd="1" destOrd="0" parTransId="{10566D69-A648-48A2-A413-512ECD46ABA2}" sibTransId="{F2ECE283-B7B1-439E-ADFC-26F1633F0437}"/>
    <dgm:cxn modelId="{6CE4A77F-9ED5-46BE-9A1B-56B4ABBD1B1B}" type="presOf" srcId="{6553A387-8348-4E37-893F-6973D20A9715}" destId="{1D33AC06-5E01-4BD3-A3E6-7F685F1A9C9F}" srcOrd="0" destOrd="0" presId="urn:microsoft.com/office/officeart/2005/8/layout/vList2"/>
    <dgm:cxn modelId="{D50CDC85-9535-43B1-B495-35DC59C684C0}" type="presOf" srcId="{103832D7-28A1-4A2A-A388-1BC28BE997CF}" destId="{C3C15B93-A8BD-4D70-BE86-2615144C638C}" srcOrd="0" destOrd="0" presId="urn:microsoft.com/office/officeart/2005/8/layout/vList2"/>
    <dgm:cxn modelId="{7A4F0D99-2A0A-4A5B-8EF1-A4A54C33B2AF}" srcId="{475CF0D7-9EEF-4BAF-A611-417BC083CB99}" destId="{6553A387-8348-4E37-893F-6973D20A9715}" srcOrd="2" destOrd="0" parTransId="{F1D8C7B8-EE99-47C0-82CE-AF94D2DEFFB4}" sibTransId="{66B626F7-BD9A-455B-AFE6-2F26EAF4793D}"/>
    <dgm:cxn modelId="{94B2B5E0-7A5E-49FF-9700-85FAFA1165C2}" type="presOf" srcId="{928DB8C4-365A-481F-971C-9A969B7FB7BD}" destId="{E39D3A25-C9B4-4154-A88A-5760BF780641}" srcOrd="0" destOrd="0" presId="urn:microsoft.com/office/officeart/2005/8/layout/vList2"/>
    <dgm:cxn modelId="{E2FCF44A-BBE5-4C19-A6D8-147517E36C20}" type="presParOf" srcId="{731A00E8-CFF0-4151-9026-91450ECA2EE9}" destId="{C3C15B93-A8BD-4D70-BE86-2615144C638C}" srcOrd="0" destOrd="0" presId="urn:microsoft.com/office/officeart/2005/8/layout/vList2"/>
    <dgm:cxn modelId="{454BF1AE-CC64-4603-84AD-4ECDE58F957B}" type="presParOf" srcId="{731A00E8-CFF0-4151-9026-91450ECA2EE9}" destId="{289E2175-E8B4-4E7A-9A58-2283B4BADA5D}" srcOrd="1" destOrd="0" presId="urn:microsoft.com/office/officeart/2005/8/layout/vList2"/>
    <dgm:cxn modelId="{CEACEC11-F47D-4943-8150-A42AEF94946C}" type="presParOf" srcId="{731A00E8-CFF0-4151-9026-91450ECA2EE9}" destId="{E39D3A25-C9B4-4154-A88A-5760BF780641}" srcOrd="2" destOrd="0" presId="urn:microsoft.com/office/officeart/2005/8/layout/vList2"/>
    <dgm:cxn modelId="{A37251B1-9595-447F-9BD1-15EC25198019}" type="presParOf" srcId="{731A00E8-CFF0-4151-9026-91450ECA2EE9}" destId="{B8A66EF0-1255-4535-86C2-4376E05DFD8A}" srcOrd="3" destOrd="0" presId="urn:microsoft.com/office/officeart/2005/8/layout/vList2"/>
    <dgm:cxn modelId="{E6D38DBF-305F-4F99-90B7-4C7133B8B537}" type="presParOf" srcId="{731A00E8-CFF0-4151-9026-91450ECA2EE9}" destId="{1D33AC06-5E01-4BD3-A3E6-7F685F1A9C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D7AA3-99BE-4E39-A5C7-6C3EFAF67DBB}">
      <dsp:nvSpPr>
        <dsp:cNvPr id="0" name=""/>
        <dsp:cNvSpPr/>
      </dsp:nvSpPr>
      <dsp:spPr>
        <a:xfrm>
          <a:off x="0" y="146810"/>
          <a:ext cx="6826316" cy="16909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«Адам </a:t>
          </a:r>
          <a:r>
            <a:rPr lang="ru-RU" sz="2400" kern="1200" dirty="0" err="1"/>
            <a:t>укуктары</a:t>
          </a:r>
          <a:r>
            <a:rPr lang="ru-RU" sz="2400" kern="1200" dirty="0"/>
            <a:t>» </a:t>
          </a:r>
          <a:r>
            <a:rPr lang="ru-RU" sz="2400" kern="1200" dirty="0" err="1"/>
            <a:t>деп</a:t>
          </a:r>
          <a:r>
            <a:rPr lang="ru-RU" sz="2400" kern="1200" dirty="0"/>
            <a:t> </a:t>
          </a:r>
          <a:r>
            <a:rPr lang="ru-RU" sz="2400" kern="1200" dirty="0" err="1"/>
            <a:t>баардык</a:t>
          </a:r>
          <a:r>
            <a:rPr lang="ru-RU" sz="2400" kern="1200" dirty="0"/>
            <a:t> </a:t>
          </a:r>
          <a:r>
            <a:rPr lang="ru-RU" sz="2400" kern="1200" dirty="0" err="1"/>
            <a:t>нерселерди</a:t>
          </a:r>
          <a:r>
            <a:rPr lang="ru-RU" sz="2400" kern="1200" dirty="0"/>
            <a:t> </a:t>
          </a:r>
          <a:r>
            <a:rPr lang="ru-RU" sz="2400" kern="1200" dirty="0" err="1"/>
            <a:t>атап</a:t>
          </a:r>
          <a:r>
            <a:rPr lang="ru-RU" sz="2400" kern="1200" dirty="0"/>
            <a:t> </a:t>
          </a:r>
          <a:r>
            <a:rPr lang="ru-RU" sz="2400" kern="1200" dirty="0" err="1"/>
            <a:t>баштады</a:t>
          </a:r>
          <a:r>
            <a:rPr lang="ru-RU" sz="2400" kern="1200" dirty="0"/>
            <a:t>-  «</a:t>
          </a:r>
          <a:r>
            <a:rPr lang="ru-RU" sz="2400" kern="1200" dirty="0" err="1"/>
            <a:t>акысыз</a:t>
          </a:r>
          <a:r>
            <a:rPr lang="ru-RU" sz="2400" kern="1200" dirty="0"/>
            <a:t> </a:t>
          </a:r>
          <a:r>
            <a:rPr lang="ru-RU" sz="2400" kern="1200" dirty="0" err="1"/>
            <a:t>жол</a:t>
          </a:r>
          <a:r>
            <a:rPr lang="ru-RU" sz="2400" kern="1200" dirty="0"/>
            <a:t> </a:t>
          </a:r>
          <a:r>
            <a:rPr lang="ru-RU" sz="2400" kern="1200" dirty="0" err="1"/>
            <a:t>жүрүү</a:t>
          </a:r>
          <a:r>
            <a:rPr lang="ru-RU" sz="2400" kern="1200" dirty="0"/>
            <a:t> </a:t>
          </a:r>
          <a:r>
            <a:rPr lang="ru-RU" sz="2400" kern="1200" dirty="0" err="1"/>
            <a:t>укугунан</a:t>
          </a:r>
          <a:r>
            <a:rPr lang="ru-RU" sz="2400" kern="1200" dirty="0"/>
            <a:t>» </a:t>
          </a:r>
          <a:r>
            <a:rPr lang="ru-RU" sz="2400" kern="1200" dirty="0" err="1"/>
            <a:t>баштап</a:t>
          </a:r>
          <a:r>
            <a:rPr lang="ru-RU" sz="2400" kern="1200" dirty="0"/>
            <a:t> «</a:t>
          </a:r>
          <a:r>
            <a:rPr lang="ru-RU" sz="2400" kern="1200" dirty="0" err="1"/>
            <a:t>акысыз</a:t>
          </a:r>
          <a:r>
            <a:rPr lang="ru-RU" sz="2400" kern="1200" dirty="0"/>
            <a:t> сыра </a:t>
          </a:r>
          <a:r>
            <a:rPr lang="ru-RU" sz="2400" kern="1200" dirty="0" err="1"/>
            <a:t>укугуна</a:t>
          </a:r>
          <a:r>
            <a:rPr lang="ru-RU" sz="2400" kern="1200" dirty="0"/>
            <a:t>» </a:t>
          </a:r>
          <a:r>
            <a:rPr lang="ru-RU" sz="2400" kern="1200" dirty="0" err="1"/>
            <a:t>чейин</a:t>
          </a:r>
          <a:r>
            <a:rPr lang="ru-RU" sz="2400" kern="1200" dirty="0"/>
            <a:t> </a:t>
          </a:r>
        </a:p>
      </dsp:txBody>
      <dsp:txXfrm>
        <a:off x="82545" y="229355"/>
        <a:ext cx="6661226" cy="1525852"/>
      </dsp:txXfrm>
    </dsp:sp>
    <dsp:sp modelId="{77AA12DE-3A87-4968-9634-9F5EBDCD769D}">
      <dsp:nvSpPr>
        <dsp:cNvPr id="0" name=""/>
        <dsp:cNvSpPr/>
      </dsp:nvSpPr>
      <dsp:spPr>
        <a:xfrm>
          <a:off x="0" y="1906872"/>
          <a:ext cx="6826316" cy="169094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t>Ар </a:t>
          </a:r>
          <a:r>
            <a:rPr lang="ru-RU" sz="2400" kern="1200" dirty="0" err="1"/>
            <a:t>кандай</a:t>
          </a:r>
          <a:r>
            <a:rPr lang="ru-RU" sz="2400" kern="1200" dirty="0"/>
            <a:t> </a:t>
          </a:r>
          <a:r>
            <a:rPr lang="ru-RU" sz="2400" kern="1200" dirty="0" err="1"/>
            <a:t>көйгөй</a:t>
          </a:r>
          <a:r>
            <a:rPr lang="ru-RU" sz="2400" kern="1200" dirty="0"/>
            <a:t> </a:t>
          </a:r>
          <a:r>
            <a:rPr lang="ru-RU" sz="2400" kern="1200" dirty="0" err="1"/>
            <a:t>пайда</a:t>
          </a:r>
          <a:r>
            <a:rPr lang="ru-RU" sz="2400" kern="1200" dirty="0"/>
            <a:t> </a:t>
          </a:r>
          <a:r>
            <a:rPr lang="ru-RU" sz="2400" kern="1200" dirty="0" err="1"/>
            <a:t>болгон</a:t>
          </a:r>
          <a:r>
            <a:rPr lang="ru-RU" sz="2400" kern="1200" dirty="0"/>
            <a:t> </a:t>
          </a:r>
          <a:r>
            <a:rPr lang="ru-RU" sz="2400" kern="1200" dirty="0" err="1"/>
            <a:t>учурда</a:t>
          </a:r>
          <a:r>
            <a:rPr lang="ru-RU" sz="2400" kern="1200" dirty="0"/>
            <a:t>, </a:t>
          </a:r>
          <a:r>
            <a:rPr lang="ru-RU" sz="2400" kern="1200" dirty="0" err="1"/>
            <a:t>адамдын</a:t>
          </a:r>
          <a:r>
            <a:rPr lang="ru-RU" sz="2400" kern="1200" dirty="0"/>
            <a:t> </a:t>
          </a:r>
          <a:r>
            <a:rPr lang="ru-RU" sz="2400" kern="1200" dirty="0" err="1"/>
            <a:t>укугу</a:t>
          </a:r>
          <a:r>
            <a:rPr lang="ru-RU" sz="2400" kern="1200" dirty="0"/>
            <a:t> </a:t>
          </a:r>
          <a:r>
            <a:rPr lang="ru-RU" sz="2400" kern="1200" dirty="0" err="1"/>
            <a:t>бузулду</a:t>
          </a:r>
          <a:r>
            <a:rPr lang="ru-RU" sz="2400" kern="1200" dirty="0"/>
            <a:t> </a:t>
          </a:r>
          <a:r>
            <a:rPr lang="ru-RU" sz="2400" kern="1200" dirty="0" err="1"/>
            <a:t>деген</a:t>
          </a:r>
          <a:r>
            <a:rPr lang="ru-RU" sz="2400" kern="1200" dirty="0"/>
            <a:t> </a:t>
          </a:r>
          <a:r>
            <a:rPr lang="ru-RU" sz="2400" kern="1200" dirty="0" err="1"/>
            <a:t>билдирүүлөр</a:t>
          </a:r>
          <a:r>
            <a:rPr lang="ru-RU" sz="2400" kern="1200" dirty="0"/>
            <a:t> </a:t>
          </a:r>
          <a:r>
            <a:rPr lang="ru-RU" sz="2400" kern="1200" dirty="0" err="1"/>
            <a:t>айтылат</a:t>
          </a:r>
          <a:r>
            <a:rPr lang="ru-RU" sz="2400" kern="1200" dirty="0"/>
            <a:t>.  </a:t>
          </a:r>
        </a:p>
      </dsp:txBody>
      <dsp:txXfrm>
        <a:off x="82545" y="1989417"/>
        <a:ext cx="6661226" cy="1525852"/>
      </dsp:txXfrm>
    </dsp:sp>
    <dsp:sp modelId="{A9708700-3E97-4928-B0AF-427A8E26513A}">
      <dsp:nvSpPr>
        <dsp:cNvPr id="0" name=""/>
        <dsp:cNvSpPr/>
      </dsp:nvSpPr>
      <dsp:spPr>
        <a:xfrm>
          <a:off x="0" y="3666935"/>
          <a:ext cx="6826316" cy="169094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kumimoji="0" lang="ky-KG" altLang="ru-RU" sz="2400" b="0" i="0" u="none" strike="noStrike" kern="1200" cap="none" normalizeH="0" baseline="0" dirty="0">
              <a:ln>
                <a:noFill/>
              </a:ln>
              <a:solidFill>
                <a:schemeClr val="bg1"/>
              </a:solidFill>
              <a:effectLst/>
              <a:latin typeface="inherit"/>
            </a:rPr>
            <a:t>Бул көбүнчө "Адам Укуктары" </a:t>
          </a:r>
          <a:r>
            <a:rPr lang="ru-RU" sz="2400" kern="1200" dirty="0">
              <a:solidFill>
                <a:schemeClr val="bg1"/>
              </a:solidFill>
            </a:rPr>
            <a:t>(</a:t>
          </a:r>
          <a:r>
            <a:rPr lang="ru-RU" sz="2400" kern="1200" dirty="0" err="1">
              <a:solidFill>
                <a:schemeClr val="bg1"/>
              </a:solidFill>
            </a:rPr>
            <a:t>Human</a:t>
          </a:r>
          <a:r>
            <a:rPr lang="ru-RU" sz="2400" kern="1200" dirty="0">
              <a:solidFill>
                <a:schemeClr val="bg1"/>
              </a:solidFill>
            </a:rPr>
            <a:t> </a:t>
          </a:r>
          <a:r>
            <a:rPr lang="ru-RU" sz="2400" kern="1200" dirty="0" err="1">
              <a:solidFill>
                <a:schemeClr val="bg1"/>
              </a:solidFill>
            </a:rPr>
            <a:t>Rights</a:t>
          </a:r>
          <a:r>
            <a:rPr lang="ru-RU" sz="2400" kern="1200" dirty="0">
              <a:solidFill>
                <a:schemeClr val="bg1"/>
              </a:solidFill>
            </a:rPr>
            <a:t>), </a:t>
          </a:r>
          <a:r>
            <a:rPr kumimoji="0" lang="ky-KG" altLang="ru-RU" sz="2400" b="0" i="0" u="none" strike="noStrike" kern="1200" cap="none" normalizeH="0" baseline="0" dirty="0">
              <a:ln>
                <a:noFill/>
              </a:ln>
              <a:solidFill>
                <a:schemeClr val="bg1"/>
              </a:solidFill>
              <a:effectLst/>
              <a:latin typeface="inherit"/>
            </a:rPr>
            <a:t>боюнча жалпы кабыл алынган эл аралык мамиле же анын философиясы, принциптери жана этикасы жөнүндө эч кандай түшүнүксүз жасалат.</a:t>
          </a:r>
          <a:r>
            <a:rPr kumimoji="0" lang="ky-KG" altLang="ru-RU" sz="2400" b="0" i="0" u="none" strike="noStrike" kern="1200" cap="none" normalizeH="0" baseline="0" dirty="0">
              <a:ln>
                <a:noFill/>
              </a:ln>
              <a:solidFill>
                <a:schemeClr val="bg1"/>
              </a:solidFill>
              <a:effectLst/>
            </a:rPr>
            <a:t> </a:t>
          </a:r>
          <a:endParaRPr lang="ru-RU" sz="2400" kern="1200" dirty="0">
            <a:solidFill>
              <a:schemeClr val="bg1"/>
            </a:solidFill>
          </a:endParaRPr>
        </a:p>
      </dsp:txBody>
      <dsp:txXfrm>
        <a:off x="82545" y="3749480"/>
        <a:ext cx="6661226" cy="15258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807D8-EA4B-49AF-9136-4762C3F602EF}">
      <dsp:nvSpPr>
        <dsp:cNvPr id="0" name=""/>
        <dsp:cNvSpPr/>
      </dsp:nvSpPr>
      <dsp:spPr>
        <a:xfrm>
          <a:off x="0" y="58406"/>
          <a:ext cx="6672071" cy="1197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y-KG" sz="1700" kern="1200" dirty="0"/>
            <a:t>Адам укуктары - бул көп нерсе: мыйзамдуу укуктардын, моралдык баалуулуктардын жана принциптердин жыйындысы, адилеттүүлүк үчүн күрөштүн куралдары, процедуралар жана эрежелер</a:t>
          </a:r>
          <a:endParaRPr lang="en-US" sz="1700" kern="1200" dirty="0"/>
        </a:p>
      </dsp:txBody>
      <dsp:txXfrm>
        <a:off x="58469" y="116875"/>
        <a:ext cx="6555133" cy="1080812"/>
      </dsp:txXfrm>
    </dsp:sp>
    <dsp:sp modelId="{1681C273-AD1E-4B95-8800-B973317D7BBD}">
      <dsp:nvSpPr>
        <dsp:cNvPr id="0" name=""/>
        <dsp:cNvSpPr/>
      </dsp:nvSpPr>
      <dsp:spPr>
        <a:xfrm>
          <a:off x="0" y="1305117"/>
          <a:ext cx="6672071" cy="119775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y-KG" sz="1700" kern="1200" dirty="0"/>
            <a:t>Заманбап адам укуктары алгач Адам Укуктарынын Жалпы Декларациясында бекитилген, андан бери бир катар юридикалык жактан милдеттүү конвенциялар иштелип чыккан.</a:t>
          </a:r>
          <a:endParaRPr lang="en-US" sz="1700" kern="1200" dirty="0"/>
        </a:p>
      </dsp:txBody>
      <dsp:txXfrm>
        <a:off x="58469" y="1363586"/>
        <a:ext cx="6555133" cy="1080812"/>
      </dsp:txXfrm>
    </dsp:sp>
    <dsp:sp modelId="{53C6EDEC-B46D-4BC9-9897-A03292710B7F}">
      <dsp:nvSpPr>
        <dsp:cNvPr id="0" name=""/>
        <dsp:cNvSpPr/>
      </dsp:nvSpPr>
      <dsp:spPr>
        <a:xfrm>
          <a:off x="0" y="2551828"/>
          <a:ext cx="6672071" cy="11977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a:t>
          </a:r>
          <a:r>
            <a:rPr lang="ky-KG" sz="1700" kern="1200" dirty="0"/>
            <a:t>Укуктардын ар кандай категориялары бар, бирок адамдын бардык укуктары универсалдуулукту, ажырагыстыкты, өз ара көз карандылыкты, бөлүнбөстүктү камтыган жалпы принциптердин жыйындысына негизделген.</a:t>
          </a:r>
          <a:endParaRPr lang="en-US" sz="1700" kern="1200" dirty="0"/>
        </a:p>
      </dsp:txBody>
      <dsp:txXfrm>
        <a:off x="58469" y="2610297"/>
        <a:ext cx="6555133" cy="1080812"/>
      </dsp:txXfrm>
    </dsp:sp>
    <dsp:sp modelId="{7EE8F9B8-13ED-4E9E-8A78-CDE4B6AE6089}">
      <dsp:nvSpPr>
        <dsp:cNvPr id="0" name=""/>
        <dsp:cNvSpPr/>
      </dsp:nvSpPr>
      <dsp:spPr>
        <a:xfrm>
          <a:off x="0" y="3798538"/>
          <a:ext cx="6672071" cy="119775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ky-KG" sz="1700" kern="1200" dirty="0"/>
            <a:t>Мамлекет өзүнүн юрисдикциясындагы адамдардын адам укуктарын урматтоо, коргоо жана аткаруу үчүн жооптуу</a:t>
          </a:r>
          <a:endParaRPr lang="en-US" sz="1700" kern="1200" dirty="0"/>
        </a:p>
      </dsp:txBody>
      <dsp:txXfrm>
        <a:off x="58469" y="3857007"/>
        <a:ext cx="6555133" cy="1080812"/>
      </dsp:txXfrm>
    </dsp:sp>
    <dsp:sp modelId="{875BE773-65EA-49E3-A85F-BCF2EA28859B}">
      <dsp:nvSpPr>
        <dsp:cNvPr id="0" name=""/>
        <dsp:cNvSpPr/>
      </dsp:nvSpPr>
      <dsp:spPr>
        <a:xfrm>
          <a:off x="0" y="5045249"/>
          <a:ext cx="6672071" cy="1197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 </a:t>
          </a:r>
          <a:r>
            <a:rPr lang="ky-KG" sz="1700" kern="1200" dirty="0"/>
            <a:t>Мамлекеттер тарабынан адам укуктарынын сакталышына мониторинг жүргүзүү үчүн жооптуу органдарынын эл аралык системасы, ал эми дүйнөнүн айрым бөлүктөрүндө ошондой эле аймактык системалар бар.</a:t>
          </a:r>
          <a:endParaRPr lang="en-US" sz="1700" kern="1200" dirty="0"/>
        </a:p>
      </dsp:txBody>
      <dsp:txXfrm>
        <a:off x="58469" y="5103718"/>
        <a:ext cx="6555133" cy="108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B228C-782B-40DF-A7D2-9ACAD3E26B39}">
      <dsp:nvSpPr>
        <dsp:cNvPr id="0" name=""/>
        <dsp:cNvSpPr/>
      </dsp:nvSpPr>
      <dsp:spPr>
        <a:xfrm>
          <a:off x="0" y="0"/>
          <a:ext cx="7554733" cy="13443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y-KG" sz="2000" kern="1200" dirty="0"/>
            <a:t>АУ чындыгында эмне экенин түшүнбөстүк жана анын дээрлик ар бир адамдын күнүмдүк жашоосу менен түздөн-түз байланыштуу экендиги</a:t>
          </a:r>
          <a:endParaRPr lang="ru-RU" sz="2000" kern="1200" dirty="0"/>
        </a:p>
      </dsp:txBody>
      <dsp:txXfrm>
        <a:off x="65624" y="65624"/>
        <a:ext cx="7423485" cy="1213064"/>
      </dsp:txXfrm>
    </dsp:sp>
    <dsp:sp modelId="{FDA75EB6-1520-4082-A558-07E397EC2438}">
      <dsp:nvSpPr>
        <dsp:cNvPr id="0" name=""/>
        <dsp:cNvSpPr/>
      </dsp:nvSpPr>
      <dsp:spPr>
        <a:xfrm>
          <a:off x="0" y="1358274"/>
          <a:ext cx="7554733" cy="1344312"/>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y-KG" sz="1800" kern="1200" dirty="0"/>
            <a:t>«АУ» так жана кабыл алынган ченемдери менен кандайдыр бир адилетсиздик сезими менен байланышкан кеңири «коомдук кызыкчылыктын» ортосундагы чаташуу;</a:t>
          </a:r>
          <a:r>
            <a:rPr lang="ru-RU" sz="1800" kern="1200" dirty="0"/>
            <a:t>;</a:t>
          </a:r>
        </a:p>
      </dsp:txBody>
      <dsp:txXfrm>
        <a:off x="65624" y="1423898"/>
        <a:ext cx="7423485" cy="1213064"/>
      </dsp:txXfrm>
    </dsp:sp>
    <dsp:sp modelId="{0D8557D1-6A14-42E9-A31D-EC0B31E43467}">
      <dsp:nvSpPr>
        <dsp:cNvPr id="0" name=""/>
        <dsp:cNvSpPr/>
      </dsp:nvSpPr>
      <dsp:spPr>
        <a:xfrm>
          <a:off x="0" y="2712855"/>
          <a:ext cx="7554733" cy="156797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y-KG" sz="1800" kern="1200" dirty="0"/>
            <a:t>Адам укуктары жана саясий ишмердүүлүк түшүнүктөрүн чаташтыруу: укук коргоочулар нааразылык акцияларынын кээ бир формаларынын тышкы окшоштугунун негизинде саясий ишмердүүлүк үчүн айыпталат, кээде укук коргоочулар өздөрү бул эки чөйрөнү так ажырата албай,  саясат чөйрөсүнө кийлигишип кетет</a:t>
          </a:r>
          <a:endParaRPr lang="ru-RU" sz="1800" kern="1200" dirty="0"/>
        </a:p>
      </dsp:txBody>
      <dsp:txXfrm>
        <a:off x="76542" y="2789397"/>
        <a:ext cx="7401649" cy="1414895"/>
      </dsp:txXfrm>
    </dsp:sp>
    <dsp:sp modelId="{3B82FF28-831E-4F99-B524-158D1A4AFEE5}">
      <dsp:nvSpPr>
        <dsp:cNvPr id="0" name=""/>
        <dsp:cNvSpPr/>
      </dsp:nvSpPr>
      <dsp:spPr>
        <a:xfrm>
          <a:off x="0" y="4309569"/>
          <a:ext cx="7554733" cy="1131924"/>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y-KG" sz="1800" kern="1200" dirty="0"/>
            <a:t>Мамлекет (бийлик) тарабынан адам укуктарын урматтоо жана сактоо багытында колдонуудагы системаны өзгөртүү боюнча иш-аракеттердин стратегиясын тандоо.</a:t>
          </a:r>
          <a:endParaRPr lang="ru-RU" sz="1800" kern="1200" dirty="0"/>
        </a:p>
      </dsp:txBody>
      <dsp:txXfrm>
        <a:off x="55256" y="4364825"/>
        <a:ext cx="7444221" cy="1021412"/>
      </dsp:txXfrm>
    </dsp:sp>
    <dsp:sp modelId="{548A8EDC-3ECF-4A07-8CB7-DA0B9CC8E33A}">
      <dsp:nvSpPr>
        <dsp:cNvPr id="0" name=""/>
        <dsp:cNvSpPr/>
      </dsp:nvSpPr>
      <dsp:spPr>
        <a:xfrm>
          <a:off x="0" y="5436988"/>
          <a:ext cx="7554733" cy="112283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ky-KG" sz="1800" kern="1200" dirty="0"/>
            <a:t>Адам укуктары боюнча эл аралык стандарттардын мамлекеттин укуктук системасындагы ролун жана ордун аныктоо;</a:t>
          </a:r>
          <a:endParaRPr lang="ru-RU" sz="1800" kern="1200" dirty="0"/>
        </a:p>
      </dsp:txBody>
      <dsp:txXfrm>
        <a:off x="54812" y="5491800"/>
        <a:ext cx="7445109" cy="1013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45AC0-5B28-428B-9EEC-F41A099AE973}">
      <dsp:nvSpPr>
        <dsp:cNvPr id="0" name=""/>
        <dsp:cNvSpPr/>
      </dsp:nvSpPr>
      <dsp:spPr>
        <a:xfrm>
          <a:off x="0" y="127672"/>
          <a:ext cx="6263640" cy="12757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Адам </a:t>
          </a:r>
          <a:r>
            <a:rPr lang="ru-RU" sz="2300" kern="1200" dirty="0" err="1"/>
            <a:t>укуктары-бул</a:t>
          </a:r>
          <a:r>
            <a:rPr lang="ru-RU" sz="2300" kern="1200" dirty="0"/>
            <a:t> </a:t>
          </a:r>
          <a:r>
            <a:rPr lang="ru-RU" sz="2300" kern="1200" dirty="0" err="1"/>
            <a:t>мыйзам</a:t>
          </a:r>
          <a:endParaRPr lang="en-US" sz="2300" kern="1200" dirty="0"/>
        </a:p>
      </dsp:txBody>
      <dsp:txXfrm>
        <a:off x="62275" y="189947"/>
        <a:ext cx="6139090" cy="1151152"/>
      </dsp:txXfrm>
    </dsp:sp>
    <dsp:sp modelId="{D26A9D0C-FF1E-47E7-BE4E-EB9CEFEBCFED}">
      <dsp:nvSpPr>
        <dsp:cNvPr id="0" name=""/>
        <dsp:cNvSpPr/>
      </dsp:nvSpPr>
      <dsp:spPr>
        <a:xfrm>
          <a:off x="0" y="1443521"/>
          <a:ext cx="6263640" cy="127570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Адам </a:t>
          </a:r>
          <a:r>
            <a:rPr lang="ru-RU" sz="2300" kern="1200" dirty="0" err="1"/>
            <a:t>укуктары-бул</a:t>
          </a:r>
          <a:r>
            <a:rPr lang="ru-RU" sz="2300" kern="1200" dirty="0"/>
            <a:t> </a:t>
          </a:r>
          <a:r>
            <a:rPr lang="ru-RU" sz="2300" kern="1200" dirty="0" err="1"/>
            <a:t>баалуулуктар</a:t>
          </a:r>
          <a:endParaRPr lang="en-US" sz="2300" kern="1200" dirty="0"/>
        </a:p>
      </dsp:txBody>
      <dsp:txXfrm>
        <a:off x="62275" y="1505796"/>
        <a:ext cx="6139090" cy="1151152"/>
      </dsp:txXfrm>
    </dsp:sp>
    <dsp:sp modelId="{8A3E430A-BA86-4CFA-AE09-E1600F0486D2}">
      <dsp:nvSpPr>
        <dsp:cNvPr id="0" name=""/>
        <dsp:cNvSpPr/>
      </dsp:nvSpPr>
      <dsp:spPr>
        <a:xfrm>
          <a:off x="0" y="2785464"/>
          <a:ext cx="6263640" cy="127570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ky-KG" sz="2300" kern="1200" dirty="0"/>
            <a:t>Адам укуктары – бул аракеттенип жаткан жактардын, механизмдердин жана процедуралардын глобалдык системасы</a:t>
          </a:r>
          <a:endParaRPr lang="en-US" sz="2300" kern="1200" dirty="0"/>
        </a:p>
      </dsp:txBody>
      <dsp:txXfrm>
        <a:off x="62275" y="2847739"/>
        <a:ext cx="6139090" cy="1151152"/>
      </dsp:txXfrm>
    </dsp:sp>
    <dsp:sp modelId="{7BB96347-329A-4116-ACD2-8FFAFEB494EF}">
      <dsp:nvSpPr>
        <dsp:cNvPr id="0" name=""/>
        <dsp:cNvSpPr/>
      </dsp:nvSpPr>
      <dsp:spPr>
        <a:xfrm>
          <a:off x="0" y="4127406"/>
          <a:ext cx="6263640" cy="12757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ru-RU" sz="2300" kern="1200" dirty="0"/>
            <a:t>Адам </a:t>
          </a:r>
          <a:r>
            <a:rPr lang="ru-RU" sz="2300" kern="1200" dirty="0" err="1"/>
            <a:t>укуктары</a:t>
          </a:r>
          <a:r>
            <a:rPr lang="ru-RU" sz="2300" kern="1200" dirty="0"/>
            <a:t>- </a:t>
          </a:r>
          <a:r>
            <a:rPr lang="ru-RU" sz="2300" kern="1200" dirty="0" err="1"/>
            <a:t>адилеттик</a:t>
          </a:r>
          <a:r>
            <a:rPr lang="ru-RU" sz="2300" kern="1200" dirty="0"/>
            <a:t> </a:t>
          </a:r>
          <a:r>
            <a:rPr lang="ky-KG" sz="2300" kern="1200" dirty="0"/>
            <a:t>үчүн күрөшүүдө колдонуучу аспаптар</a:t>
          </a:r>
          <a:endParaRPr lang="en-US" sz="2300" kern="1200" dirty="0"/>
        </a:p>
      </dsp:txBody>
      <dsp:txXfrm>
        <a:off x="62275" y="4189681"/>
        <a:ext cx="6139090" cy="11511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45AC0-5B28-428B-9EEC-F41A099AE973}">
      <dsp:nvSpPr>
        <dsp:cNvPr id="0" name=""/>
        <dsp:cNvSpPr/>
      </dsp:nvSpPr>
      <dsp:spPr>
        <a:xfrm>
          <a:off x="0" y="114131"/>
          <a:ext cx="6263640" cy="10108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400" kern="1200" dirty="0" err="1"/>
            <a:t>Универсалдуулук</a:t>
          </a:r>
          <a:endParaRPr lang="en-US" sz="2400" kern="1200" dirty="0"/>
        </a:p>
        <a:p>
          <a:pPr marL="0" lvl="0" algn="l" defTabSz="2889250">
            <a:lnSpc>
              <a:spcPct val="90000"/>
            </a:lnSpc>
            <a:spcBef>
              <a:spcPct val="0"/>
            </a:spcBef>
            <a:spcAft>
              <a:spcPct val="35000"/>
            </a:spcAft>
            <a:buNone/>
          </a:pPr>
          <a:endParaRPr lang="en-US" sz="2400" kern="1200" dirty="0"/>
        </a:p>
      </dsp:txBody>
      <dsp:txXfrm>
        <a:off x="49347" y="163478"/>
        <a:ext cx="6164946" cy="912185"/>
      </dsp:txXfrm>
    </dsp:sp>
    <dsp:sp modelId="{D26A9D0C-FF1E-47E7-BE4E-EB9CEFEBCFED}">
      <dsp:nvSpPr>
        <dsp:cNvPr id="0" name=""/>
        <dsp:cNvSpPr/>
      </dsp:nvSpPr>
      <dsp:spPr>
        <a:xfrm>
          <a:off x="0" y="1222322"/>
          <a:ext cx="6263640" cy="101087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ky-KG" sz="2400" kern="1200" dirty="0"/>
            <a:t>Ажыратылбастык</a:t>
          </a:r>
          <a:endParaRPr lang="en-US" sz="2400" kern="1200" dirty="0"/>
        </a:p>
      </dsp:txBody>
      <dsp:txXfrm>
        <a:off x="49347" y="1271669"/>
        <a:ext cx="6164946" cy="912185"/>
      </dsp:txXfrm>
    </dsp:sp>
    <dsp:sp modelId="{8A3E430A-BA86-4CFA-AE09-E1600F0486D2}">
      <dsp:nvSpPr>
        <dsp:cNvPr id="0" name=""/>
        <dsp:cNvSpPr/>
      </dsp:nvSpPr>
      <dsp:spPr>
        <a:xfrm>
          <a:off x="0" y="2246903"/>
          <a:ext cx="6263640" cy="101087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ky-KG" sz="2400" kern="1200" dirty="0"/>
            <a:t>Өз ара көз карандылык</a:t>
          </a:r>
          <a:endParaRPr lang="en-US" sz="2400" kern="1200" dirty="0"/>
        </a:p>
      </dsp:txBody>
      <dsp:txXfrm>
        <a:off x="49347" y="2296250"/>
        <a:ext cx="6164946" cy="912185"/>
      </dsp:txXfrm>
    </dsp:sp>
    <dsp:sp modelId="{7BB96347-329A-4116-ACD2-8FFAFEB494EF}">
      <dsp:nvSpPr>
        <dsp:cNvPr id="0" name=""/>
        <dsp:cNvSpPr/>
      </dsp:nvSpPr>
      <dsp:spPr>
        <a:xfrm>
          <a:off x="0" y="3326903"/>
          <a:ext cx="6263640" cy="10108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ky-KG" sz="2400" kern="1200" dirty="0"/>
            <a:t>Дискриминацияга жол бербөө жана теңчилик</a:t>
          </a:r>
          <a:endParaRPr lang="en-US" sz="2400" kern="1200" dirty="0"/>
        </a:p>
      </dsp:txBody>
      <dsp:txXfrm>
        <a:off x="49347" y="3376250"/>
        <a:ext cx="6164946" cy="912185"/>
      </dsp:txXfrm>
    </dsp:sp>
    <dsp:sp modelId="{BA6FF55D-74C8-422D-8965-719328AC7D82}">
      <dsp:nvSpPr>
        <dsp:cNvPr id="0" name=""/>
        <dsp:cNvSpPr/>
      </dsp:nvSpPr>
      <dsp:spPr>
        <a:xfrm>
          <a:off x="0" y="4406903"/>
          <a:ext cx="6263640" cy="101087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ky-KG" sz="2400" kern="1200" dirty="0"/>
            <a:t>Бөлүнбөстүк</a:t>
          </a:r>
          <a:r>
            <a:rPr lang="ru-RU" sz="2400" kern="1200" dirty="0"/>
            <a:t> </a:t>
          </a:r>
          <a:endParaRPr lang="en-US" sz="2400" kern="1200" dirty="0"/>
        </a:p>
      </dsp:txBody>
      <dsp:txXfrm>
        <a:off x="49347" y="4456250"/>
        <a:ext cx="6164946" cy="912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15B93-A8BD-4D70-BE86-2615144C638C}">
      <dsp:nvSpPr>
        <dsp:cNvPr id="0" name=""/>
        <dsp:cNvSpPr/>
      </dsp:nvSpPr>
      <dsp:spPr>
        <a:xfrm>
          <a:off x="0" y="409299"/>
          <a:ext cx="6263640" cy="15514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ru-RU" sz="3900" kern="1200" dirty="0" err="1"/>
            <a:t>Жарандык</a:t>
          </a:r>
          <a:r>
            <a:rPr lang="ru-RU" sz="3900" kern="1200" dirty="0"/>
            <a:t> </a:t>
          </a:r>
          <a:r>
            <a:rPr lang="ru-RU" sz="3900" kern="1200" dirty="0" err="1"/>
            <a:t>жана</a:t>
          </a:r>
          <a:r>
            <a:rPr lang="ru-RU" sz="3900" kern="1200" dirty="0"/>
            <a:t> </a:t>
          </a:r>
          <a:r>
            <a:rPr lang="ru-RU" sz="3900" kern="1200" dirty="0" err="1"/>
            <a:t>саясий</a:t>
          </a:r>
          <a:r>
            <a:rPr lang="ru-RU" sz="3900" kern="1200" dirty="0"/>
            <a:t> </a:t>
          </a:r>
          <a:r>
            <a:rPr lang="ru-RU" sz="3900" kern="1200" dirty="0" err="1"/>
            <a:t>укуктары</a:t>
          </a:r>
          <a:endParaRPr lang="en-US" sz="3900" kern="1200" dirty="0"/>
        </a:p>
      </dsp:txBody>
      <dsp:txXfrm>
        <a:off x="75734" y="485033"/>
        <a:ext cx="6112172" cy="1399952"/>
      </dsp:txXfrm>
    </dsp:sp>
    <dsp:sp modelId="{E39D3A25-C9B4-4154-A88A-5760BF780641}">
      <dsp:nvSpPr>
        <dsp:cNvPr id="0" name=""/>
        <dsp:cNvSpPr/>
      </dsp:nvSpPr>
      <dsp:spPr>
        <a:xfrm>
          <a:off x="0" y="1976633"/>
          <a:ext cx="6263640" cy="15514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ru-RU" sz="3900" kern="1200" dirty="0" err="1"/>
            <a:t>Экономикалык</a:t>
          </a:r>
          <a:r>
            <a:rPr lang="ru-RU" sz="3900" kern="1200" dirty="0"/>
            <a:t>, </a:t>
          </a:r>
          <a:r>
            <a:rPr lang="ru-RU" sz="3900" kern="1200" dirty="0" err="1"/>
            <a:t>социалдык</a:t>
          </a:r>
          <a:r>
            <a:rPr lang="ru-RU" sz="3900" kern="1200" dirty="0"/>
            <a:t> </a:t>
          </a:r>
          <a:r>
            <a:rPr lang="ru-RU" sz="3900" kern="1200" dirty="0" err="1"/>
            <a:t>жана</a:t>
          </a:r>
          <a:r>
            <a:rPr lang="ru-RU" sz="3900" kern="1200" dirty="0"/>
            <a:t> </a:t>
          </a:r>
          <a:r>
            <a:rPr lang="ru-RU" sz="3900" kern="1200" dirty="0" err="1"/>
            <a:t>маданий</a:t>
          </a:r>
          <a:r>
            <a:rPr lang="ru-RU" sz="3900" kern="1200" dirty="0"/>
            <a:t> </a:t>
          </a:r>
          <a:r>
            <a:rPr lang="ru-RU" sz="3900" kern="1200" dirty="0" err="1"/>
            <a:t>укуктары</a:t>
          </a:r>
          <a:endParaRPr lang="en-US" sz="3900" kern="1200" dirty="0"/>
        </a:p>
      </dsp:txBody>
      <dsp:txXfrm>
        <a:off x="75734" y="2052367"/>
        <a:ext cx="6112172" cy="1399952"/>
      </dsp:txXfrm>
    </dsp:sp>
    <dsp:sp modelId="{1D33AC06-5E01-4BD3-A3E6-7F685F1A9C9F}">
      <dsp:nvSpPr>
        <dsp:cNvPr id="0" name=""/>
        <dsp:cNvSpPr/>
      </dsp:nvSpPr>
      <dsp:spPr>
        <a:xfrm>
          <a:off x="0" y="3640374"/>
          <a:ext cx="6263640" cy="155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ru-RU" sz="3900" kern="1200" dirty="0" err="1"/>
            <a:t>Топтук</a:t>
          </a:r>
          <a:r>
            <a:rPr lang="ru-RU" sz="3900" kern="1200" dirty="0"/>
            <a:t> </a:t>
          </a:r>
          <a:r>
            <a:rPr lang="ru-RU" sz="3900" kern="1200" dirty="0" err="1"/>
            <a:t>укуктары</a:t>
          </a:r>
          <a:r>
            <a:rPr lang="ru-RU" sz="3900" kern="1200" dirty="0"/>
            <a:t> же </a:t>
          </a:r>
          <a:r>
            <a:rPr lang="ru-RU" sz="3900" kern="1200" dirty="0" err="1"/>
            <a:t>жамааттык</a:t>
          </a:r>
          <a:r>
            <a:rPr lang="ru-RU" sz="3900" kern="1200" dirty="0"/>
            <a:t> </a:t>
          </a:r>
          <a:r>
            <a:rPr lang="ru-RU" sz="3900" kern="1200" dirty="0" err="1"/>
            <a:t>укуктары</a:t>
          </a:r>
          <a:r>
            <a:rPr lang="ru-RU" sz="3900" kern="1200" dirty="0"/>
            <a:t>?</a:t>
          </a:r>
          <a:endParaRPr lang="en-US" sz="3900" kern="1200" dirty="0"/>
        </a:p>
      </dsp:txBody>
      <dsp:txXfrm>
        <a:off x="75734" y="3716108"/>
        <a:ext cx="6112172" cy="13999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83CF4-8ED7-416D-B4BF-0ADC5F3A0EFD}">
      <dsp:nvSpPr>
        <dsp:cNvPr id="0" name=""/>
        <dsp:cNvSpPr/>
      </dsp:nvSpPr>
      <dsp:spPr>
        <a:xfrm>
          <a:off x="0" y="118345"/>
          <a:ext cx="6263640" cy="10058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err="1"/>
            <a:t>Жашоого</a:t>
          </a:r>
          <a:r>
            <a:rPr lang="ru-RU" sz="2200" kern="1200" dirty="0"/>
            <a:t> </a:t>
          </a:r>
          <a:r>
            <a:rPr lang="ru-RU" sz="2200" kern="1200" dirty="0" err="1"/>
            <a:t>укугу</a:t>
          </a:r>
          <a:endParaRPr lang="en-US" sz="2200" kern="1200" dirty="0"/>
        </a:p>
      </dsp:txBody>
      <dsp:txXfrm>
        <a:off x="49103" y="167448"/>
        <a:ext cx="6165434" cy="907664"/>
      </dsp:txXfrm>
    </dsp:sp>
    <dsp:sp modelId="{2C08FEFC-433F-4D52-98E8-BB2C5982852A}">
      <dsp:nvSpPr>
        <dsp:cNvPr id="0" name=""/>
        <dsp:cNvSpPr/>
      </dsp:nvSpPr>
      <dsp:spPr>
        <a:xfrm>
          <a:off x="0" y="1163192"/>
          <a:ext cx="6263640" cy="100587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ru-RU" sz="2200" kern="1200" dirty="0" err="1"/>
            <a:t>Добуш</a:t>
          </a:r>
          <a:r>
            <a:rPr lang="ru-RU" sz="2200" kern="1200" dirty="0"/>
            <a:t> </a:t>
          </a:r>
          <a:r>
            <a:rPr lang="ru-RU" sz="2200" kern="1200" dirty="0" err="1"/>
            <a:t>бер</a:t>
          </a:r>
          <a:r>
            <a:rPr lang="ky-KG" sz="2200" kern="1200" dirty="0"/>
            <a:t>үү укугу</a:t>
          </a:r>
          <a:endParaRPr lang="en-US" sz="2200" kern="1200" dirty="0"/>
        </a:p>
      </dsp:txBody>
      <dsp:txXfrm>
        <a:off x="49103" y="1212295"/>
        <a:ext cx="6165434" cy="907664"/>
      </dsp:txXfrm>
    </dsp:sp>
    <dsp:sp modelId="{E85555AC-E808-4557-B08A-9DFB7E4C8995}">
      <dsp:nvSpPr>
        <dsp:cNvPr id="0" name=""/>
        <dsp:cNvSpPr/>
      </dsp:nvSpPr>
      <dsp:spPr>
        <a:xfrm>
          <a:off x="0" y="2232423"/>
          <a:ext cx="6263640" cy="100587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y-KG" sz="2200" kern="1200" dirty="0"/>
            <a:t>Адилет соттук териштирүү укугу</a:t>
          </a:r>
          <a:endParaRPr lang="en-US" sz="2200" kern="1200" dirty="0"/>
        </a:p>
      </dsp:txBody>
      <dsp:txXfrm>
        <a:off x="49103" y="2281526"/>
        <a:ext cx="6165434" cy="907664"/>
      </dsp:txXfrm>
    </dsp:sp>
    <dsp:sp modelId="{F672DC1B-4456-406A-ACBA-5886D8D08656}">
      <dsp:nvSpPr>
        <dsp:cNvPr id="0" name=""/>
        <dsp:cNvSpPr/>
      </dsp:nvSpPr>
      <dsp:spPr>
        <a:xfrm>
          <a:off x="0" y="3301654"/>
          <a:ext cx="6263640" cy="100587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y-KG" sz="2200" kern="1200" dirty="0"/>
            <a:t>Ой, абийир жана дин эркиндиги укугу</a:t>
          </a:r>
          <a:endParaRPr lang="en-US" sz="2200" kern="1200" dirty="0"/>
        </a:p>
      </dsp:txBody>
      <dsp:txXfrm>
        <a:off x="49103" y="3350757"/>
        <a:ext cx="6165434" cy="907664"/>
      </dsp:txXfrm>
    </dsp:sp>
    <dsp:sp modelId="{F9F87381-790A-4A66-8CFA-98F781DE5490}">
      <dsp:nvSpPr>
        <dsp:cNvPr id="0" name=""/>
        <dsp:cNvSpPr/>
      </dsp:nvSpPr>
      <dsp:spPr>
        <a:xfrm>
          <a:off x="0" y="4370884"/>
          <a:ext cx="6263640" cy="100587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y-KG" sz="2200" b="0" i="0" kern="1200" dirty="0"/>
            <a:t>Сөз эркиндиги укугу</a:t>
          </a:r>
        </a:p>
        <a:p>
          <a:pPr marL="0" lvl="0" indent="0" algn="l" defTabSz="977900">
            <a:lnSpc>
              <a:spcPct val="90000"/>
            </a:lnSpc>
            <a:spcBef>
              <a:spcPct val="0"/>
            </a:spcBef>
            <a:spcAft>
              <a:spcPct val="35000"/>
            </a:spcAft>
            <a:buNone/>
          </a:pPr>
          <a:endParaRPr lang="en-US" sz="2200" kern="1200" dirty="0"/>
        </a:p>
      </dsp:txBody>
      <dsp:txXfrm>
        <a:off x="49103" y="4419987"/>
        <a:ext cx="6165434" cy="907664"/>
      </dsp:txXfrm>
    </dsp:sp>
    <dsp:sp modelId="{CB659D62-6A8E-4FFA-96BA-8127EDF0AD77}">
      <dsp:nvSpPr>
        <dsp:cNvPr id="0" name=""/>
        <dsp:cNvSpPr/>
      </dsp:nvSpPr>
      <dsp:spPr>
        <a:xfrm>
          <a:off x="0" y="5440115"/>
          <a:ext cx="6263640" cy="10058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y-KG" sz="2200" b="0" i="0" kern="1200" dirty="0"/>
            <a:t>Чогулуш жана биригүү укугу</a:t>
          </a:r>
        </a:p>
        <a:p>
          <a:pPr marL="0" lvl="0" indent="0" algn="l" defTabSz="977900">
            <a:lnSpc>
              <a:spcPct val="90000"/>
            </a:lnSpc>
            <a:spcBef>
              <a:spcPct val="0"/>
            </a:spcBef>
            <a:spcAft>
              <a:spcPct val="35000"/>
            </a:spcAft>
            <a:buNone/>
          </a:pPr>
          <a:endParaRPr lang="en-US" sz="2200" kern="1200" dirty="0"/>
        </a:p>
      </dsp:txBody>
      <dsp:txXfrm>
        <a:off x="49103" y="5489218"/>
        <a:ext cx="6165434" cy="907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675B-1F36-457B-AD73-DBFEAF82B868}">
      <dsp:nvSpPr>
        <dsp:cNvPr id="0" name=""/>
        <dsp:cNvSpPr/>
      </dsp:nvSpPr>
      <dsp:spPr>
        <a:xfrm>
          <a:off x="0" y="770111"/>
          <a:ext cx="662374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ky-KG" sz="2700" kern="1200" dirty="0"/>
            <a:t>Жетиштүү тамак-аш жана турак-жай укугу</a:t>
          </a:r>
          <a:endParaRPr lang="en-US" sz="2700" kern="1200" dirty="0"/>
        </a:p>
      </dsp:txBody>
      <dsp:txXfrm>
        <a:off x="31613" y="801724"/>
        <a:ext cx="6560514" cy="584369"/>
      </dsp:txXfrm>
    </dsp:sp>
    <dsp:sp modelId="{E4141FF0-F4BE-46A5-A426-CA425944569F}">
      <dsp:nvSpPr>
        <dsp:cNvPr id="0" name=""/>
        <dsp:cNvSpPr/>
      </dsp:nvSpPr>
      <dsp:spPr>
        <a:xfrm>
          <a:off x="0" y="1495466"/>
          <a:ext cx="6623740" cy="647595"/>
        </a:xfrm>
        <a:prstGeom prst="round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t>Билим</a:t>
          </a:r>
          <a:r>
            <a:rPr lang="ru-RU" sz="2700" kern="1200" dirty="0"/>
            <a:t> </a:t>
          </a:r>
          <a:r>
            <a:rPr lang="ru-RU" sz="2700" kern="1200" dirty="0" err="1"/>
            <a:t>алуу</a:t>
          </a:r>
          <a:r>
            <a:rPr lang="ru-RU" sz="2700" kern="1200" dirty="0"/>
            <a:t> </a:t>
          </a:r>
          <a:r>
            <a:rPr lang="ru-RU" sz="2700" kern="1200" dirty="0" err="1"/>
            <a:t>укугу</a:t>
          </a:r>
          <a:endParaRPr lang="en-US" sz="2700" kern="1200" dirty="0"/>
        </a:p>
      </dsp:txBody>
      <dsp:txXfrm>
        <a:off x="31613" y="1527079"/>
        <a:ext cx="6560514" cy="584369"/>
      </dsp:txXfrm>
    </dsp:sp>
    <dsp:sp modelId="{2F04454F-D21B-4130-BF03-58351CDD5A48}">
      <dsp:nvSpPr>
        <dsp:cNvPr id="0" name=""/>
        <dsp:cNvSpPr/>
      </dsp:nvSpPr>
      <dsp:spPr>
        <a:xfrm>
          <a:off x="0" y="2220821"/>
          <a:ext cx="6623740"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t>Ден</a:t>
          </a:r>
          <a:r>
            <a:rPr lang="ru-RU" sz="2700" kern="1200" dirty="0"/>
            <a:t> </a:t>
          </a:r>
          <a:r>
            <a:rPr lang="ru-RU" sz="2700" kern="1200" dirty="0" err="1"/>
            <a:t>соолук</a:t>
          </a:r>
          <a:r>
            <a:rPr lang="ru-RU" sz="2700" kern="1200" dirty="0"/>
            <a:t> </a:t>
          </a:r>
          <a:r>
            <a:rPr lang="ru-RU" sz="2700" kern="1200" dirty="0" err="1"/>
            <a:t>укугу</a:t>
          </a:r>
          <a:endParaRPr lang="en-US" sz="2700" kern="1200" dirty="0"/>
        </a:p>
      </dsp:txBody>
      <dsp:txXfrm>
        <a:off x="31613" y="2252434"/>
        <a:ext cx="6560514" cy="584369"/>
      </dsp:txXfrm>
    </dsp:sp>
    <dsp:sp modelId="{6ED57727-A206-4311-A71C-282D7456D47C}">
      <dsp:nvSpPr>
        <dsp:cNvPr id="0" name=""/>
        <dsp:cNvSpPr/>
      </dsp:nvSpPr>
      <dsp:spPr>
        <a:xfrm>
          <a:off x="0" y="2946176"/>
          <a:ext cx="6623740"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t>Эмгек</a:t>
          </a:r>
          <a:r>
            <a:rPr lang="ru-RU" sz="2700" kern="1200" dirty="0"/>
            <a:t> </a:t>
          </a:r>
          <a:r>
            <a:rPr lang="ru-RU" sz="2700" kern="1200" dirty="0" err="1"/>
            <a:t>укугу</a:t>
          </a:r>
          <a:endParaRPr lang="en-US" sz="2700" kern="1200" dirty="0"/>
        </a:p>
      </dsp:txBody>
      <dsp:txXfrm>
        <a:off x="31613" y="2977789"/>
        <a:ext cx="6560514" cy="584369"/>
      </dsp:txXfrm>
    </dsp:sp>
    <dsp:sp modelId="{DB311EBC-4109-4E14-AF4F-62FEFBAE58EC}">
      <dsp:nvSpPr>
        <dsp:cNvPr id="0" name=""/>
        <dsp:cNvSpPr/>
      </dsp:nvSpPr>
      <dsp:spPr>
        <a:xfrm>
          <a:off x="0" y="3671531"/>
          <a:ext cx="6623740"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t>Социалдык</a:t>
          </a:r>
          <a:r>
            <a:rPr lang="ru-RU" sz="2700" kern="1200" dirty="0"/>
            <a:t> </a:t>
          </a:r>
          <a:r>
            <a:rPr lang="ru-RU" sz="2700" kern="1200" dirty="0" err="1"/>
            <a:t>камсыздандыруу</a:t>
          </a:r>
          <a:r>
            <a:rPr lang="ru-RU" sz="2700" kern="1200" dirty="0"/>
            <a:t> </a:t>
          </a:r>
          <a:r>
            <a:rPr lang="ru-RU" sz="2700" kern="1200" dirty="0" err="1"/>
            <a:t>укугу</a:t>
          </a:r>
          <a:endParaRPr lang="en-US" sz="2700" kern="1200" dirty="0"/>
        </a:p>
      </dsp:txBody>
      <dsp:txXfrm>
        <a:off x="31613" y="3703144"/>
        <a:ext cx="6560514" cy="584369"/>
      </dsp:txXfrm>
    </dsp:sp>
    <dsp:sp modelId="{83DE062D-E850-4FF2-8F45-61B901179478}">
      <dsp:nvSpPr>
        <dsp:cNvPr id="0" name=""/>
        <dsp:cNvSpPr/>
      </dsp:nvSpPr>
      <dsp:spPr>
        <a:xfrm>
          <a:off x="0" y="4396886"/>
          <a:ext cx="6623740"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ru-RU" sz="2700" kern="1200" dirty="0" err="1"/>
            <a:t>Сууга</a:t>
          </a:r>
          <a:r>
            <a:rPr lang="ru-RU" sz="2700" kern="1200" dirty="0"/>
            <a:t> </a:t>
          </a:r>
          <a:r>
            <a:rPr lang="ru-RU" sz="2700" kern="1200" dirty="0" err="1"/>
            <a:t>жана</a:t>
          </a:r>
          <a:r>
            <a:rPr lang="ru-RU" sz="2700" kern="1200" dirty="0"/>
            <a:t> </a:t>
          </a:r>
          <a:r>
            <a:rPr lang="ru-RU" sz="2700" kern="1200" dirty="0" err="1"/>
            <a:t>санитарияга</a:t>
          </a:r>
          <a:r>
            <a:rPr lang="ru-RU" sz="2700" kern="1200" dirty="0"/>
            <a:t> </a:t>
          </a:r>
          <a:r>
            <a:rPr lang="ru-RU" sz="2700" kern="1200" dirty="0" err="1"/>
            <a:t>укугу</a:t>
          </a:r>
          <a:endParaRPr lang="en-US" sz="2700" kern="1200" dirty="0"/>
        </a:p>
      </dsp:txBody>
      <dsp:txXfrm>
        <a:off x="31613" y="4428499"/>
        <a:ext cx="6560514" cy="584369"/>
      </dsp:txXfrm>
    </dsp:sp>
    <dsp:sp modelId="{6E295BF3-78D7-48E6-92CB-CF2288BD29CE}">
      <dsp:nvSpPr>
        <dsp:cNvPr id="0" name=""/>
        <dsp:cNvSpPr/>
      </dsp:nvSpPr>
      <dsp:spPr>
        <a:xfrm>
          <a:off x="0" y="5122241"/>
          <a:ext cx="6623740" cy="64759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ky-KG" sz="2700" kern="1200" dirty="0"/>
            <a:t>Маданий турмушка катышуу укугу</a:t>
          </a:r>
          <a:endParaRPr lang="en-US" sz="2700" kern="1200" dirty="0"/>
        </a:p>
      </dsp:txBody>
      <dsp:txXfrm>
        <a:off x="31613" y="5153854"/>
        <a:ext cx="6560514" cy="584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15B93-A8BD-4D70-BE86-2615144C638C}">
      <dsp:nvSpPr>
        <dsp:cNvPr id="0" name=""/>
        <dsp:cNvSpPr/>
      </dsp:nvSpPr>
      <dsp:spPr>
        <a:xfrm>
          <a:off x="0" y="8570"/>
          <a:ext cx="6263640" cy="16855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800" kern="1200" dirty="0" err="1"/>
            <a:t>Айрым</a:t>
          </a:r>
          <a:r>
            <a:rPr lang="ru-RU" sz="2800" kern="1200" dirty="0"/>
            <a:t> </a:t>
          </a:r>
          <a:r>
            <a:rPr lang="ru-RU" sz="2800" kern="1200" dirty="0" err="1"/>
            <a:t>инсандардын</a:t>
          </a:r>
          <a:r>
            <a:rPr lang="ru-RU" sz="2800" kern="1200" dirty="0"/>
            <a:t> </a:t>
          </a:r>
          <a:r>
            <a:rPr lang="ru-RU" sz="2800" kern="1200" dirty="0" err="1"/>
            <a:t>баалуулуктарын</a:t>
          </a:r>
          <a:r>
            <a:rPr lang="ru-RU" sz="2800" kern="1200" dirty="0"/>
            <a:t> </a:t>
          </a:r>
          <a:r>
            <a:rPr lang="ru-RU" sz="2800" kern="1200" dirty="0" err="1"/>
            <a:t>жана</a:t>
          </a:r>
          <a:r>
            <a:rPr lang="ru-RU" sz="2800" kern="1200" dirty="0"/>
            <a:t> </a:t>
          </a:r>
          <a:r>
            <a:rPr lang="ru-RU" sz="2800" kern="1200" dirty="0" err="1"/>
            <a:t>маанилүүлүгүн</a:t>
          </a:r>
          <a:r>
            <a:rPr lang="ru-RU" sz="2800" kern="1200" dirty="0"/>
            <a:t> </a:t>
          </a:r>
          <a:r>
            <a:rPr lang="ru-RU" sz="2800" kern="1200" dirty="0" err="1"/>
            <a:t>аныктоо</a:t>
          </a:r>
          <a:r>
            <a:rPr lang="ru-RU" sz="2800" kern="1200" dirty="0"/>
            <a:t>;</a:t>
          </a:r>
          <a:endParaRPr lang="en-US" kern="1200" dirty="0"/>
        </a:p>
      </dsp:txBody>
      <dsp:txXfrm>
        <a:off x="82282" y="90852"/>
        <a:ext cx="6099076" cy="1520981"/>
      </dsp:txXfrm>
    </dsp:sp>
    <dsp:sp modelId="{E39D3A25-C9B4-4154-A88A-5760BF780641}">
      <dsp:nvSpPr>
        <dsp:cNvPr id="0" name=""/>
        <dsp:cNvSpPr/>
      </dsp:nvSpPr>
      <dsp:spPr>
        <a:xfrm>
          <a:off x="0" y="1695455"/>
          <a:ext cx="6263640" cy="179693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ru-RU" sz="2400" kern="1200" dirty="0"/>
            <a:t>Ар </a:t>
          </a:r>
          <a:r>
            <a:rPr lang="ru-RU" sz="2400" kern="1200" dirty="0" err="1"/>
            <a:t>кандай</a:t>
          </a:r>
          <a:r>
            <a:rPr lang="ru-RU" sz="2400" kern="1200" dirty="0"/>
            <a:t> </a:t>
          </a:r>
          <a:r>
            <a:rPr lang="ru-RU" sz="2400" kern="1200" dirty="0" err="1"/>
            <a:t>коомдук</a:t>
          </a:r>
          <a:r>
            <a:rPr lang="ru-RU" sz="2400" kern="1200" dirty="0"/>
            <a:t> </a:t>
          </a:r>
          <a:r>
            <a:rPr lang="ru-RU" sz="2400" kern="1200" dirty="0" err="1"/>
            <a:t>бийликти</a:t>
          </a:r>
          <a:r>
            <a:rPr lang="ru-RU" sz="2400" kern="1200" dirty="0"/>
            <a:t> </a:t>
          </a:r>
          <a:r>
            <a:rPr lang="ru-RU" sz="2400" kern="1200" dirty="0" err="1"/>
            <a:t>чектоо</a:t>
          </a:r>
          <a:r>
            <a:rPr lang="ru-RU" sz="2400" kern="1200" dirty="0"/>
            <a:t> </a:t>
          </a:r>
          <a:r>
            <a:rPr lang="ru-RU" sz="2400" kern="1200" dirty="0" err="1"/>
            <a:t>зарылчылыгын</a:t>
          </a:r>
          <a:r>
            <a:rPr lang="ru-RU" sz="2400" kern="1200" dirty="0"/>
            <a:t> </a:t>
          </a:r>
          <a:r>
            <a:rPr lang="ru-RU" sz="2400" kern="1200" dirty="0" err="1"/>
            <a:t>түшүнүү</a:t>
          </a:r>
          <a:r>
            <a:rPr lang="ru-RU" sz="2400" kern="1200" dirty="0"/>
            <a:t>;</a:t>
          </a:r>
          <a:endParaRPr lang="en-US" kern="1200" dirty="0"/>
        </a:p>
      </dsp:txBody>
      <dsp:txXfrm>
        <a:off x="87719" y="1783174"/>
        <a:ext cx="6088202" cy="1621493"/>
      </dsp:txXfrm>
    </dsp:sp>
    <dsp:sp modelId="{1D33AC06-5E01-4BD3-A3E6-7F685F1A9C9F}">
      <dsp:nvSpPr>
        <dsp:cNvPr id="0" name=""/>
        <dsp:cNvSpPr/>
      </dsp:nvSpPr>
      <dsp:spPr>
        <a:xfrm>
          <a:off x="0" y="3501839"/>
          <a:ext cx="6263640" cy="22914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x-none" sz="24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ky-KG" sz="2400" kern="1200" dirty="0"/>
            <a:t>Мамлекетте адам өзүн корголбогон бөлүгү катары сезбөөгө, керек болсо бийликке тынчтык жолу менен каршы турууга мүмкүндүк берүүчү процедуралардын болушунун маанилүүлүгүн түшүнүү.</a:t>
          </a:r>
          <a:endParaRPr lang="en-US" kern="1200" dirty="0"/>
        </a:p>
      </dsp:txBody>
      <dsp:txXfrm>
        <a:off x="111858" y="3613697"/>
        <a:ext cx="6039924" cy="20677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15B93-A8BD-4D70-BE86-2615144C638C}">
      <dsp:nvSpPr>
        <dsp:cNvPr id="0" name=""/>
        <dsp:cNvSpPr/>
      </dsp:nvSpPr>
      <dsp:spPr>
        <a:xfrm>
          <a:off x="0" y="581615"/>
          <a:ext cx="7052408" cy="14559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ky-KG" sz="2400" kern="1200" dirty="0"/>
            <a:t>бул "мамлекеттик бийлик" (эң төмөнкү, муниципалдык деңгээлге чейин);</a:t>
          </a:r>
          <a:endParaRPr lang="en-US" kern="1200" dirty="0"/>
        </a:p>
      </dsp:txBody>
      <dsp:txXfrm>
        <a:off x="71074" y="652689"/>
        <a:ext cx="6910260" cy="1313810"/>
      </dsp:txXfrm>
    </dsp:sp>
    <dsp:sp modelId="{E39D3A25-C9B4-4154-A88A-5760BF780641}">
      <dsp:nvSpPr>
        <dsp:cNvPr id="0" name=""/>
        <dsp:cNvSpPr/>
      </dsp:nvSpPr>
      <dsp:spPr>
        <a:xfrm>
          <a:off x="0" y="2273005"/>
          <a:ext cx="7052408" cy="130264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ky-KG" sz="2400" kern="1200" dirty="0"/>
            <a:t>бул кызматкерлерге карата иш берүүчүлөрдүн бийлиги (ошондуктан эркин профсоюздар көбүнчө укук коргоо уюмдары деп аталат);</a:t>
          </a:r>
          <a:endParaRPr lang="en-US" kern="1200" dirty="0"/>
        </a:p>
      </dsp:txBody>
      <dsp:txXfrm>
        <a:off x="63590" y="2336595"/>
        <a:ext cx="6925228" cy="1175463"/>
      </dsp:txXfrm>
    </dsp:sp>
    <dsp:sp modelId="{1D33AC06-5E01-4BD3-A3E6-7F685F1A9C9F}">
      <dsp:nvSpPr>
        <dsp:cNvPr id="0" name=""/>
        <dsp:cNvSpPr/>
      </dsp:nvSpPr>
      <dsp:spPr>
        <a:xfrm>
          <a:off x="0" y="3826240"/>
          <a:ext cx="7052408" cy="132443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1200150" eaLnBrk="1" fontAlgn="auto" latinLnBrk="0" hangingPunct="1">
            <a:lnSpc>
              <a:spcPct val="90000"/>
            </a:lnSpc>
            <a:spcBef>
              <a:spcPct val="0"/>
            </a:spcBef>
            <a:spcAft>
              <a:spcPct val="35000"/>
            </a:spcAft>
            <a:buClrTx/>
            <a:buSzTx/>
            <a:buFontTx/>
            <a:buNone/>
            <a:tabLst/>
            <a:defRPr/>
          </a:pPr>
          <a:r>
            <a:rPr lang="ky-KG" sz="2400" kern="1200" dirty="0"/>
            <a:t>бул ата-энелердин жана мугалимдердин (ошондой эле камкорчулардын ж.б.) балдарга (же мүмкүнчүлүгү чектелген адамдардын үстүнөн) бийлиги.</a:t>
          </a:r>
          <a:endParaRPr lang="en-US" kern="1200" dirty="0"/>
        </a:p>
      </dsp:txBody>
      <dsp:txXfrm>
        <a:off x="64653" y="3890893"/>
        <a:ext cx="6923102" cy="11951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B9E4D-DE89-4903-B3CA-45FC7C9172F7}" type="datetimeFigureOut">
              <a:rPr lang="x-none" smtClean="0"/>
              <a:t>15.05.2023</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72F92-4F78-412E-815A-A38E0911D295}" type="slidenum">
              <a:rPr lang="x-none" smtClean="0"/>
              <a:t>‹#›</a:t>
            </a:fld>
            <a:endParaRPr lang="x-none"/>
          </a:p>
        </p:txBody>
      </p:sp>
    </p:spTree>
    <p:extLst>
      <p:ext uri="{BB962C8B-B14F-4D97-AF65-F5344CB8AC3E}">
        <p14:creationId xmlns:p14="http://schemas.microsoft.com/office/powerpoint/2010/main" val="178686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Right_to_life" TargetMode="External"/><Relationship Id="rId13" Type="http://schemas.openxmlformats.org/officeDocument/2006/relationships/hyperlink" Target="https://en.wikipedia.org/wiki/Property" TargetMode="External"/><Relationship Id="rId18" Type="http://schemas.openxmlformats.org/officeDocument/2006/relationships/hyperlink" Target="https://en.wikipedia.org/wiki/Freedom_of_association" TargetMode="External"/><Relationship Id="rId3" Type="http://schemas.openxmlformats.org/officeDocument/2006/relationships/hyperlink" Target="https://en.wikipedia.org/wiki/UN_Economic_and_Social_Council" TargetMode="External"/><Relationship Id="rId21" Type="http://schemas.openxmlformats.org/officeDocument/2006/relationships/hyperlink" Target="https://en.wikipedia.org/wiki/Universal_Declaration_of_Human_Rights#cite_note-16" TargetMode="External"/><Relationship Id="rId7" Type="http://schemas.openxmlformats.org/officeDocument/2006/relationships/hyperlink" Target="https://en.wikipedia.org/wiki/Eleanor_Roosevelt" TargetMode="External"/><Relationship Id="rId12" Type="http://schemas.openxmlformats.org/officeDocument/2006/relationships/hyperlink" Target="https://en.wikipedia.org/wiki/Freedom_of_residence" TargetMode="External"/><Relationship Id="rId17" Type="http://schemas.openxmlformats.org/officeDocument/2006/relationships/hyperlink" Target="https://en.wikipedia.org/wiki/Conscience" TargetMode="External"/><Relationship Id="rId2" Type="http://schemas.openxmlformats.org/officeDocument/2006/relationships/slide" Target="../slides/slide10.xml"/><Relationship Id="rId16" Type="http://schemas.openxmlformats.org/officeDocument/2006/relationships/hyperlink" Target="https://en.wikipedia.org/wiki/Freedom_of_religion" TargetMode="External"/><Relationship Id="rId20" Type="http://schemas.openxmlformats.org/officeDocument/2006/relationships/hyperlink" Target="https://en.wikipedia.org/wiki/Right_to_an_adequate_standard_of_living" TargetMode="External"/><Relationship Id="rId1" Type="http://schemas.openxmlformats.org/officeDocument/2006/relationships/notesMaster" Target="../notesMasters/notesMaster1.xml"/><Relationship Id="rId6" Type="http://schemas.openxmlformats.org/officeDocument/2006/relationships/hyperlink" Target="https://en.wikipedia.org/wiki/International_Bill_of_Rights" TargetMode="External"/><Relationship Id="rId11" Type="http://schemas.openxmlformats.org/officeDocument/2006/relationships/hyperlink" Target="https://en.wikipedia.org/wiki/Freedom_of_movement" TargetMode="External"/><Relationship Id="rId5" Type="http://schemas.openxmlformats.org/officeDocument/2006/relationships/hyperlink" Target="https://en.wikipedia.org/wiki/United_Nations_Commission_on_Human_Rights" TargetMode="External"/><Relationship Id="rId15" Type="http://schemas.openxmlformats.org/officeDocument/2006/relationships/hyperlink" Target="https://en.wikipedia.org/wiki/Freedom_of_thought" TargetMode="External"/><Relationship Id="rId10" Type="http://schemas.openxmlformats.org/officeDocument/2006/relationships/hyperlink" Target="https://en.wikipedia.org/wiki/Torture" TargetMode="External"/><Relationship Id="rId19" Type="http://schemas.openxmlformats.org/officeDocument/2006/relationships/hyperlink" Target="https://en.wikipedia.org/wiki/Right_to_health#Universal_Declaration_of_Human_Rights" TargetMode="External"/><Relationship Id="rId4" Type="http://schemas.openxmlformats.org/officeDocument/2006/relationships/hyperlink" Target="https://en.wikipedia.org/wiki/Organs_of_the_United_Nations" TargetMode="External"/><Relationship Id="rId9" Type="http://schemas.openxmlformats.org/officeDocument/2006/relationships/hyperlink" Target="https://en.wikipedia.org/wiki/Slavery" TargetMode="External"/><Relationship Id="rId14" Type="http://schemas.openxmlformats.org/officeDocument/2006/relationships/hyperlink" Target="https://en.wikipedia.org/wiki/Nationalit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a-DK" altLang="da-DK" b="1"/>
              <a:t>Never again</a:t>
            </a:r>
          </a:p>
          <a:p>
            <a:pPr lvl="1" eaLnBrk="1" hangingPunct="1"/>
            <a:r>
              <a:rPr lang="da-DK" altLang="da-DK"/>
              <a:t>The concentration camps of Nazi Germany</a:t>
            </a:r>
          </a:p>
          <a:p>
            <a:pPr lvl="1" eaLnBrk="1" hangingPunct="1"/>
            <a:r>
              <a:rPr lang="da-DK" altLang="da-DK" err="1"/>
              <a:t>Setting aside international law</a:t>
            </a:r>
            <a:endParaRPr lang="da-DK" altLang="da-DK"/>
          </a:p>
          <a:p>
            <a:pPr lvl="1" eaLnBrk="1" hangingPunct="1"/>
            <a:r>
              <a:rPr lang="da-DK" altLang="da-DK" err="1"/>
              <a:t>Setting aside law in general</a:t>
            </a:r>
          </a:p>
          <a:p>
            <a:pPr lvl="2" eaLnBrk="1" hangingPunct="1"/>
            <a:r>
              <a:rPr lang="da-DK" altLang="da-DK"/>
              <a:t>SS troops in Eastern Europe: Acting with impunity</a:t>
            </a:r>
          </a:p>
          <a:p>
            <a:pPr lvl="1" eaLnBrk="1" hangingPunct="1"/>
            <a:r>
              <a:rPr lang="da-DK" altLang="da-DK"/>
              <a:t>As were the Japanese</a:t>
            </a:r>
            <a:r>
              <a:rPr lang="da-DK" altLang="da-DK" baseline="0"/>
              <a:t> in Asia</a:t>
            </a:r>
            <a:endParaRPr lang="da-DK" altLang="da-DK"/>
          </a:p>
          <a:p>
            <a:pPr eaLnBrk="1" hangingPunct="1"/>
            <a:r>
              <a:rPr lang="da-DK" altLang="da-DK">
                <a:sym typeface="Wingdings" pitchFamily="2" charset="2"/>
              </a:rPr>
              <a:t> Window of opportunity</a:t>
            </a:r>
            <a:endParaRPr lang="da-DK" altLang="da-DK"/>
          </a:p>
          <a:p>
            <a:endParaRPr lang="en-US"/>
          </a:p>
          <a:p>
            <a:pPr eaLnBrk="1" hangingPunct="1"/>
            <a:r>
              <a:rPr lang="da-DK" altLang="da-DK" b="1">
                <a:sym typeface="Wingdings" pitchFamily="2" charset="2"/>
              </a:rPr>
              <a:t>New institutions</a:t>
            </a:r>
          </a:p>
          <a:p>
            <a:pPr marL="171450" indent="-171450" eaLnBrk="1" hangingPunct="1">
              <a:buFontTx/>
              <a:buChar char="-"/>
            </a:pPr>
            <a:r>
              <a:rPr lang="da-DK" altLang="da-DK">
                <a:sym typeface="Wingdings" pitchFamily="2" charset="2"/>
              </a:rPr>
              <a:t>International organization: the United Nations</a:t>
            </a:r>
          </a:p>
          <a:p>
            <a:pPr marL="171450" indent="-171450" eaLnBrk="1" hangingPunct="1">
              <a:buFontTx/>
              <a:buChar char="-"/>
            </a:pPr>
            <a:r>
              <a:rPr lang="da-DK" altLang="da-DK">
                <a:sym typeface="Wingdings" pitchFamily="2" charset="2"/>
              </a:rPr>
              <a:t>International criminal courts</a:t>
            </a:r>
          </a:p>
          <a:p>
            <a:pPr marL="171450" indent="-171450" eaLnBrk="1" hangingPunct="1">
              <a:buFontTx/>
              <a:buChar char="-"/>
            </a:pPr>
            <a:r>
              <a:rPr lang="da-DK" altLang="da-DK">
                <a:sym typeface="Wingdings" pitchFamily="2" charset="2"/>
              </a:rPr>
              <a:t>International human rights</a:t>
            </a:r>
            <a:endParaRPr lang="da-DK" altLang="da-DK"/>
          </a:p>
          <a:p>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In June 1946, the </a:t>
            </a:r>
            <a:r>
              <a:rPr lang="en-GB" sz="1200" b="0" i="0" u="none" strike="noStrike" kern="1200">
                <a:solidFill>
                  <a:schemeClr val="tx1"/>
                </a:solidFill>
                <a:effectLst/>
                <a:latin typeface="+mn-lt"/>
                <a:ea typeface="+mn-ea"/>
                <a:cs typeface="+mn-cs"/>
                <a:hlinkClick r:id="rId3" tooltip="UN Economic and Social Council"/>
              </a:rPr>
              <a:t>Economic and Social Council</a:t>
            </a:r>
            <a:r>
              <a:rPr lang="en-GB" sz="1200" b="0" i="0" kern="1200">
                <a:solidFill>
                  <a:schemeClr val="tx1"/>
                </a:solidFill>
                <a:effectLst/>
                <a:latin typeface="+mn-lt"/>
                <a:ea typeface="+mn-ea"/>
                <a:cs typeface="+mn-cs"/>
              </a:rPr>
              <a:t> (ECOSOC)—a </a:t>
            </a:r>
            <a:r>
              <a:rPr lang="en-GB" sz="1200" b="0" i="0" u="none" strike="noStrike" kern="1200">
                <a:solidFill>
                  <a:schemeClr val="tx1"/>
                </a:solidFill>
                <a:effectLst/>
                <a:latin typeface="+mn-lt"/>
                <a:ea typeface="+mn-ea"/>
                <a:cs typeface="+mn-cs"/>
                <a:hlinkClick r:id="rId4" tooltip="Organs of the United Nations"/>
              </a:rPr>
              <a:t>principal organ</a:t>
            </a:r>
            <a:r>
              <a:rPr lang="en-GB" sz="1200" b="0" i="0" kern="1200">
                <a:solidFill>
                  <a:schemeClr val="tx1"/>
                </a:solidFill>
                <a:effectLst/>
                <a:latin typeface="+mn-lt"/>
                <a:ea typeface="+mn-ea"/>
                <a:cs typeface="+mn-cs"/>
              </a:rPr>
              <a:t> of the newly founded United Nations responsible for promoting human rights—created the </a:t>
            </a:r>
            <a:r>
              <a:rPr lang="en-GB" sz="1200" b="0" i="0" u="none" strike="noStrike" kern="1200">
                <a:solidFill>
                  <a:schemeClr val="tx1"/>
                </a:solidFill>
                <a:effectLst/>
                <a:latin typeface="+mn-lt"/>
                <a:ea typeface="+mn-ea"/>
                <a:cs typeface="+mn-cs"/>
                <a:hlinkClick r:id="rId5" tooltip="United Nations Commission on Human Rights"/>
              </a:rPr>
              <a:t>Commission on Human Rights</a:t>
            </a:r>
            <a:r>
              <a:rPr lang="en-GB" sz="1200" b="0" i="0" kern="1200">
                <a:solidFill>
                  <a:schemeClr val="tx1"/>
                </a:solidFill>
                <a:effectLst/>
                <a:latin typeface="+mn-lt"/>
                <a:ea typeface="+mn-ea"/>
                <a:cs typeface="+mn-cs"/>
              </a:rPr>
              <a:t> (CHR), a standing body within the UN tasked with preparing what was initially conceived as an </a:t>
            </a:r>
            <a:r>
              <a:rPr lang="en-GB" sz="1200" b="0" i="0" u="none" strike="noStrike" kern="1200">
                <a:solidFill>
                  <a:schemeClr val="tx1"/>
                </a:solidFill>
                <a:effectLst/>
                <a:latin typeface="+mn-lt"/>
                <a:ea typeface="+mn-ea"/>
                <a:cs typeface="+mn-cs"/>
                <a:hlinkClick r:id="rId6" tooltip="International Bill of Rights"/>
              </a:rPr>
              <a:t>International Bill of Rights</a:t>
            </a:r>
            <a:r>
              <a:rPr lang="en-GB" sz="1200" b="0" i="0" kern="1200">
                <a:solidFill>
                  <a:schemeClr val="tx1"/>
                </a:solidFill>
                <a:effectLst/>
                <a:latin typeface="+mn-lt"/>
                <a:ea typeface="+mn-ea"/>
                <a:cs typeface="+mn-cs"/>
              </a:rPr>
              <a:t>.</a:t>
            </a:r>
            <a:r>
              <a:rPr lang="en-GB" sz="1200" b="0" i="0" u="none" strike="noStrike" kern="1200" baseline="30000">
                <a:solidFill>
                  <a:schemeClr val="tx1"/>
                </a:solidFill>
                <a:effectLst/>
                <a:latin typeface="+mn-lt"/>
                <a:ea typeface="+mn-ea"/>
                <a:cs typeface="+mn-cs"/>
              </a:rPr>
              <a:t> </a:t>
            </a:r>
            <a:r>
              <a:rPr lang="en-GB" sz="1200" b="0" i="0" kern="1200">
                <a:solidFill>
                  <a:schemeClr val="tx1"/>
                </a:solidFill>
                <a:effectLst/>
                <a:latin typeface="+mn-lt"/>
                <a:ea typeface="+mn-ea"/>
                <a:cs typeface="+mn-cs"/>
              </a:rPr>
              <a:t> In February 1947, the Commission established a special Universal Declaration of Human Rights Drafting Committee, chaired by </a:t>
            </a:r>
            <a:r>
              <a:rPr lang="en-GB" sz="1200" b="0" i="0" u="none" strike="noStrike" kern="1200">
                <a:solidFill>
                  <a:schemeClr val="tx1"/>
                </a:solidFill>
                <a:effectLst/>
                <a:latin typeface="+mn-lt"/>
                <a:ea typeface="+mn-ea"/>
                <a:cs typeface="+mn-cs"/>
                <a:hlinkClick r:id="rId7" tooltip="Eleanor Roosevelt"/>
              </a:rPr>
              <a:t>Eleanor Roosevelt</a:t>
            </a:r>
            <a:r>
              <a:rPr lang="en-GB" sz="1200" b="0" i="0" kern="1200">
                <a:solidFill>
                  <a:schemeClr val="tx1"/>
                </a:solidFill>
                <a:effectLst/>
                <a:latin typeface="+mn-lt"/>
                <a:ea typeface="+mn-ea"/>
                <a:cs typeface="+mn-cs"/>
              </a:rPr>
              <a:t> of the United States, to write the articles of the Declaration. The Committee met in two sessions over the course of two years.</a:t>
            </a:r>
          </a:p>
          <a:p>
            <a:endParaRPr lang="en-GB" sz="1200" b="0" i="0" kern="1200">
              <a:solidFill>
                <a:schemeClr val="tx1"/>
              </a:solidFill>
              <a:effectLst/>
              <a:latin typeface="+mn-lt"/>
              <a:ea typeface="+mn-ea"/>
              <a:cs typeface="+mn-cs"/>
            </a:endParaRPr>
          </a:p>
          <a:p>
            <a:r>
              <a:rPr lang="da-DK"/>
              <a:t>Participants in the Drafting Committee</a:t>
            </a:r>
          </a:p>
          <a:p>
            <a:pPr marL="171450" indent="-171450">
              <a:buFontTx/>
              <a:buChar char="-"/>
            </a:pPr>
            <a:r>
              <a:rPr lang="da-DK"/>
              <a:t>Eleanor Roosevelt, USA</a:t>
            </a:r>
          </a:p>
          <a:p>
            <a:pPr marL="171450" indent="-171450">
              <a:buFontTx/>
              <a:buChar char="-"/>
            </a:pPr>
            <a:r>
              <a:rPr lang="da-DK"/>
              <a:t>Peng Chun Chang, China</a:t>
            </a:r>
          </a:p>
          <a:p>
            <a:pPr marL="171450" indent="-171450">
              <a:buFontTx/>
              <a:buChar char="-"/>
            </a:pPr>
            <a:r>
              <a:rPr lang="da-DK"/>
              <a:t>Charles Malik, Lebanon</a:t>
            </a:r>
          </a:p>
          <a:p>
            <a:pPr marL="171450" indent="-171450">
              <a:buFontTx/>
              <a:buChar char="-"/>
            </a:pPr>
            <a:r>
              <a:rPr lang="da-DK"/>
              <a:t>William Roy odgson, Australia</a:t>
            </a:r>
          </a:p>
          <a:p>
            <a:pPr marL="171450" indent="-171450">
              <a:buFontTx/>
              <a:buChar char="-"/>
            </a:pPr>
            <a:r>
              <a:rPr lang="da-DK" err="1"/>
              <a:t>Hernan Santa Cruz, Chile</a:t>
            </a:r>
          </a:p>
          <a:p>
            <a:pPr marL="171450" indent="-171450">
              <a:buFontTx/>
              <a:buChar char="-"/>
            </a:pPr>
            <a:r>
              <a:rPr lang="da-DK"/>
              <a:t>Rene Cassin, France</a:t>
            </a:r>
          </a:p>
          <a:p>
            <a:pPr marL="171450" indent="-171450">
              <a:buFontTx/>
              <a:buChar char="-"/>
            </a:pPr>
            <a:r>
              <a:rPr lang="da-DK"/>
              <a:t>A. E. Bogomolov, USSR</a:t>
            </a:r>
          </a:p>
          <a:p>
            <a:pPr marL="171450" indent="-171450">
              <a:buFontTx/>
              <a:buChar char="-"/>
            </a:pPr>
            <a:r>
              <a:rPr lang="da-DK"/>
              <a:t>Charles Dukes, UK</a:t>
            </a:r>
          </a:p>
          <a:p>
            <a:pPr marL="171450" indent="-171450">
              <a:buFontTx/>
              <a:buChar char="-"/>
            </a:pPr>
            <a:r>
              <a:rPr lang="da-DK"/>
              <a:t>John Peters Humphrey, Canada</a:t>
            </a:r>
          </a:p>
          <a:p>
            <a:pPr marL="171450" indent="-171450">
              <a:buFontTx/>
              <a:buChar char="-"/>
            </a:pPr>
            <a:endParaRPr lang="da-DK"/>
          </a:p>
          <a:p>
            <a:r>
              <a:rPr lang="da-DK"/>
              <a:t>How were they selected?</a:t>
            </a:r>
          </a:p>
          <a:p>
            <a:r>
              <a:rPr lang="da-DK" err="1"/>
              <a:t>Who were not part? Only one woman, nobody from Africa, majority from Western countries, majority Christian</a:t>
            </a:r>
          </a:p>
          <a:p>
            <a:pPr marL="0" indent="0">
              <a:buFontTx/>
              <a:buNone/>
            </a:pPr>
            <a:endParaRPr lang="da-DK"/>
          </a:p>
          <a:p>
            <a:r>
              <a:rPr lang="da-DK"/>
              <a:t>The UDHR </a:t>
            </a:r>
            <a:r>
              <a:rPr lang="en-GB" sz="1200" b="0" i="0" kern="1200">
                <a:solidFill>
                  <a:schemeClr val="tx1"/>
                </a:solidFill>
                <a:effectLst/>
                <a:latin typeface="+mn-lt"/>
                <a:ea typeface="+mn-ea"/>
                <a:cs typeface="+mn-cs"/>
              </a:rPr>
              <a:t>was accepted by the General Assembly during its third session on 10 December 1948 in Paris, France.</a:t>
            </a:r>
          </a:p>
          <a:p>
            <a:r>
              <a:rPr lang="en-GB" sz="1200" b="0" i="0" kern="1200">
                <a:solidFill>
                  <a:schemeClr val="tx1"/>
                </a:solidFill>
                <a:effectLst/>
                <a:latin typeface="+mn-lt"/>
                <a:ea typeface="+mn-ea"/>
                <a:cs typeface="+mn-cs"/>
              </a:rPr>
              <a:t>Of the 58 members of the United Nations at the time, 48 voted in favour, none against, eight abstained, and two did not vote</a:t>
            </a:r>
            <a:endParaRPr lang="da-DK"/>
          </a:p>
          <a:p>
            <a:pPr marL="0" indent="0">
              <a:buFontTx/>
              <a:buNone/>
            </a:pPr>
            <a:endParaRPr lang="da-DK"/>
          </a:p>
          <a:p>
            <a:pPr marL="0" indent="0">
              <a:buFontTx/>
              <a:buNone/>
            </a:pPr>
            <a:r>
              <a:rPr lang="da-DK" err="1"/>
              <a:t>What does it entail?</a:t>
            </a:r>
          </a:p>
          <a:p>
            <a:pPr marL="0" indent="0">
              <a:buFontTx/>
              <a:buNone/>
            </a:pPr>
            <a:endParaRPr lang="da-DK"/>
          </a:p>
          <a:p>
            <a:r>
              <a:rPr lang="en-GB" sz="1200" b="0" i="0" u="none" kern="1200">
                <a:solidFill>
                  <a:schemeClr val="tx1"/>
                </a:solidFill>
                <a:effectLst/>
                <a:latin typeface="+mn-lt"/>
                <a:ea typeface="+mn-ea"/>
                <a:cs typeface="+mn-cs"/>
              </a:rPr>
              <a:t>Articles 1–2 establish the basic concepts of dignity, liberty, and equality.</a:t>
            </a:r>
          </a:p>
          <a:p>
            <a:r>
              <a:rPr lang="en-GB" sz="1200" b="0" i="0" u="none" kern="1200">
                <a:solidFill>
                  <a:schemeClr val="tx1"/>
                </a:solidFill>
                <a:effectLst/>
                <a:latin typeface="+mn-lt"/>
                <a:ea typeface="+mn-ea"/>
                <a:cs typeface="+mn-cs"/>
              </a:rPr>
              <a:t>Articles 3–5 establish other individual rights, such as the </a:t>
            </a:r>
            <a:r>
              <a:rPr lang="en-GB" sz="1200" b="0" i="0" u="none" strike="noStrike" kern="1200">
                <a:solidFill>
                  <a:schemeClr val="tx1"/>
                </a:solidFill>
                <a:effectLst/>
                <a:latin typeface="+mn-lt"/>
                <a:ea typeface="+mn-ea"/>
                <a:cs typeface="+mn-cs"/>
                <a:hlinkClick r:id="rId8" tooltip="Right to life"/>
              </a:rPr>
              <a:t>right to life</a:t>
            </a:r>
            <a:r>
              <a:rPr lang="en-GB" sz="1200" b="0" i="0" u="none" kern="1200">
                <a:solidFill>
                  <a:schemeClr val="tx1"/>
                </a:solidFill>
                <a:effectLst/>
                <a:latin typeface="+mn-lt"/>
                <a:ea typeface="+mn-ea"/>
                <a:cs typeface="+mn-cs"/>
              </a:rPr>
              <a:t> and the prohibition of </a:t>
            </a:r>
            <a:r>
              <a:rPr lang="en-GB" sz="1200" b="0" i="0" u="none" strike="noStrike" kern="1200">
                <a:solidFill>
                  <a:schemeClr val="tx1"/>
                </a:solidFill>
                <a:effectLst/>
                <a:latin typeface="+mn-lt"/>
                <a:ea typeface="+mn-ea"/>
                <a:cs typeface="+mn-cs"/>
                <a:hlinkClick r:id="rId9" tooltip="Slavery"/>
              </a:rPr>
              <a:t>slavery</a:t>
            </a:r>
            <a:r>
              <a:rPr lang="en-GB" sz="1200" b="0" i="0" u="none" kern="1200">
                <a:solidFill>
                  <a:schemeClr val="tx1"/>
                </a:solidFill>
                <a:effectLst/>
                <a:latin typeface="+mn-lt"/>
                <a:ea typeface="+mn-ea"/>
                <a:cs typeface="+mn-cs"/>
              </a:rPr>
              <a:t> and </a:t>
            </a:r>
            <a:r>
              <a:rPr lang="en-GB" sz="1200" b="0" i="0" u="none" strike="noStrike" kern="1200">
                <a:solidFill>
                  <a:schemeClr val="tx1"/>
                </a:solidFill>
                <a:effectLst/>
                <a:latin typeface="+mn-lt"/>
                <a:ea typeface="+mn-ea"/>
                <a:cs typeface="+mn-cs"/>
                <a:hlinkClick r:id="rId10" tooltip="Torture"/>
              </a:rPr>
              <a:t>torture</a:t>
            </a:r>
            <a:r>
              <a:rPr lang="en-GB" sz="1200" b="0" i="0" u="none" kern="1200">
                <a:solidFill>
                  <a:schemeClr val="tx1"/>
                </a:solidFill>
                <a:effectLst/>
                <a:latin typeface="+mn-lt"/>
                <a:ea typeface="+mn-ea"/>
                <a:cs typeface="+mn-cs"/>
              </a:rPr>
              <a:t>.</a:t>
            </a:r>
          </a:p>
          <a:p>
            <a:r>
              <a:rPr lang="en-GB" sz="1200" b="0" i="0" u="none" kern="1200">
                <a:solidFill>
                  <a:schemeClr val="tx1"/>
                </a:solidFill>
                <a:effectLst/>
                <a:latin typeface="+mn-lt"/>
                <a:ea typeface="+mn-ea"/>
                <a:cs typeface="+mn-cs"/>
              </a:rPr>
              <a:t>Articles 6–11 refer to the fundamental legality of human rights with specific remedies cited for their defence when violated.</a:t>
            </a:r>
          </a:p>
          <a:p>
            <a:r>
              <a:rPr lang="en-GB" sz="1200" b="0" i="0" u="none" kern="1200">
                <a:solidFill>
                  <a:schemeClr val="tx1"/>
                </a:solidFill>
                <a:effectLst/>
                <a:latin typeface="+mn-lt"/>
                <a:ea typeface="+mn-ea"/>
                <a:cs typeface="+mn-cs"/>
              </a:rPr>
              <a:t>Articles 12–17 set forth the rights of the individual towards the community, including </a:t>
            </a:r>
            <a:r>
              <a:rPr lang="en-GB" sz="1200" b="0" i="0" u="none" strike="noStrike" kern="1200">
                <a:solidFill>
                  <a:schemeClr val="tx1"/>
                </a:solidFill>
                <a:effectLst/>
                <a:latin typeface="+mn-lt"/>
                <a:ea typeface="+mn-ea"/>
                <a:cs typeface="+mn-cs"/>
                <a:hlinkClick r:id="rId11" tooltip="Freedom of movement"/>
              </a:rPr>
              <a:t>freedom of movement</a:t>
            </a:r>
            <a:r>
              <a:rPr lang="en-GB" sz="1200" b="0" i="0" u="none" kern="1200">
                <a:solidFill>
                  <a:schemeClr val="tx1"/>
                </a:solidFill>
                <a:effectLst/>
                <a:latin typeface="+mn-lt"/>
                <a:ea typeface="+mn-ea"/>
                <a:cs typeface="+mn-cs"/>
              </a:rPr>
              <a:t> and </a:t>
            </a:r>
            <a:r>
              <a:rPr lang="en-GB" sz="1200" b="0" i="0" u="none" strike="noStrike" kern="1200">
                <a:solidFill>
                  <a:schemeClr val="tx1"/>
                </a:solidFill>
                <a:effectLst/>
                <a:latin typeface="+mn-lt"/>
                <a:ea typeface="+mn-ea"/>
                <a:cs typeface="+mn-cs"/>
                <a:hlinkClick r:id="rId12" tooltip="Freedom of residence"/>
              </a:rPr>
              <a:t>residence</a:t>
            </a:r>
            <a:r>
              <a:rPr lang="en-GB" sz="1200" b="0" i="0" u="none" kern="1200">
                <a:solidFill>
                  <a:schemeClr val="tx1"/>
                </a:solidFill>
                <a:effectLst/>
                <a:latin typeface="+mn-lt"/>
                <a:ea typeface="+mn-ea"/>
                <a:cs typeface="+mn-cs"/>
              </a:rPr>
              <a:t> within each state, the right of </a:t>
            </a:r>
            <a:r>
              <a:rPr lang="en-GB" sz="1200" b="0" i="0" u="none" strike="noStrike" kern="1200">
                <a:solidFill>
                  <a:schemeClr val="tx1"/>
                </a:solidFill>
                <a:effectLst/>
                <a:latin typeface="+mn-lt"/>
                <a:ea typeface="+mn-ea"/>
                <a:cs typeface="+mn-cs"/>
                <a:hlinkClick r:id="rId13" tooltip="Property"/>
              </a:rPr>
              <a:t>property</a:t>
            </a:r>
            <a:r>
              <a:rPr lang="en-GB" sz="1200" b="0" i="0" u="none" kern="1200">
                <a:solidFill>
                  <a:schemeClr val="tx1"/>
                </a:solidFill>
                <a:effectLst/>
                <a:latin typeface="+mn-lt"/>
                <a:ea typeface="+mn-ea"/>
                <a:cs typeface="+mn-cs"/>
              </a:rPr>
              <a:t> and the right to a </a:t>
            </a:r>
            <a:r>
              <a:rPr lang="en-GB" sz="1200" b="0" i="0" u="none" strike="noStrike" kern="1200">
                <a:solidFill>
                  <a:schemeClr val="tx1"/>
                </a:solidFill>
                <a:effectLst/>
                <a:latin typeface="+mn-lt"/>
                <a:ea typeface="+mn-ea"/>
                <a:cs typeface="+mn-cs"/>
                <a:hlinkClick r:id="rId14" tooltip="Nationality"/>
              </a:rPr>
              <a:t>nationality</a:t>
            </a:r>
            <a:r>
              <a:rPr lang="en-GB" sz="1200" b="0" i="0" u="none" kern="1200">
                <a:solidFill>
                  <a:schemeClr val="tx1"/>
                </a:solidFill>
                <a:effectLst/>
                <a:latin typeface="+mn-lt"/>
                <a:ea typeface="+mn-ea"/>
                <a:cs typeface="+mn-cs"/>
              </a:rPr>
              <a:t>.</a:t>
            </a:r>
          </a:p>
          <a:p>
            <a:r>
              <a:rPr lang="en-GB" sz="1200" b="0" i="0" u="none" kern="1200">
                <a:solidFill>
                  <a:schemeClr val="tx1"/>
                </a:solidFill>
                <a:effectLst/>
                <a:latin typeface="+mn-lt"/>
                <a:ea typeface="+mn-ea"/>
                <a:cs typeface="+mn-cs"/>
              </a:rPr>
              <a:t>Articles 18–21 sanction the so-called "constitutional liberties" and spiritual, public, and political freedoms, such as </a:t>
            </a:r>
            <a:r>
              <a:rPr lang="en-GB" sz="1200" b="0" i="0" u="none" strike="noStrike" kern="1200">
                <a:solidFill>
                  <a:schemeClr val="tx1"/>
                </a:solidFill>
                <a:effectLst/>
                <a:latin typeface="+mn-lt"/>
                <a:ea typeface="+mn-ea"/>
                <a:cs typeface="+mn-cs"/>
                <a:hlinkClick r:id="rId15" tooltip="Freedom of thought"/>
              </a:rPr>
              <a:t>freedom of thought</a:t>
            </a:r>
            <a:r>
              <a:rPr lang="en-GB" sz="1200" b="0" i="0" u="none" kern="1200">
                <a:solidFill>
                  <a:schemeClr val="tx1"/>
                </a:solidFill>
                <a:effectLst/>
                <a:latin typeface="+mn-lt"/>
                <a:ea typeface="+mn-ea"/>
                <a:cs typeface="+mn-cs"/>
              </a:rPr>
              <a:t>, opinion, expression, </a:t>
            </a:r>
            <a:r>
              <a:rPr lang="en-GB" sz="1200" b="0" i="0" u="none" strike="noStrike" kern="1200">
                <a:solidFill>
                  <a:schemeClr val="tx1"/>
                </a:solidFill>
                <a:effectLst/>
                <a:latin typeface="+mn-lt"/>
                <a:ea typeface="+mn-ea"/>
                <a:cs typeface="+mn-cs"/>
                <a:hlinkClick r:id="rId16" tooltip="Freedom of religion"/>
              </a:rPr>
              <a:t>religion</a:t>
            </a:r>
            <a:r>
              <a:rPr lang="en-GB" sz="1200" b="0" i="0" u="none" kern="1200">
                <a:solidFill>
                  <a:schemeClr val="tx1"/>
                </a:solidFill>
                <a:effectLst/>
                <a:latin typeface="+mn-lt"/>
                <a:ea typeface="+mn-ea"/>
                <a:cs typeface="+mn-cs"/>
              </a:rPr>
              <a:t> and </a:t>
            </a:r>
            <a:r>
              <a:rPr lang="en-GB" sz="1200" b="0" i="0" u="none" strike="noStrike" kern="1200">
                <a:solidFill>
                  <a:schemeClr val="tx1"/>
                </a:solidFill>
                <a:effectLst/>
                <a:latin typeface="+mn-lt"/>
                <a:ea typeface="+mn-ea"/>
                <a:cs typeface="+mn-cs"/>
                <a:hlinkClick r:id="rId17" tooltip="Conscience"/>
              </a:rPr>
              <a:t>conscience</a:t>
            </a:r>
            <a:r>
              <a:rPr lang="en-GB" sz="1200" b="0" i="0" u="none" kern="1200">
                <a:solidFill>
                  <a:schemeClr val="tx1"/>
                </a:solidFill>
                <a:effectLst/>
                <a:latin typeface="+mn-lt"/>
                <a:ea typeface="+mn-ea"/>
                <a:cs typeface="+mn-cs"/>
              </a:rPr>
              <a:t>, word, </a:t>
            </a:r>
            <a:r>
              <a:rPr lang="en-GB" sz="1200" b="0" i="0" u="none" strike="noStrike" kern="1200">
                <a:solidFill>
                  <a:schemeClr val="tx1"/>
                </a:solidFill>
                <a:effectLst/>
                <a:latin typeface="+mn-lt"/>
                <a:ea typeface="+mn-ea"/>
                <a:cs typeface="+mn-cs"/>
                <a:hlinkClick r:id="rId18" tooltip="Freedom of association"/>
              </a:rPr>
              <a:t>peaceful association</a:t>
            </a:r>
            <a:r>
              <a:rPr lang="en-GB" sz="1200" b="0" i="0" u="none" kern="1200">
                <a:solidFill>
                  <a:schemeClr val="tx1"/>
                </a:solidFill>
                <a:effectLst/>
                <a:latin typeface="+mn-lt"/>
                <a:ea typeface="+mn-ea"/>
                <a:cs typeface="+mn-cs"/>
              </a:rPr>
              <a:t> of the individual, and receiving and imparting information and ideas through any media.</a:t>
            </a:r>
          </a:p>
          <a:p>
            <a:r>
              <a:rPr lang="en-GB" sz="1200" b="0" i="0" u="none" kern="1200">
                <a:solidFill>
                  <a:schemeClr val="tx1"/>
                </a:solidFill>
                <a:effectLst/>
                <a:latin typeface="+mn-lt"/>
                <a:ea typeface="+mn-ea"/>
                <a:cs typeface="+mn-cs"/>
              </a:rPr>
              <a:t>Articles 22–27 sanction an individual's economic, social and cultural rights, including </a:t>
            </a:r>
            <a:r>
              <a:rPr lang="en-GB" sz="1200" b="0" i="0" u="none" strike="noStrike" kern="1200">
                <a:solidFill>
                  <a:schemeClr val="tx1"/>
                </a:solidFill>
                <a:effectLst/>
                <a:latin typeface="+mn-lt"/>
                <a:ea typeface="+mn-ea"/>
                <a:cs typeface="+mn-cs"/>
                <a:hlinkClick r:id="rId19" tooltip="Right to health"/>
              </a:rPr>
              <a:t>healthcare</a:t>
            </a:r>
            <a:r>
              <a:rPr lang="en-GB" sz="1200" b="0" i="0" u="none" kern="1200">
                <a:solidFill>
                  <a:schemeClr val="tx1"/>
                </a:solidFill>
                <a:effectLst/>
                <a:latin typeface="+mn-lt"/>
                <a:ea typeface="+mn-ea"/>
                <a:cs typeface="+mn-cs"/>
              </a:rPr>
              <a:t>. It upholds an expansive </a:t>
            </a:r>
            <a:r>
              <a:rPr lang="en-GB" sz="1200" b="0" i="0" u="none" strike="noStrike" kern="1200">
                <a:solidFill>
                  <a:schemeClr val="tx1"/>
                </a:solidFill>
                <a:effectLst/>
                <a:latin typeface="+mn-lt"/>
                <a:ea typeface="+mn-ea"/>
                <a:cs typeface="+mn-cs"/>
                <a:hlinkClick r:id="rId20" tooltip="Right to an adequate standard of living"/>
              </a:rPr>
              <a:t>right to a standard of living</a:t>
            </a:r>
            <a:r>
              <a:rPr lang="en-GB" sz="1200" b="0" i="0" u="none" kern="1200">
                <a:solidFill>
                  <a:schemeClr val="tx1"/>
                </a:solidFill>
                <a:effectLst/>
                <a:latin typeface="+mn-lt"/>
                <a:ea typeface="+mn-ea"/>
                <a:cs typeface="+mn-cs"/>
              </a:rPr>
              <a:t>, provides for additional accommodations in case of physical debilitation or disability, and makes special mention of care given to those in motherhood or childhood.</a:t>
            </a:r>
            <a:r>
              <a:rPr lang="en-GB" sz="1200" b="0" i="0" u="none" strike="noStrike" kern="1200" baseline="30000">
                <a:solidFill>
                  <a:schemeClr val="tx1"/>
                </a:solidFill>
                <a:effectLst/>
                <a:latin typeface="+mn-lt"/>
                <a:ea typeface="+mn-ea"/>
                <a:cs typeface="+mn-cs"/>
                <a:hlinkClick r:id="rId21"/>
              </a:rPr>
              <a:t>[15]</a:t>
            </a:r>
            <a:endParaRPr lang="en-GB" sz="1200" b="0" i="0" u="none" kern="1200">
              <a:solidFill>
                <a:schemeClr val="tx1"/>
              </a:solidFill>
              <a:effectLst/>
              <a:latin typeface="+mn-lt"/>
              <a:ea typeface="+mn-ea"/>
              <a:cs typeface="+mn-cs"/>
            </a:endParaRPr>
          </a:p>
          <a:p>
            <a:r>
              <a:rPr lang="en-GB" sz="1200" b="0" i="0" u="none" kern="1200">
                <a:solidFill>
                  <a:schemeClr val="tx1"/>
                </a:solidFill>
                <a:effectLst/>
                <a:latin typeface="+mn-lt"/>
                <a:ea typeface="+mn-ea"/>
                <a:cs typeface="+mn-cs"/>
              </a:rPr>
              <a:t>Articles 28–30 establish the general means of exercising these rights, the areas in which the rights of the individual cannot be applied, the duty of the individual to society, and the prohibition of the use of rights in contravention of the purposes of the United Nations Organisation.</a:t>
            </a:r>
          </a:p>
          <a:p>
            <a:pPr marL="0" indent="0">
              <a:buFontTx/>
              <a:buNone/>
            </a:pPr>
            <a:endParaRPr lang="da-DK"/>
          </a:p>
        </p:txBody>
      </p:sp>
      <p:sp>
        <p:nvSpPr>
          <p:cNvPr id="4" name="Slide Number Placeholder 3"/>
          <p:cNvSpPr>
            <a:spLocks noGrp="1"/>
          </p:cNvSpPr>
          <p:nvPr>
            <p:ph type="sldNum" sz="quarter" idx="10"/>
          </p:nvPr>
        </p:nvSpPr>
        <p:spPr/>
        <p:txBody>
          <a:bodyPr/>
          <a:lstStyle/>
          <a:p>
            <a:fld id="{9C80539E-81AD-4079-84DB-03C41045A941}" type="slidenum">
              <a:rPr lang="en-GB" smtClean="0"/>
              <a:t>10</a:t>
            </a:fld>
            <a:endParaRPr lang="en-GB"/>
          </a:p>
        </p:txBody>
      </p:sp>
    </p:spTree>
    <p:extLst>
      <p:ext uri="{BB962C8B-B14F-4D97-AF65-F5344CB8AC3E}">
        <p14:creationId xmlns:p14="http://schemas.microsoft.com/office/powerpoint/2010/main" val="5659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err="1"/>
              <a:t>Universality</a:t>
            </a:r>
            <a:endParaRPr lang="da-DK" b="1"/>
          </a:p>
          <a:p>
            <a:r>
              <a:rPr lang="en-GB" sz="1200" b="0" i="0" kern="1200">
                <a:solidFill>
                  <a:schemeClr val="tx1"/>
                </a:solidFill>
                <a:effectLst/>
                <a:latin typeface="+mn-lt"/>
                <a:ea typeface="+mn-ea"/>
                <a:cs typeface="+mn-cs"/>
              </a:rPr>
              <a:t>They are universal because everyone is born with and possesses the same rights, regardless of where they live, their gender or race, or their religious, cultural or ethnic background. </a:t>
            </a:r>
          </a:p>
          <a:p>
            <a:r>
              <a:rPr lang="da-DK" sz="1200" b="0" i="0" kern="1200">
                <a:solidFill>
                  <a:schemeClr val="tx1"/>
                </a:solidFill>
                <a:effectLst/>
                <a:latin typeface="+mn-lt"/>
                <a:ea typeface="+mn-ea"/>
                <a:cs typeface="+mn-cs"/>
              </a:rPr>
              <a:t>All people everywhere in the world are entitled to human rights</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da-DK"/>
              <a:t>”All human beings are born free and equal in rights and dignity” (UDHR) </a:t>
            </a:r>
          </a:p>
          <a:p>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Inalienability</a:t>
            </a:r>
          </a:p>
          <a:p>
            <a:r>
              <a:rPr lang="en-GB" sz="1200" b="0" i="0" kern="1200">
                <a:solidFill>
                  <a:schemeClr val="tx1"/>
                </a:solidFill>
                <a:effectLst/>
                <a:latin typeface="+mn-lt"/>
                <a:ea typeface="+mn-ea"/>
                <a:cs typeface="+mn-cs"/>
              </a:rPr>
              <a:t>They are inalienable because people’s rights can never be taken away. </a:t>
            </a:r>
          </a:p>
          <a:p>
            <a:r>
              <a:rPr lang="da-DK" sz="1200" b="0" i="0" kern="1200" err="1">
                <a:solidFill>
                  <a:schemeClr val="tx1"/>
                </a:solidFill>
                <a:effectLst/>
                <a:latin typeface="+mn-lt"/>
                <a:ea typeface="+mn-ea"/>
                <a:cs typeface="+mn-cs"/>
              </a:rPr>
              <a:t>Your rights are not taken away from you if you go to prison or if you become mentally ill</a:t>
            </a: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da-DK" err="1"/>
              <a:t>That doesn’t mean that rights are without limitations – more later</a:t>
            </a:r>
            <a:endParaRPr lang="da-DK"/>
          </a:p>
          <a:p>
            <a:endParaRPr lang="en-GB" sz="1200" b="0" i="0" kern="1200">
              <a:solidFill>
                <a:schemeClr val="tx1"/>
              </a:solidFill>
              <a:effectLst/>
              <a:latin typeface="+mn-lt"/>
              <a:ea typeface="+mn-ea"/>
              <a:cs typeface="+mn-cs"/>
            </a:endParaRPr>
          </a:p>
          <a:p>
            <a:r>
              <a:rPr lang="da-DK" sz="1200" b="1" i="0" kern="1200" err="1">
                <a:solidFill>
                  <a:schemeClr val="tx1"/>
                </a:solidFill>
                <a:effectLst/>
                <a:latin typeface="+mn-lt"/>
                <a:ea typeface="+mn-ea"/>
                <a:cs typeface="+mn-cs"/>
              </a:rPr>
              <a:t>Indivisibility</a:t>
            </a:r>
            <a:endParaRPr lang="en-GB" sz="1200" b="1"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All rights – political, civil, social, cultural and economic – are equal in importance and none can be fully enjoyed without the others. </a:t>
            </a:r>
            <a:endParaRPr lang="da-DK"/>
          </a:p>
          <a:p>
            <a:r>
              <a:rPr lang="da-DK" err="1"/>
              <a:t>Sometimes some rights are prioritised over other – for instance, civil and political often seen as more important than social and economic rights</a:t>
            </a:r>
            <a:endParaRPr lang="da-DK"/>
          </a:p>
          <a:p>
            <a:r>
              <a:rPr lang="da-DK"/>
              <a:t>Or the right to freedom of religion or belief seen to be more important than women’s right to equality and non-discrimination</a:t>
            </a:r>
          </a:p>
          <a:p>
            <a:endParaRPr lang="da-DK"/>
          </a:p>
          <a:p>
            <a:r>
              <a:rPr lang="da-DK" b="1" err="1"/>
              <a:t>Interdependency</a:t>
            </a:r>
            <a:endParaRPr lang="da-DK" b="1"/>
          </a:p>
          <a:p>
            <a:r>
              <a:rPr lang="da-DK"/>
              <a:t>The fulfilment of one right often depends on the fulfilment of other rights and violation of one right will often affect several other rights</a:t>
            </a:r>
          </a:p>
          <a:p>
            <a:pPr marL="0" marR="0" lvl="0" indent="0" algn="l" defTabSz="914400" rtl="0" eaLnBrk="1" fontAlgn="auto" latinLnBrk="0" hangingPunct="1">
              <a:lnSpc>
                <a:spcPct val="100000"/>
              </a:lnSpc>
              <a:spcBef>
                <a:spcPct val="0"/>
              </a:spcBef>
              <a:spcAft>
                <a:spcPct val="0"/>
              </a:spcAft>
              <a:buClrTx/>
              <a:buSzTx/>
              <a:buFontTx/>
              <a:buNone/>
              <a:defRPr/>
            </a:pPr>
            <a:r>
              <a:rPr lang="en-US"/>
              <a:t>The improvement of one right facilitates advancement of the others</a:t>
            </a:r>
          </a:p>
          <a:p>
            <a:r>
              <a:rPr lang="da-DK" err="1"/>
              <a:t>E.g. freedom of religion – freedom of expression and association</a:t>
            </a:r>
          </a:p>
          <a:p>
            <a:r>
              <a:rPr lang="da-DK"/>
              <a:t>But also right to vote and participate in government – difficult without right to education</a:t>
            </a:r>
            <a:endParaRPr lang="da-DK" baseline="0"/>
          </a:p>
          <a:p>
            <a:r>
              <a:rPr lang="en-US" baseline="0"/>
              <a:t>Right to health improved by right to sanitation</a:t>
            </a:r>
          </a:p>
          <a:p>
            <a:endParaRPr lang="da-DK"/>
          </a:p>
          <a:p>
            <a:r>
              <a:rPr lang="en-GB" sz="1200" b="1" i="0" kern="1200">
                <a:solidFill>
                  <a:schemeClr val="tx1"/>
                </a:solidFill>
                <a:effectLst/>
                <a:latin typeface="+mn-lt"/>
                <a:ea typeface="+mn-ea"/>
                <a:cs typeface="+mn-cs"/>
              </a:rPr>
              <a:t>Equality and Non-discrimination</a:t>
            </a:r>
          </a:p>
          <a:p>
            <a:r>
              <a:rPr lang="en-GB" sz="1200" b="0" i="0" kern="1200">
                <a:solidFill>
                  <a:schemeClr val="tx1"/>
                </a:solidFill>
                <a:effectLst/>
                <a:latin typeface="+mn-lt"/>
                <a:ea typeface="+mn-ea"/>
                <a:cs typeface="+mn-cs"/>
              </a:rPr>
              <a:t>Article 2</a:t>
            </a:r>
          </a:p>
          <a:p>
            <a:r>
              <a:rPr lang="en-GB" sz="1200" b="0" i="0" kern="1200">
                <a:solidFill>
                  <a:schemeClr val="tx1"/>
                </a:solidFill>
                <a:effectLst/>
                <a:latin typeface="+mn-lt"/>
                <a:ea typeface="+mn-ea"/>
                <a:cs typeface="+mn-cs"/>
              </a:rPr>
              <a:t>All individuals are equal as human beings and by virtue of the inherent dignity of each human person. No one, therefore, should suffer discrimination on the basis of race, colour, ethnicity, gender, age, language, sexual orientation, religion, political or other opinion, national, social or geographical origin, disability, property, birth or other status as established by human rights standards.</a:t>
            </a:r>
          </a:p>
          <a:p>
            <a:r>
              <a:rPr lang="en-US"/>
              <a:t>Furthermore, no distinction shall be made on the basis of the political, jurisdictional or international status of the country or territory to which a person belongs</a:t>
            </a:r>
          </a:p>
          <a:p>
            <a:r>
              <a:rPr lang="en-US" i="1"/>
              <a:t>Non-discrimination</a:t>
            </a:r>
            <a:r>
              <a:rPr lang="en-US" i="1" baseline="0"/>
              <a:t> is a principle that runs across all human rights</a:t>
            </a:r>
            <a:endParaRPr lang="en-GB" sz="1200" b="1" i="0" kern="1200">
              <a:solidFill>
                <a:schemeClr val="tx1"/>
              </a:solidFill>
              <a:effectLst/>
              <a:latin typeface="+mn-lt"/>
              <a:ea typeface="+mn-ea"/>
              <a:cs typeface="+mn-cs"/>
            </a:endParaRPr>
          </a:p>
          <a:p>
            <a:endParaRPr lang="en-GB" sz="1200" b="1"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Participation and Inclusion</a:t>
            </a:r>
          </a:p>
          <a:p>
            <a:r>
              <a:rPr lang="en-GB" sz="1200" b="0" i="0" kern="1200">
                <a:solidFill>
                  <a:schemeClr val="tx1"/>
                </a:solidFill>
                <a:effectLst/>
                <a:latin typeface="+mn-lt"/>
                <a:ea typeface="+mn-ea"/>
                <a:cs typeface="+mn-cs"/>
              </a:rPr>
              <a:t>All people have the right to participate in and access information relating to the decision-making processes that affect their lives and well-being. Rights-based approaches require a high degree of participation by communities, civil society, minorities, women, young people, indigenous peoples and other identified groups.</a:t>
            </a:r>
          </a:p>
          <a:p>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Accountability and Rule of Law</a:t>
            </a:r>
          </a:p>
          <a:p>
            <a:r>
              <a:rPr lang="en-GB" sz="1200" b="0" i="0" kern="1200">
                <a:solidFill>
                  <a:schemeClr val="tx1"/>
                </a:solidFill>
                <a:effectLst/>
                <a:latin typeface="+mn-lt"/>
                <a:ea typeface="+mn-ea"/>
                <a:cs typeface="+mn-cs"/>
              </a:rPr>
              <a:t>States and other duty-bearers are answerable for the observance of human rights. In this regard, they have to comply with the legal norms and standards enshrined in international human rights instruments. Where they fail to do so, aggrieved rights-holders are entitled to institute proceedings for appropriate redress before a competent court or other adjudicator in accordance with the rules and procedures provided by law. Individuals, the media, civil society and the international community play important roles in holding governments accountable for their obligation to uphold human rights.</a:t>
            </a:r>
          </a:p>
        </p:txBody>
      </p:sp>
      <p:sp>
        <p:nvSpPr>
          <p:cNvPr id="4" name="Slide Number Placeholder 3"/>
          <p:cNvSpPr>
            <a:spLocks noGrp="1"/>
          </p:cNvSpPr>
          <p:nvPr>
            <p:ph type="sldNum" sz="quarter" idx="10"/>
          </p:nvPr>
        </p:nvSpPr>
        <p:spPr/>
        <p:txBody>
          <a:bodyPr/>
          <a:lstStyle/>
          <a:p>
            <a:fld id="{9C80539E-81AD-4079-84DB-03C41045A941}" type="slidenum">
              <a:rPr lang="en-GB" smtClean="0"/>
              <a:t>13</a:t>
            </a:fld>
            <a:endParaRPr lang="en-GB"/>
          </a:p>
        </p:txBody>
      </p:sp>
    </p:spTree>
    <p:extLst>
      <p:ext uri="{BB962C8B-B14F-4D97-AF65-F5344CB8AC3E}">
        <p14:creationId xmlns:p14="http://schemas.microsoft.com/office/powerpoint/2010/main" val="297989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a:t>Civil and political versus economic, social and cultural</a:t>
            </a:r>
          </a:p>
          <a:p>
            <a:r>
              <a:rPr lang="da-DK" err="1"/>
              <a:t>Sometimes called different generations of rights – but not entirely correct, as if some were before others, somehow more important </a:t>
            </a:r>
          </a:p>
          <a:p>
            <a:endParaRPr lang="da-DK"/>
          </a:p>
          <a:p>
            <a:r>
              <a:rPr lang="da-DK"/>
              <a:t>Civil and political rights – basic freedoms, e.g. freedom of expression, of religion and belief, association</a:t>
            </a:r>
          </a:p>
          <a:p>
            <a:r>
              <a:rPr lang="da-DK" err="1"/>
              <a:t>Also rights protecting individuals from abuse of power – right not to be subject to arbitrary arrest, to cruel and unusual punishment, torture, unfair trial</a:t>
            </a:r>
            <a:endParaRPr lang="da-DK"/>
          </a:p>
          <a:p>
            <a:r>
              <a:rPr lang="da-DK" err="1"/>
              <a:t>Often said to be negative rights – impose a duty of restraint upon government, must desist from interfering with the exercise of individual liberty </a:t>
            </a:r>
          </a:p>
          <a:p>
            <a:r>
              <a:rPr lang="da-DK"/>
              <a:t>Not true for all – right to personal security – not only refrain from violating a person’s security but also positively engage in protection…</a:t>
            </a:r>
          </a:p>
          <a:p>
            <a:endParaRPr lang="da-DK"/>
          </a:p>
          <a:p>
            <a:r>
              <a:rPr lang="da-DK"/>
              <a:t>Social, economic, cultural rights – rights related to goods and services  associated with the welfare state – minimum adequate standard of living, social security, healthcare, education</a:t>
            </a:r>
          </a:p>
          <a:p>
            <a:r>
              <a:rPr lang="da-DK"/>
              <a:t>Positive rights in the sense that they entail a positive duty for the government to supply the relevant goods and services and ensure the realisation of righs – government must take active steps</a:t>
            </a:r>
          </a:p>
          <a:p>
            <a:r>
              <a:rPr lang="da-DK"/>
              <a:t>Progressive realisation….but not all – for instance, right to education – states must prohibit discrimination in education </a:t>
            </a:r>
          </a:p>
          <a:p>
            <a:endParaRPr lang="da-DK"/>
          </a:p>
          <a:p>
            <a:r>
              <a:rPr lang="da-DK"/>
              <a:t>Group rights – right to environment, development, culture – some call it solidarity rights</a:t>
            </a:r>
          </a:p>
          <a:p>
            <a:r>
              <a:rPr lang="da-DK" err="1"/>
              <a:t>Often a recognition of these groups having been disadvantaged and marginalised – and as such in need of greater protection</a:t>
            </a:r>
            <a:endParaRPr lang="da-DK"/>
          </a:p>
          <a:p>
            <a:r>
              <a:rPr lang="da-DK" err="1"/>
              <a:t>Indigenous peoples, minorities</a:t>
            </a:r>
            <a:endParaRPr lang="da-DK"/>
          </a:p>
          <a:p>
            <a:endParaRPr lang="da-DK"/>
          </a:p>
          <a:p>
            <a:pPr lvl="1"/>
            <a:r>
              <a:rPr lang="da-DK"/>
              <a:t>Civil: no slavery; no torture; fair trial etc - Security rights; due process rights; person freedoms</a:t>
            </a:r>
          </a:p>
          <a:p>
            <a:pPr lvl="1"/>
            <a:r>
              <a:rPr lang="da-DK" err="1"/>
              <a:t>Political: right to participate in government</a:t>
            </a:r>
            <a:endParaRPr lang="da-DK"/>
          </a:p>
          <a:p>
            <a:pPr lvl="1"/>
            <a:r>
              <a:rPr lang="da-DK"/>
              <a:t>Social: basic standard of living; health</a:t>
            </a:r>
          </a:p>
          <a:p>
            <a:pPr lvl="1"/>
            <a:r>
              <a:rPr lang="da-DK" err="1"/>
              <a:t>Economic: right to work; right to property/engage in economic enterprise; unemployment benefit</a:t>
            </a:r>
          </a:p>
          <a:p>
            <a:pPr lvl="1"/>
            <a:r>
              <a:rPr lang="da-DK" err="1"/>
              <a:t>Cultural: to participate in cultural life</a:t>
            </a:r>
            <a:endParaRPr lang="da-DK"/>
          </a:p>
          <a:p>
            <a:endParaRPr lang="da-DK"/>
          </a:p>
          <a:p>
            <a:r>
              <a:rPr lang="da-DK" b="1"/>
              <a:t>Negative versus positive</a:t>
            </a:r>
          </a:p>
          <a:p>
            <a:r>
              <a:rPr lang="da-DK"/>
              <a:t>Negative rights - No interference: don’t torture, don’t detain unless…, don’t prevent from speaking out …</a:t>
            </a:r>
          </a:p>
          <a:p>
            <a:r>
              <a:rPr lang="da-DK"/>
              <a:t>Positive rights - Make sure that there are schools, doctors, jobs, housing …</a:t>
            </a:r>
          </a:p>
          <a:p>
            <a:endParaRPr lang="da-DK" b="0"/>
          </a:p>
          <a:p>
            <a:r>
              <a:rPr lang="da-DK"/>
              <a:t>Negative rights are sometimes seen to be less expensive than positive rights – and yes, school, hospitals etc are costly </a:t>
            </a:r>
          </a:p>
          <a:p>
            <a:r>
              <a:rPr lang="da-DK"/>
              <a:t>But so are courts, judges, well trained and educated police force etc</a:t>
            </a:r>
          </a:p>
          <a:p>
            <a:endParaRPr lang="da-DK"/>
          </a:p>
          <a:p>
            <a:r>
              <a:rPr lang="da-DK"/>
              <a:t>Negative rights judiciable – positive are not </a:t>
            </a:r>
          </a:p>
          <a:p>
            <a:r>
              <a:rPr lang="da-DK"/>
              <a:t>But economic rights may be judiciable – e.g. right to a specific pension or right to parental leave </a:t>
            </a:r>
          </a:p>
          <a:p>
            <a:endParaRPr lang="da-DK"/>
          </a:p>
          <a:p>
            <a:r>
              <a:rPr lang="da-DK"/>
              <a:t>So not strict categories</a:t>
            </a:r>
          </a:p>
          <a:p>
            <a:endParaRPr lang="da-DK"/>
          </a:p>
          <a:p>
            <a:r>
              <a:rPr lang="da-DK" b="1" err="1"/>
              <a:t>Individual versus collective</a:t>
            </a:r>
            <a:endParaRPr lang="da-DK" b="1"/>
          </a:p>
          <a:p>
            <a:r>
              <a:rPr lang="da-DK"/>
              <a:t>Most rights have individual as well as collective aspects</a:t>
            </a:r>
          </a:p>
          <a:p>
            <a:r>
              <a:rPr lang="da-DK"/>
              <a:t>Eg freeedom of expression – individual right to voice an opinion</a:t>
            </a:r>
          </a:p>
          <a:p>
            <a:r>
              <a:rPr lang="da-DK" err="1"/>
              <a:t>Collective good in terms of free flow of information</a:t>
            </a:r>
          </a:p>
          <a:p>
            <a:endParaRPr lang="da-DK"/>
          </a:p>
        </p:txBody>
      </p:sp>
      <p:sp>
        <p:nvSpPr>
          <p:cNvPr id="4" name="Slide Number Placeholder 3"/>
          <p:cNvSpPr>
            <a:spLocks noGrp="1"/>
          </p:cNvSpPr>
          <p:nvPr>
            <p:ph type="sldNum" sz="quarter" idx="10"/>
          </p:nvPr>
        </p:nvSpPr>
        <p:spPr/>
        <p:txBody>
          <a:bodyPr/>
          <a:lstStyle/>
          <a:p>
            <a:fld id="{9C80539E-81AD-4079-84DB-03C41045A941}" type="slidenum">
              <a:rPr lang="en-GB" smtClean="0"/>
              <a:t>14</a:t>
            </a:fld>
            <a:endParaRPr lang="en-GB"/>
          </a:p>
        </p:txBody>
      </p:sp>
    </p:spTree>
    <p:extLst>
      <p:ext uri="{BB962C8B-B14F-4D97-AF65-F5344CB8AC3E}">
        <p14:creationId xmlns:p14="http://schemas.microsoft.com/office/powerpoint/2010/main" val="77876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0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24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56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156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9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863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132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8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626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694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158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5/15/2023</a:t>
            </a:fld>
            <a:endParaRPr lang="en-US"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1102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4091" y="1123310"/>
            <a:ext cx="9048172" cy="5502363"/>
          </a:xfrm>
        </p:spPr>
        <p:txBody>
          <a:bodyPr>
            <a:noAutofit/>
          </a:bodyPr>
          <a:lstStyle/>
          <a:p>
            <a:br>
              <a:rPr lang="x-none" sz="3600" b="1" dirty="0">
                <a:solidFill>
                  <a:srgbClr val="C00000"/>
                </a:solidFill>
              </a:rPr>
            </a:br>
            <a:br>
              <a:rPr lang="x-none" sz="3600" b="1" dirty="0">
                <a:solidFill>
                  <a:srgbClr val="C00000"/>
                </a:solidFill>
              </a:rPr>
            </a:br>
            <a:br>
              <a:rPr lang="x-none" sz="3600" b="1" dirty="0">
                <a:solidFill>
                  <a:srgbClr val="C00000"/>
                </a:solidFill>
              </a:rPr>
            </a:br>
            <a:br>
              <a:rPr lang="x-none" sz="3600" b="1" dirty="0">
                <a:solidFill>
                  <a:srgbClr val="C00000"/>
                </a:solidFill>
              </a:rPr>
            </a:br>
            <a:br>
              <a:rPr lang="x-none" sz="3600" b="1" dirty="0">
                <a:solidFill>
                  <a:srgbClr val="C00000"/>
                </a:solidFill>
              </a:rPr>
            </a:br>
            <a:br>
              <a:rPr lang="x-none" sz="3600" b="1" dirty="0">
                <a:solidFill>
                  <a:srgbClr val="C00000"/>
                </a:solidFill>
              </a:rPr>
            </a:br>
            <a:br>
              <a:rPr lang="x-none" sz="3600" b="1" dirty="0">
                <a:solidFill>
                  <a:srgbClr val="C00000"/>
                </a:solidFill>
              </a:rPr>
            </a:br>
            <a:br>
              <a:rPr lang="x-none" sz="3600" b="1" dirty="0">
                <a:solidFill>
                  <a:srgbClr val="C00000"/>
                </a:solidFill>
              </a:rPr>
            </a:br>
            <a:br>
              <a:rPr lang="x-none" sz="3600" b="1" dirty="0">
                <a:solidFill>
                  <a:srgbClr val="C00000"/>
                </a:solidFill>
              </a:rPr>
            </a:br>
            <a:r>
              <a:rPr lang="ky-KG" sz="3600" b="1" dirty="0">
                <a:solidFill>
                  <a:srgbClr val="C00000"/>
                </a:solidFill>
              </a:rPr>
              <a:t>Адамдын укуктары жана </a:t>
            </a:r>
            <a:r>
              <a:rPr lang="ru-KG" sz="3600" b="1" dirty="0">
                <a:solidFill>
                  <a:srgbClr val="C00000"/>
                </a:solidFill>
              </a:rPr>
              <a:t>м</a:t>
            </a:r>
            <a:r>
              <a:rPr lang="ru-RU" sz="3600" b="1" dirty="0">
                <a:solidFill>
                  <a:srgbClr val="C00000"/>
                </a:solidFill>
              </a:rPr>
              <a:t>а</a:t>
            </a:r>
            <a:r>
              <a:rPr lang="ru-KG" sz="3600" b="1" dirty="0">
                <a:solidFill>
                  <a:srgbClr val="C00000"/>
                </a:solidFill>
              </a:rPr>
              <a:t>м</a:t>
            </a:r>
            <a:r>
              <a:rPr lang="ru-RU" sz="3600" b="1" dirty="0">
                <a:solidFill>
                  <a:srgbClr val="C00000"/>
                </a:solidFill>
              </a:rPr>
              <a:t>л</a:t>
            </a:r>
            <a:r>
              <a:rPr lang="ru-KG" sz="3600" b="1" dirty="0">
                <a:solidFill>
                  <a:srgbClr val="C00000"/>
                </a:solidFill>
              </a:rPr>
              <a:t>е</a:t>
            </a:r>
            <a:r>
              <a:rPr lang="ru-RU" sz="3600" b="1" dirty="0">
                <a:solidFill>
                  <a:srgbClr val="C00000"/>
                </a:solidFill>
              </a:rPr>
              <a:t>к</a:t>
            </a:r>
            <a:r>
              <a:rPr lang="ru-KG" sz="3600" b="1" dirty="0">
                <a:solidFill>
                  <a:srgbClr val="C00000"/>
                </a:solidFill>
              </a:rPr>
              <a:t>е</a:t>
            </a:r>
            <a:r>
              <a:rPr lang="ru-RU" sz="3600" b="1" dirty="0">
                <a:solidFill>
                  <a:srgbClr val="C00000"/>
                </a:solidFill>
              </a:rPr>
              <a:t>т</a:t>
            </a:r>
            <a:r>
              <a:rPr lang="x-none" sz="3600" b="1" dirty="0">
                <a:solidFill>
                  <a:srgbClr val="C00000"/>
                </a:solidFill>
              </a:rPr>
              <a:t>: </a:t>
            </a:r>
            <a:br>
              <a:rPr lang="x-none" sz="3600" b="1" dirty="0">
                <a:solidFill>
                  <a:srgbClr val="C00000"/>
                </a:solidFill>
              </a:rPr>
            </a:br>
            <a:r>
              <a:rPr lang="ky-KG" altLang="ru-KG" sz="3600" b="1" dirty="0">
                <a:solidFill>
                  <a:srgbClr val="C00000"/>
                </a:solidFill>
              </a:rPr>
              <a:t>өнөктөштүк </a:t>
            </a:r>
            <a:r>
              <a:rPr lang="ru-KG" altLang="ru-KG" sz="3600" b="1" dirty="0">
                <a:solidFill>
                  <a:srgbClr val="C00000"/>
                </a:solidFill>
              </a:rPr>
              <a:t> </a:t>
            </a:r>
            <a:r>
              <a:rPr lang="ky-KG" altLang="ru-KG" sz="3600" b="1" dirty="0">
                <a:solidFill>
                  <a:srgbClr val="C00000"/>
                </a:solidFill>
              </a:rPr>
              <a:t>жана </a:t>
            </a:r>
            <a:r>
              <a:rPr lang="ru-KG" altLang="ru-KG" sz="3600" b="1" dirty="0">
                <a:solidFill>
                  <a:srgbClr val="C00000"/>
                </a:solidFill>
              </a:rPr>
              <a:t> </a:t>
            </a:r>
            <a:r>
              <a:rPr lang="ru-RU" altLang="ru-KG" sz="3600" b="1" dirty="0">
                <a:solidFill>
                  <a:srgbClr val="C00000"/>
                </a:solidFill>
              </a:rPr>
              <a:t>ж</a:t>
            </a:r>
            <a:r>
              <a:rPr lang="ru-KG" altLang="ru-KG" sz="3600" b="1" dirty="0">
                <a:solidFill>
                  <a:srgbClr val="C00000"/>
                </a:solidFill>
              </a:rPr>
              <a:t>а</a:t>
            </a:r>
            <a:r>
              <a:rPr lang="ru-RU" altLang="ru-KG" sz="3600" b="1" dirty="0">
                <a:solidFill>
                  <a:srgbClr val="C00000"/>
                </a:solidFill>
              </a:rPr>
              <a:t>р</a:t>
            </a:r>
            <a:r>
              <a:rPr lang="ru-KG" altLang="ru-KG" sz="3600" b="1" dirty="0">
                <a:solidFill>
                  <a:srgbClr val="C00000"/>
                </a:solidFill>
              </a:rPr>
              <a:t>а</a:t>
            </a:r>
            <a:r>
              <a:rPr lang="ru-RU" altLang="ru-KG" sz="3600" b="1" dirty="0">
                <a:solidFill>
                  <a:srgbClr val="C00000"/>
                </a:solidFill>
              </a:rPr>
              <a:t>н</a:t>
            </a:r>
            <a:r>
              <a:rPr lang="ru-KG" altLang="ru-KG" sz="3600" b="1" dirty="0">
                <a:solidFill>
                  <a:srgbClr val="C00000"/>
                </a:solidFill>
              </a:rPr>
              <a:t>д</a:t>
            </a:r>
            <a:r>
              <a:rPr lang="ru-RU" altLang="ru-KG" sz="3600" b="1" dirty="0">
                <a:solidFill>
                  <a:srgbClr val="C00000"/>
                </a:solidFill>
              </a:rPr>
              <a:t>а</a:t>
            </a:r>
            <a:r>
              <a:rPr lang="ru-KG" altLang="ru-KG" sz="3600" b="1" dirty="0">
                <a:solidFill>
                  <a:srgbClr val="C00000"/>
                </a:solidFill>
              </a:rPr>
              <a:t>р</a:t>
            </a:r>
            <a:r>
              <a:rPr lang="ru-RU" altLang="ru-KG" sz="3600" b="1" dirty="0">
                <a:solidFill>
                  <a:srgbClr val="C00000"/>
                </a:solidFill>
              </a:rPr>
              <a:t>д</a:t>
            </a:r>
            <a:r>
              <a:rPr lang="ru-KG" altLang="ru-KG" sz="3600" b="1" dirty="0">
                <a:solidFill>
                  <a:srgbClr val="C00000"/>
                </a:solidFill>
              </a:rPr>
              <a:t>ы</a:t>
            </a:r>
            <a:r>
              <a:rPr lang="ru-RU" altLang="ru-KG" sz="3600" b="1" dirty="0">
                <a:solidFill>
                  <a:srgbClr val="C00000"/>
                </a:solidFill>
              </a:rPr>
              <a:t>н</a:t>
            </a:r>
            <a:r>
              <a:rPr lang="ru-KG" altLang="ru-KG" sz="3600" b="1" dirty="0">
                <a:solidFill>
                  <a:srgbClr val="C00000"/>
                </a:solidFill>
              </a:rPr>
              <a:t> </a:t>
            </a:r>
            <a:br>
              <a:rPr lang="ru-KG" altLang="ru-KG" sz="3600" b="1" dirty="0">
                <a:solidFill>
                  <a:srgbClr val="C00000"/>
                </a:solidFill>
              </a:rPr>
            </a:br>
            <a:r>
              <a:rPr lang="ky-KG" altLang="ru-KG" sz="3600" b="1" dirty="0">
                <a:solidFill>
                  <a:srgbClr val="C00000"/>
                </a:solidFill>
              </a:rPr>
              <a:t>чечим кабыл алуу процесстерине катышуу </a:t>
            </a:r>
            <a:br>
              <a:rPr lang="ru-KG" altLang="ru-KG" sz="1050" dirty="0"/>
            </a:br>
            <a:br>
              <a:rPr lang="ky-KG" altLang="ru-KG" sz="2800" dirty="0">
                <a:latin typeface="Arial" panose="020B0604020202020204" pitchFamily="34" charset="0"/>
              </a:rPr>
            </a:br>
            <a:br>
              <a:rPr lang="ru-RU" sz="3600" dirty="0"/>
            </a:br>
            <a:br>
              <a:rPr lang="ru-RU" sz="3600" dirty="0"/>
            </a:br>
            <a:br>
              <a:rPr lang="ru-RU" sz="3600" b="1" dirty="0"/>
            </a:br>
            <a:br>
              <a:rPr lang="ru-RU" sz="3600" b="1" dirty="0"/>
            </a:br>
            <a:endParaRPr lang="ru-RU" sz="3600" dirty="0"/>
          </a:p>
        </p:txBody>
      </p:sp>
      <p:sp>
        <p:nvSpPr>
          <p:cNvPr id="3" name="Подзаголовок 2"/>
          <p:cNvSpPr>
            <a:spLocks noGrp="1"/>
          </p:cNvSpPr>
          <p:nvPr>
            <p:ph type="subTitle" idx="1"/>
          </p:nvPr>
        </p:nvSpPr>
        <p:spPr>
          <a:xfrm>
            <a:off x="1709737" y="5361233"/>
            <a:ext cx="7970976" cy="772734"/>
          </a:xfrm>
        </p:spPr>
        <p:txBody>
          <a:bodyPr>
            <a:normAutofit/>
          </a:bodyPr>
          <a:lstStyle/>
          <a:p>
            <a:pPr algn="r"/>
            <a:r>
              <a:rPr lang="x-none" b="1" dirty="0">
                <a:latin typeface="Times New Roman" panose="02020603050405020304" pitchFamily="18" charset="0"/>
                <a:cs typeface="Times New Roman" panose="02020603050405020304" pitchFamily="18" charset="0"/>
              </a:rPr>
              <a:t>Кач</a:t>
            </a:r>
            <a:r>
              <a:rPr lang="ru-RU" b="1" dirty="0">
                <a:latin typeface="Times New Roman" panose="02020603050405020304" pitchFamily="18" charset="0"/>
                <a:cs typeface="Times New Roman" panose="02020603050405020304" pitchFamily="18" charset="0"/>
              </a:rPr>
              <a:t>и</a:t>
            </a:r>
            <a:r>
              <a:rPr lang="x-none" b="1" dirty="0">
                <a:latin typeface="Times New Roman" panose="02020603050405020304" pitchFamily="18" charset="0"/>
                <a:cs typeface="Times New Roman" panose="02020603050405020304" pitchFamily="18" charset="0"/>
              </a:rPr>
              <a:t>к</a:t>
            </a:r>
            <a:r>
              <a:rPr lang="ru-RU" b="1" dirty="0">
                <a:latin typeface="Times New Roman" panose="02020603050405020304" pitchFamily="18" charset="0"/>
                <a:cs typeface="Times New Roman" panose="02020603050405020304" pitchFamily="18" charset="0"/>
              </a:rPr>
              <a:t>е</a:t>
            </a:r>
            <a:r>
              <a:rPr lang="x-none" b="1" dirty="0">
                <a:latin typeface="Times New Roman" panose="02020603050405020304" pitchFamily="18" charset="0"/>
                <a:cs typeface="Times New Roman" panose="02020603050405020304" pitchFamily="18" charset="0"/>
              </a:rPr>
              <a:t>е</a:t>
            </a:r>
            <a:r>
              <a:rPr lang="ru-RU" b="1" dirty="0">
                <a:latin typeface="Times New Roman" panose="02020603050405020304" pitchFamily="18" charset="0"/>
                <a:cs typeface="Times New Roman" panose="02020603050405020304" pitchFamily="18" charset="0"/>
              </a:rPr>
              <a:t>в</a:t>
            </a:r>
            <a:r>
              <a:rPr lang="x-none" b="1" dirty="0">
                <a:latin typeface="Times New Roman" panose="02020603050405020304" pitchFamily="18" charset="0"/>
                <a:cs typeface="Times New Roman" panose="02020603050405020304" pitchFamily="18" charset="0"/>
              </a:rPr>
              <a:t>а </a:t>
            </a:r>
            <a:r>
              <a:rPr lang="ru-RU" b="1" dirty="0">
                <a:latin typeface="Times New Roman" panose="02020603050405020304" pitchFamily="18" charset="0"/>
                <a:cs typeface="Times New Roman" panose="02020603050405020304" pitchFamily="18" charset="0"/>
              </a:rPr>
              <a:t>Б</a:t>
            </a:r>
            <a:r>
              <a:rPr lang="x-none"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Ж</a:t>
            </a:r>
            <a:r>
              <a:rPr lang="x-none" b="1" dirty="0">
                <a:latin typeface="Times New Roman" panose="02020603050405020304" pitchFamily="18" charset="0"/>
                <a:cs typeface="Times New Roman" panose="02020603050405020304" pitchFamily="18" charset="0"/>
              </a:rPr>
              <a:t>., 2023</a:t>
            </a:r>
            <a:endParaRPr lang="ru-RU" b="1"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1B5C197B-3D31-4FA5-B8D0-E909EDFD12E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pic>
        <p:nvPicPr>
          <p:cNvPr id="5" name="Рисунок 4">
            <a:extLst>
              <a:ext uri="{FF2B5EF4-FFF2-40B4-BE49-F238E27FC236}">
                <a16:creationId xmlns:a16="http://schemas.microsoft.com/office/drawing/2014/main" id="{138FE248-A0D3-4B0B-92E4-E9E8E674B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401" y="354279"/>
            <a:ext cx="2918503" cy="403628"/>
          </a:xfrm>
          <a:prstGeom prst="rect">
            <a:avLst/>
          </a:prstGeom>
        </p:spPr>
      </p:pic>
      <p:pic>
        <p:nvPicPr>
          <p:cNvPr id="6" name="Рисунок 5">
            <a:extLst>
              <a:ext uri="{FF2B5EF4-FFF2-40B4-BE49-F238E27FC236}">
                <a16:creationId xmlns:a16="http://schemas.microsoft.com/office/drawing/2014/main" id="{3BAEC12A-1F67-4F94-8DDA-D54660B01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9736" y="354279"/>
            <a:ext cx="1496114" cy="403628"/>
          </a:xfrm>
          <a:prstGeom prst="rect">
            <a:avLst/>
          </a:prstGeom>
        </p:spPr>
      </p:pic>
      <p:sp>
        <p:nvSpPr>
          <p:cNvPr id="10" name="Rectangle 3">
            <a:extLst>
              <a:ext uri="{FF2B5EF4-FFF2-40B4-BE49-F238E27FC236}">
                <a16:creationId xmlns:a16="http://schemas.microsoft.com/office/drawing/2014/main" id="{1401A1D6-8169-483E-8C37-6A9B48BEF9B0}"/>
              </a:ext>
            </a:extLst>
          </p:cNvPr>
          <p:cNvSpPr>
            <a:spLocks noChangeArrowheads="1"/>
          </p:cNvSpPr>
          <p:nvPr/>
        </p:nvSpPr>
        <p:spPr bwMode="auto">
          <a:xfrm>
            <a:off x="304800" y="4077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KG"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F8A3C156-A2C5-4757-9213-75B0A9B0375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K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69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0589D-5770-47B0-A269-4D6FD2258BE5}"/>
              </a:ext>
            </a:extLst>
          </p:cNvPr>
          <p:cNvSpPr>
            <a:spLocks noGrp="1"/>
          </p:cNvSpPr>
          <p:nvPr>
            <p:ph type="title"/>
          </p:nvPr>
        </p:nvSpPr>
        <p:spPr>
          <a:xfrm>
            <a:off x="524256" y="491260"/>
            <a:ext cx="6594189" cy="1625210"/>
          </a:xfrm>
        </p:spPr>
        <p:txBody>
          <a:bodyPr>
            <a:normAutofit/>
          </a:bodyPr>
          <a:lstStyle/>
          <a:p>
            <a:r>
              <a:rPr lang="ru-RU" b="1" dirty="0">
                <a:solidFill>
                  <a:srgbClr val="C00000"/>
                </a:solidFill>
              </a:rPr>
              <a:t>Адам </a:t>
            </a:r>
            <a:r>
              <a:rPr lang="ru-RU" b="1" dirty="0" err="1">
                <a:solidFill>
                  <a:srgbClr val="C00000"/>
                </a:solidFill>
              </a:rPr>
              <a:t>укуктарынын</a:t>
            </a:r>
            <a:r>
              <a:rPr lang="ru-RU" b="1" dirty="0">
                <a:solidFill>
                  <a:srgbClr val="C00000"/>
                </a:solidFill>
              </a:rPr>
              <a:t> </a:t>
            </a:r>
            <a:r>
              <a:rPr lang="ru-RU" b="1" dirty="0" err="1">
                <a:solidFill>
                  <a:srgbClr val="C00000"/>
                </a:solidFill>
              </a:rPr>
              <a:t>жалпы</a:t>
            </a:r>
            <a:r>
              <a:rPr lang="ru-RU" b="1" dirty="0">
                <a:solidFill>
                  <a:srgbClr val="C00000"/>
                </a:solidFill>
              </a:rPr>
              <a:t> </a:t>
            </a:r>
            <a:r>
              <a:rPr lang="ru-RU" b="1" dirty="0" err="1">
                <a:solidFill>
                  <a:srgbClr val="C00000"/>
                </a:solidFill>
              </a:rPr>
              <a:t>декларациясы</a:t>
            </a:r>
            <a:endParaRPr lang="en-GB" b="1" dirty="0">
              <a:solidFill>
                <a:srgbClr val="C00000"/>
              </a:solidFill>
            </a:endParaRPr>
          </a:p>
        </p:txBody>
      </p:sp>
      <p:pic>
        <p:nvPicPr>
          <p:cNvPr id="1026" name="Picture 2" descr="ELEANOR ROOSEVELT">
            <a:extLst>
              <a:ext uri="{FF2B5EF4-FFF2-40B4-BE49-F238E27FC236}">
                <a16:creationId xmlns:a16="http://schemas.microsoft.com/office/drawing/2014/main" id="{98352EC3-45B7-460D-9609-0C776AA75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481" r="1" b="1917"/>
          <a:stretch>
            <a:fillRect/>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87D3FF-ABE9-4C14-B5E7-ADC693CF7484}"/>
              </a:ext>
            </a:extLst>
          </p:cNvPr>
          <p:cNvSpPr>
            <a:spLocks noGrp="1"/>
          </p:cNvSpPr>
          <p:nvPr>
            <p:ph idx="1"/>
          </p:nvPr>
        </p:nvSpPr>
        <p:spPr>
          <a:xfrm>
            <a:off x="7722705" y="917725"/>
            <a:ext cx="4141748" cy="5473136"/>
          </a:xfrm>
        </p:spPr>
        <p:txBody>
          <a:bodyPr anchor="ctr">
            <a:normAutofit fontScale="92500" lnSpcReduction="20000"/>
          </a:bodyPr>
          <a:lstStyle/>
          <a:p>
            <a:pPr eaLnBrk="0" fontAlgn="base" hangingPunct="0">
              <a:lnSpc>
                <a:spcPct val="100000"/>
              </a:lnSpc>
              <a:spcBef>
                <a:spcPct val="0"/>
              </a:spcBef>
              <a:spcAft>
                <a:spcPct val="0"/>
              </a:spcAft>
            </a:pPr>
            <a:r>
              <a:rPr lang="ky-KG" altLang="ru-RU" dirty="0">
                <a:solidFill>
                  <a:srgbClr val="202124"/>
                </a:solidFill>
                <a:latin typeface="inherit"/>
              </a:rPr>
              <a:t>1945-жылы согуштан кийин 50 мамлекет биригип, Бириккен Улуттар Уюмун түзгөн.</a:t>
            </a:r>
            <a:endParaRPr lang="en-US" altLang="ru-RU" dirty="0">
              <a:solidFill>
                <a:srgbClr val="202124"/>
              </a:solidFill>
              <a:latin typeface="inherit"/>
            </a:endParaRPr>
          </a:p>
          <a:p>
            <a:pPr eaLnBrk="0" fontAlgn="base" hangingPunct="0">
              <a:lnSpc>
                <a:spcPct val="100000"/>
              </a:lnSpc>
              <a:spcBef>
                <a:spcPct val="0"/>
              </a:spcBef>
              <a:spcAft>
                <a:spcPct val="0"/>
              </a:spcAft>
            </a:pPr>
            <a:r>
              <a:rPr lang="ky-KG" altLang="ru-RU" dirty="0">
                <a:solidFill>
                  <a:srgbClr val="202124"/>
                </a:solidFill>
                <a:latin typeface="inherit"/>
              </a:rPr>
              <a:t>1946-жылы Адам укуктары боюнча комиссия түзүлгөн. </a:t>
            </a:r>
            <a:endParaRPr lang="en-US" altLang="ru-RU" dirty="0">
              <a:solidFill>
                <a:srgbClr val="202124"/>
              </a:solidFill>
              <a:latin typeface="inherit"/>
            </a:endParaRPr>
          </a:p>
          <a:p>
            <a:pPr eaLnBrk="0" fontAlgn="base" hangingPunct="0">
              <a:lnSpc>
                <a:spcPct val="100000"/>
              </a:lnSpc>
              <a:spcBef>
                <a:spcPct val="0"/>
              </a:spcBef>
              <a:spcAft>
                <a:spcPct val="0"/>
              </a:spcAft>
            </a:pPr>
            <a:r>
              <a:rPr lang="ky-KG" altLang="ru-RU" dirty="0">
                <a:solidFill>
                  <a:srgbClr val="202124"/>
                </a:solidFill>
                <a:latin typeface="inherit"/>
              </a:rPr>
              <a:t>1948-жылы Долбоорлоо комитети БУУнун Башкы Ассамблеясына Адам укуктарынын жалпы декларациясын сунуштаган. </a:t>
            </a:r>
            <a:endParaRPr lang="en-US" altLang="ru-RU" dirty="0">
              <a:solidFill>
                <a:srgbClr val="202124"/>
              </a:solidFill>
              <a:latin typeface="inherit"/>
            </a:endParaRPr>
          </a:p>
          <a:p>
            <a:pPr eaLnBrk="0" fontAlgn="base" hangingPunct="0">
              <a:lnSpc>
                <a:spcPct val="100000"/>
              </a:lnSpc>
              <a:spcBef>
                <a:spcPct val="0"/>
              </a:spcBef>
              <a:spcAft>
                <a:spcPct val="0"/>
              </a:spcAft>
            </a:pPr>
            <a:r>
              <a:rPr lang="ky-KG" altLang="ru-RU" dirty="0">
                <a:solidFill>
                  <a:srgbClr val="202124"/>
                </a:solidFill>
                <a:latin typeface="inherit"/>
              </a:rPr>
              <a:t>Декларацияга 48 өлкө, анын ичинде Мьянма да добуш берди.</a:t>
            </a:r>
            <a:r>
              <a:rPr lang="ky-KG" altLang="ru-RU" sz="900" dirty="0"/>
              <a:t> </a:t>
            </a:r>
            <a:endParaRPr lang="ky-KG" altLang="ru-RU" sz="2000" dirty="0">
              <a:latin typeface="Arial" panose="020B0604020202020204" pitchFamily="34" charset="0"/>
            </a:endParaRPr>
          </a:p>
          <a:p>
            <a:endParaRPr lang="en-GB" sz="2000" dirty="0">
              <a:solidFill>
                <a:srgbClr val="FFFFFF"/>
              </a:solidFill>
            </a:endParaRPr>
          </a:p>
        </p:txBody>
      </p:sp>
      <p:sp>
        <p:nvSpPr>
          <p:cNvPr id="4" name="Rectangle 1">
            <a:extLst>
              <a:ext uri="{FF2B5EF4-FFF2-40B4-BE49-F238E27FC236}">
                <a16:creationId xmlns:a16="http://schemas.microsoft.com/office/drawing/2014/main" id="{5C389C70-D206-4DF7-AEDF-4434960C843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6965474"/>
      </p:ext>
    </p:extLst>
  </p:cSld>
  <p:clrMapOvr>
    <a:masterClrMapping/>
  </p:clrMapOvr>
  <mc:AlternateContent xmlns:mc="http://schemas.openxmlformats.org/markup-compatibility/2006" xmlns:p14="http://schemas.microsoft.com/office/powerpoint/2010/main">
    <mc:Choice Requires="p14">
      <p:transition spd="slow" p14:dur="2000" advTm="197927"/>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979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C057-D00B-48F6-8CEB-1EEAB7FEBA1E}"/>
              </a:ext>
            </a:extLst>
          </p:cNvPr>
          <p:cNvSpPr>
            <a:spLocks noGrp="1"/>
          </p:cNvSpPr>
          <p:nvPr>
            <p:ph type="title"/>
          </p:nvPr>
        </p:nvSpPr>
        <p:spPr>
          <a:xfrm>
            <a:off x="729656" y="888931"/>
            <a:ext cx="11018520" cy="655983"/>
          </a:xfrm>
        </p:spPr>
        <p:txBody>
          <a:bodyPr anchor="b">
            <a:noAutofit/>
          </a:bodyPr>
          <a:lstStyle/>
          <a:p>
            <a:pPr algn="ctr"/>
            <a:r>
              <a:rPr lang="ru-RU" b="1" dirty="0">
                <a:solidFill>
                  <a:srgbClr val="C00000"/>
                </a:solidFill>
              </a:rPr>
              <a:t>Адам </a:t>
            </a:r>
            <a:r>
              <a:rPr lang="ru-RU" b="1" dirty="0" err="1">
                <a:solidFill>
                  <a:srgbClr val="C00000"/>
                </a:solidFill>
              </a:rPr>
              <a:t>укуктары</a:t>
            </a:r>
            <a:r>
              <a:rPr lang="ru-RU" b="1" dirty="0">
                <a:solidFill>
                  <a:srgbClr val="C00000"/>
                </a:solidFill>
              </a:rPr>
              <a:t> </a:t>
            </a:r>
            <a:r>
              <a:rPr lang="ru-RU" b="1" dirty="0" err="1">
                <a:solidFill>
                  <a:srgbClr val="C00000"/>
                </a:solidFill>
              </a:rPr>
              <a:t>боюнча</a:t>
            </a:r>
            <a:r>
              <a:rPr lang="ru-RU" b="1" dirty="0">
                <a:solidFill>
                  <a:srgbClr val="C00000"/>
                </a:solidFill>
              </a:rPr>
              <a:t> </a:t>
            </a:r>
            <a:r>
              <a:rPr lang="ru-RU" b="1" dirty="0" err="1">
                <a:solidFill>
                  <a:srgbClr val="C00000"/>
                </a:solidFill>
              </a:rPr>
              <a:t>негизги</a:t>
            </a:r>
            <a:r>
              <a:rPr lang="ru-RU" b="1" dirty="0">
                <a:solidFill>
                  <a:srgbClr val="C00000"/>
                </a:solidFill>
              </a:rPr>
              <a:t> </a:t>
            </a:r>
            <a:r>
              <a:rPr lang="ru-RU" b="1" dirty="0" err="1">
                <a:solidFill>
                  <a:srgbClr val="C00000"/>
                </a:solidFill>
              </a:rPr>
              <a:t>конвенциялары</a:t>
            </a:r>
            <a:endParaRPr lang="en-GB" b="1" dirty="0">
              <a:solidFill>
                <a:srgbClr val="C00000"/>
              </a:solidFill>
            </a:endParaRPr>
          </a:p>
        </p:txBody>
      </p:sp>
      <p:sp>
        <p:nvSpPr>
          <p:cNvPr id="3" name="Content Placeholder 2">
            <a:extLst>
              <a:ext uri="{FF2B5EF4-FFF2-40B4-BE49-F238E27FC236}">
                <a16:creationId xmlns:a16="http://schemas.microsoft.com/office/drawing/2014/main" id="{1CC821FC-B3D6-4EDA-AE06-EEEEB561443B}"/>
              </a:ext>
            </a:extLst>
          </p:cNvPr>
          <p:cNvSpPr>
            <a:spLocks noGrp="1"/>
          </p:cNvSpPr>
          <p:nvPr>
            <p:ph idx="1"/>
          </p:nvPr>
        </p:nvSpPr>
        <p:spPr>
          <a:xfrm>
            <a:off x="4586288" y="1779104"/>
            <a:ext cx="7345679" cy="5078896"/>
          </a:xfrm>
        </p:spPr>
        <p:txBody>
          <a:bodyPr anchor="t">
            <a:normAutofit/>
          </a:bodyPr>
          <a:lstStyle/>
          <a:p>
            <a:pPr eaLnBrk="0" fontAlgn="base" hangingPunct="0">
              <a:lnSpc>
                <a:spcPct val="100000"/>
              </a:lnSpc>
              <a:spcBef>
                <a:spcPct val="0"/>
              </a:spcBef>
              <a:spcAft>
                <a:spcPct val="0"/>
              </a:spcAft>
            </a:pPr>
            <a:r>
              <a:rPr lang="ky-KG" altLang="ru-RU" sz="2000" dirty="0">
                <a:solidFill>
                  <a:srgbClr val="202124"/>
                </a:solidFill>
                <a:latin typeface="inherit"/>
              </a:rPr>
              <a:t>Расалык дискриминациянын бардык түрлөрүн жок кылуу жөнүндө эл аралык конвенция (1965) </a:t>
            </a:r>
          </a:p>
          <a:p>
            <a:pPr eaLnBrk="0" fontAlgn="base" hangingPunct="0">
              <a:lnSpc>
                <a:spcPct val="100000"/>
              </a:lnSpc>
              <a:spcBef>
                <a:spcPct val="0"/>
              </a:spcBef>
              <a:spcAft>
                <a:spcPct val="0"/>
              </a:spcAft>
            </a:pPr>
            <a:r>
              <a:rPr lang="ky-KG" altLang="ru-RU" sz="2000" dirty="0">
                <a:solidFill>
                  <a:srgbClr val="202124"/>
                </a:solidFill>
                <a:latin typeface="inherit"/>
              </a:rPr>
              <a:t>Жарандык жана саясий укуктар жөнүндө эл аралык пакт (1966).</a:t>
            </a:r>
          </a:p>
          <a:p>
            <a:pPr eaLnBrk="0" fontAlgn="base" hangingPunct="0">
              <a:lnSpc>
                <a:spcPct val="100000"/>
              </a:lnSpc>
              <a:spcBef>
                <a:spcPct val="0"/>
              </a:spcBef>
              <a:spcAft>
                <a:spcPct val="0"/>
              </a:spcAft>
            </a:pPr>
            <a:r>
              <a:rPr lang="ky-KG" altLang="ru-RU" sz="2000" dirty="0">
                <a:solidFill>
                  <a:srgbClr val="202124"/>
                </a:solidFill>
                <a:latin typeface="inherit"/>
              </a:rPr>
              <a:t>Экономикалык, социалдык жана маданий укуктар боюнча эл аралык пакт (1966) </a:t>
            </a:r>
          </a:p>
          <a:p>
            <a:pPr eaLnBrk="0" fontAlgn="base" hangingPunct="0">
              <a:lnSpc>
                <a:spcPct val="100000"/>
              </a:lnSpc>
              <a:spcBef>
                <a:spcPct val="0"/>
              </a:spcBef>
              <a:spcAft>
                <a:spcPct val="0"/>
              </a:spcAft>
            </a:pPr>
            <a:r>
              <a:rPr lang="ky-KG" altLang="ru-RU" sz="2000" dirty="0">
                <a:solidFill>
                  <a:srgbClr val="202124"/>
                </a:solidFill>
                <a:latin typeface="inherit"/>
              </a:rPr>
              <a:t>Аялдарга карата дискриминациянын бардык түрлөрүн жок кылуу жөнүндө конвенция (1979-ж.) </a:t>
            </a:r>
          </a:p>
          <a:p>
            <a:pPr eaLnBrk="0" fontAlgn="base" hangingPunct="0">
              <a:lnSpc>
                <a:spcPct val="100000"/>
              </a:lnSpc>
              <a:spcBef>
                <a:spcPct val="0"/>
              </a:spcBef>
              <a:spcAft>
                <a:spcPct val="0"/>
              </a:spcAft>
            </a:pPr>
            <a:r>
              <a:rPr lang="ky-KG" altLang="ru-RU" sz="2000" dirty="0">
                <a:solidFill>
                  <a:srgbClr val="202124"/>
                </a:solidFill>
                <a:latin typeface="inherit"/>
              </a:rPr>
              <a:t>Кыйноолорго каршы конвенция (1984)</a:t>
            </a:r>
          </a:p>
          <a:p>
            <a:pPr eaLnBrk="0" fontAlgn="base" hangingPunct="0">
              <a:lnSpc>
                <a:spcPct val="100000"/>
              </a:lnSpc>
              <a:spcBef>
                <a:spcPct val="0"/>
              </a:spcBef>
              <a:spcAft>
                <a:spcPct val="0"/>
              </a:spcAft>
            </a:pPr>
            <a:r>
              <a:rPr lang="ky-KG" altLang="ru-RU" sz="2000" dirty="0">
                <a:solidFill>
                  <a:srgbClr val="202124"/>
                </a:solidFill>
                <a:latin typeface="inherit"/>
              </a:rPr>
              <a:t> Балдардын укуктары жөнүндө конвенция (1989) </a:t>
            </a:r>
          </a:p>
          <a:p>
            <a:pPr eaLnBrk="0" fontAlgn="base" hangingPunct="0">
              <a:lnSpc>
                <a:spcPct val="100000"/>
              </a:lnSpc>
              <a:spcBef>
                <a:spcPct val="0"/>
              </a:spcBef>
              <a:spcAft>
                <a:spcPct val="0"/>
              </a:spcAft>
            </a:pPr>
            <a:r>
              <a:rPr lang="ky-KG" altLang="ru-RU" sz="2000" dirty="0">
                <a:solidFill>
                  <a:srgbClr val="202124"/>
                </a:solidFill>
                <a:latin typeface="inherit"/>
              </a:rPr>
              <a:t>Эмгек мигранттарынын укуктарын коргоо боюнча эл аралык конвенция (1990-ж.) </a:t>
            </a:r>
          </a:p>
          <a:p>
            <a:pPr eaLnBrk="0" fontAlgn="base" hangingPunct="0">
              <a:lnSpc>
                <a:spcPct val="100000"/>
              </a:lnSpc>
              <a:spcBef>
                <a:spcPct val="0"/>
              </a:spcBef>
              <a:spcAft>
                <a:spcPct val="0"/>
              </a:spcAft>
            </a:pPr>
            <a:r>
              <a:rPr lang="ky-KG" altLang="ru-RU" sz="2000" dirty="0">
                <a:solidFill>
                  <a:srgbClr val="202124"/>
                </a:solidFill>
                <a:latin typeface="inherit"/>
              </a:rPr>
              <a:t>Бардык адамдарды зордоп жок кылуудан коргоо боюнча эл аралык конвенция (2006) </a:t>
            </a:r>
          </a:p>
          <a:p>
            <a:pPr eaLnBrk="0" fontAlgn="base" hangingPunct="0">
              <a:lnSpc>
                <a:spcPct val="100000"/>
              </a:lnSpc>
              <a:spcBef>
                <a:spcPct val="0"/>
              </a:spcBef>
              <a:spcAft>
                <a:spcPct val="0"/>
              </a:spcAft>
            </a:pPr>
            <a:r>
              <a:rPr lang="ky-KG" altLang="ru-RU" sz="2000" dirty="0">
                <a:solidFill>
                  <a:srgbClr val="202124"/>
                </a:solidFill>
                <a:latin typeface="inherit"/>
              </a:rPr>
              <a:t>Майыптардын укуктары жөнүндө конвенция (2006)</a:t>
            </a:r>
            <a:r>
              <a:rPr lang="ky-KG" altLang="ru-RU" sz="700" dirty="0"/>
              <a:t> </a:t>
            </a:r>
            <a:endParaRPr lang="ky-KG" altLang="ru-RU" sz="1600" dirty="0">
              <a:latin typeface="Arial" panose="020B0604020202020204" pitchFamily="34" charset="0"/>
            </a:endParaRPr>
          </a:p>
          <a:p>
            <a:endParaRPr lang="en-GB" sz="1700" dirty="0"/>
          </a:p>
          <a:p>
            <a:endParaRPr lang="en-GB" sz="1700" dirty="0"/>
          </a:p>
        </p:txBody>
      </p:sp>
      <p:pic>
        <p:nvPicPr>
          <p:cNvPr id="2050" name="Picture 2" descr="International legislative framework – Equinet">
            <a:extLst>
              <a:ext uri="{FF2B5EF4-FFF2-40B4-BE49-F238E27FC236}">
                <a16:creationId xmlns:a16="http://schemas.microsoft.com/office/drawing/2014/main" id="{E3241D6D-3BAD-4FED-B1BB-27A882855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41" r="23284"/>
          <a:stretch>
            <a:fillRect/>
          </a:stretch>
        </p:blipFill>
        <p:spPr bwMode="auto">
          <a:xfrm>
            <a:off x="439971" y="1961587"/>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2EDA66F8-70D9-4AF0-99F4-C075B831DCB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7350046"/>
      </p:ext>
    </p:extLst>
  </p:cSld>
  <p:clrMapOvr>
    <a:masterClrMapping/>
  </p:clrMapOvr>
  <mc:AlternateContent xmlns:mc="http://schemas.openxmlformats.org/markup-compatibility/2006" xmlns:p14="http://schemas.microsoft.com/office/powerpoint/2010/main">
    <mc:Choice Requires="p14">
      <p:transition spd="slow" p14:dur="2000" advTm="3193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193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AC1D-9515-4B05-A5F9-581F16127407}"/>
              </a:ext>
            </a:extLst>
          </p:cNvPr>
          <p:cNvSpPr>
            <a:spLocks noGrp="1"/>
          </p:cNvSpPr>
          <p:nvPr>
            <p:ph type="title"/>
          </p:nvPr>
        </p:nvSpPr>
        <p:spPr>
          <a:xfrm>
            <a:off x="4965430" y="629268"/>
            <a:ext cx="6586491" cy="1286160"/>
          </a:xfrm>
        </p:spPr>
        <p:txBody>
          <a:bodyPr anchor="b">
            <a:noAutofit/>
          </a:bodyPr>
          <a:lstStyle/>
          <a:p>
            <a:r>
              <a:rPr lang="ru-RU" sz="4000" b="1" dirty="0">
                <a:solidFill>
                  <a:srgbClr val="C00000"/>
                </a:solidFill>
              </a:rPr>
              <a:t>Кыргызстан </a:t>
            </a:r>
            <a:r>
              <a:rPr lang="ru-RU" sz="4000" b="1" dirty="0" err="1">
                <a:solidFill>
                  <a:srgbClr val="C00000"/>
                </a:solidFill>
              </a:rPr>
              <a:t>тарабынан</a:t>
            </a:r>
            <a:r>
              <a:rPr lang="ru-RU" sz="4000" b="1" dirty="0">
                <a:solidFill>
                  <a:srgbClr val="C00000"/>
                </a:solidFill>
              </a:rPr>
              <a:t> кол </a:t>
            </a:r>
            <a:r>
              <a:rPr lang="ru-RU" sz="4000" b="1" dirty="0" err="1">
                <a:solidFill>
                  <a:srgbClr val="C00000"/>
                </a:solidFill>
              </a:rPr>
              <a:t>коюулган</a:t>
            </a:r>
            <a:r>
              <a:rPr lang="ru-RU" sz="4000" b="1" dirty="0">
                <a:solidFill>
                  <a:srgbClr val="C00000"/>
                </a:solidFill>
              </a:rPr>
              <a:t>, </a:t>
            </a:r>
            <a:r>
              <a:rPr lang="ru-RU" sz="4000" b="1" dirty="0" err="1">
                <a:solidFill>
                  <a:srgbClr val="C00000"/>
                </a:solidFill>
              </a:rPr>
              <a:t>адам</a:t>
            </a:r>
            <a:r>
              <a:rPr lang="ru-RU" sz="4000" b="1" dirty="0">
                <a:solidFill>
                  <a:srgbClr val="C00000"/>
                </a:solidFill>
              </a:rPr>
              <a:t> </a:t>
            </a:r>
            <a:r>
              <a:rPr lang="ru-RU" sz="4000" b="1" dirty="0" err="1">
                <a:solidFill>
                  <a:srgbClr val="C00000"/>
                </a:solidFill>
              </a:rPr>
              <a:t>укуктары</a:t>
            </a:r>
            <a:r>
              <a:rPr lang="ru-RU" sz="4000" b="1" dirty="0">
                <a:solidFill>
                  <a:srgbClr val="C00000"/>
                </a:solidFill>
              </a:rPr>
              <a:t> </a:t>
            </a:r>
            <a:r>
              <a:rPr lang="ru-RU" sz="4000" b="1" dirty="0" err="1">
                <a:solidFill>
                  <a:srgbClr val="C00000"/>
                </a:solidFill>
              </a:rPr>
              <a:t>боюнча</a:t>
            </a:r>
            <a:r>
              <a:rPr lang="ru-RU" sz="4000" b="1" dirty="0">
                <a:solidFill>
                  <a:srgbClr val="C00000"/>
                </a:solidFill>
              </a:rPr>
              <a:t> </a:t>
            </a:r>
            <a:r>
              <a:rPr lang="ru-RU" sz="4000" b="1" dirty="0" err="1">
                <a:solidFill>
                  <a:srgbClr val="C00000"/>
                </a:solidFill>
              </a:rPr>
              <a:t>келишимдер</a:t>
            </a:r>
            <a:endParaRPr lang="en-GB" sz="4000" b="1" dirty="0">
              <a:solidFill>
                <a:srgbClr val="C00000"/>
              </a:solidFill>
            </a:endParaRPr>
          </a:p>
        </p:txBody>
      </p:sp>
      <p:sp>
        <p:nvSpPr>
          <p:cNvPr id="3" name="Content Placeholder 2">
            <a:extLst>
              <a:ext uri="{FF2B5EF4-FFF2-40B4-BE49-F238E27FC236}">
                <a16:creationId xmlns:a16="http://schemas.microsoft.com/office/drawing/2014/main" id="{F49CB642-B1CC-4E3B-A7F3-660597095086}"/>
              </a:ext>
            </a:extLst>
          </p:cNvPr>
          <p:cNvSpPr>
            <a:spLocks noGrp="1"/>
          </p:cNvSpPr>
          <p:nvPr>
            <p:ph idx="1"/>
          </p:nvPr>
        </p:nvSpPr>
        <p:spPr>
          <a:xfrm>
            <a:off x="4965431" y="2176670"/>
            <a:ext cx="6586489" cy="4492487"/>
          </a:xfrm>
        </p:spPr>
        <p:txBody>
          <a:bodyPr>
            <a:noAutofit/>
          </a:bodyPr>
          <a:lstStyle/>
          <a:p>
            <a:pPr eaLnBrk="0" fontAlgn="base" hangingPunct="0">
              <a:lnSpc>
                <a:spcPct val="100000"/>
              </a:lnSpc>
              <a:spcBef>
                <a:spcPct val="0"/>
              </a:spcBef>
              <a:spcAft>
                <a:spcPct val="0"/>
              </a:spcAft>
            </a:pPr>
            <a:r>
              <a:rPr lang="ky-KG" altLang="ru-RU" sz="2000" dirty="0">
                <a:solidFill>
                  <a:srgbClr val="202124"/>
                </a:solidFill>
                <a:latin typeface="inherit"/>
              </a:rPr>
              <a:t>Жарандык жана саясий укуктар боюнча эл аралык пакт (1994) </a:t>
            </a:r>
          </a:p>
          <a:p>
            <a:pPr eaLnBrk="0" fontAlgn="base" hangingPunct="0">
              <a:lnSpc>
                <a:spcPct val="100000"/>
              </a:lnSpc>
              <a:spcBef>
                <a:spcPct val="0"/>
              </a:spcBef>
              <a:spcAft>
                <a:spcPct val="0"/>
              </a:spcAft>
            </a:pPr>
            <a:r>
              <a:rPr lang="ky-KG" altLang="ru-RU" sz="2000" dirty="0">
                <a:solidFill>
                  <a:srgbClr val="202124"/>
                </a:solidFill>
                <a:latin typeface="inherit"/>
              </a:rPr>
              <a:t>Социалдык, экономикалык жана маданий укуктар боюнча эл аралык пакт (1994) </a:t>
            </a:r>
          </a:p>
          <a:p>
            <a:pPr eaLnBrk="0" fontAlgn="base" hangingPunct="0">
              <a:lnSpc>
                <a:spcPct val="100000"/>
              </a:lnSpc>
              <a:spcBef>
                <a:spcPct val="0"/>
              </a:spcBef>
              <a:spcAft>
                <a:spcPct val="0"/>
              </a:spcAft>
            </a:pPr>
            <a:r>
              <a:rPr lang="ky-KG" altLang="ru-RU" sz="2000" dirty="0">
                <a:solidFill>
                  <a:srgbClr val="202124"/>
                </a:solidFill>
                <a:latin typeface="inherit"/>
              </a:rPr>
              <a:t>Балдардын укуктары жөнүндө конвенция (1994)</a:t>
            </a:r>
          </a:p>
          <a:p>
            <a:pPr eaLnBrk="0" fontAlgn="base" hangingPunct="0">
              <a:lnSpc>
                <a:spcPct val="100000"/>
              </a:lnSpc>
              <a:spcBef>
                <a:spcPct val="0"/>
              </a:spcBef>
              <a:spcAft>
                <a:spcPct val="0"/>
              </a:spcAft>
            </a:pPr>
            <a:r>
              <a:rPr lang="ky-KG" altLang="ru-RU" sz="2000" dirty="0">
                <a:solidFill>
                  <a:srgbClr val="202124"/>
                </a:solidFill>
                <a:latin typeface="inherit"/>
              </a:rPr>
              <a:t>Аялдарга карата дискриминациянын бардык формаларын жок кылуу жөнүндө конвенция (1997-ж.) </a:t>
            </a:r>
          </a:p>
          <a:p>
            <a:pPr eaLnBrk="0" fontAlgn="base" hangingPunct="0">
              <a:lnSpc>
                <a:spcPct val="100000"/>
              </a:lnSpc>
              <a:spcBef>
                <a:spcPct val="0"/>
              </a:spcBef>
              <a:spcAft>
                <a:spcPct val="0"/>
              </a:spcAft>
            </a:pPr>
            <a:r>
              <a:rPr lang="ky-KG" altLang="ru-RU" sz="2000" dirty="0">
                <a:solidFill>
                  <a:srgbClr val="202124"/>
                </a:solidFill>
                <a:latin typeface="inherit"/>
              </a:rPr>
              <a:t>Расалык дискриминациянын бардык формаларын жок кылуу боюнча эл аралык конвенция (1997-ж.)</a:t>
            </a:r>
          </a:p>
          <a:p>
            <a:pPr eaLnBrk="0" fontAlgn="base" hangingPunct="0">
              <a:lnSpc>
                <a:spcPct val="100000"/>
              </a:lnSpc>
              <a:spcBef>
                <a:spcPct val="0"/>
              </a:spcBef>
              <a:spcAft>
                <a:spcPct val="0"/>
              </a:spcAft>
            </a:pPr>
            <a:r>
              <a:rPr lang="ky-KG" altLang="ru-RU" sz="2000" dirty="0">
                <a:solidFill>
                  <a:srgbClr val="202124"/>
                </a:solidFill>
                <a:latin typeface="inherit"/>
              </a:rPr>
              <a:t>Кыйноолорго каршы конвенция (1997) </a:t>
            </a:r>
          </a:p>
          <a:p>
            <a:pPr eaLnBrk="0" fontAlgn="base" hangingPunct="0">
              <a:lnSpc>
                <a:spcPct val="100000"/>
              </a:lnSpc>
              <a:spcBef>
                <a:spcPct val="0"/>
              </a:spcBef>
              <a:spcAft>
                <a:spcPct val="0"/>
              </a:spcAft>
            </a:pPr>
            <a:r>
              <a:rPr lang="ky-KG" altLang="ru-RU" sz="2000" dirty="0">
                <a:solidFill>
                  <a:srgbClr val="202124"/>
                </a:solidFill>
                <a:latin typeface="inherit"/>
              </a:rPr>
              <a:t>Эмгек мигранттарынын укуктарын коргоо боюнча эл аралык конвенция (2003-ж.) </a:t>
            </a:r>
          </a:p>
          <a:p>
            <a:pPr eaLnBrk="0" fontAlgn="base" hangingPunct="0">
              <a:lnSpc>
                <a:spcPct val="100000"/>
              </a:lnSpc>
              <a:spcBef>
                <a:spcPct val="0"/>
              </a:spcBef>
              <a:spcAft>
                <a:spcPct val="0"/>
              </a:spcAft>
            </a:pPr>
            <a:r>
              <a:rPr lang="ky-KG" altLang="ru-RU" sz="2000" dirty="0">
                <a:solidFill>
                  <a:srgbClr val="202124"/>
                </a:solidFill>
                <a:latin typeface="inherit"/>
              </a:rPr>
              <a:t>Майыптардын укуктары жөнүндө конвенция (2019)</a:t>
            </a:r>
            <a:r>
              <a:rPr lang="ky-KG" altLang="ru-RU" sz="700" dirty="0"/>
              <a:t> </a:t>
            </a:r>
            <a:endParaRPr lang="ky-KG" altLang="ru-RU" sz="1600" dirty="0">
              <a:latin typeface="Arial" panose="020B0604020202020204" pitchFamily="34" charset="0"/>
            </a:endParaRPr>
          </a:p>
          <a:p>
            <a:endParaRPr lang="da-DK" sz="2000" dirty="0"/>
          </a:p>
        </p:txBody>
      </p:sp>
      <p:pic>
        <p:nvPicPr>
          <p:cNvPr id="4102" name="Picture 6" descr="Myanmar - Wikipedia, den frie encyklopædi">
            <a:extLst>
              <a:ext uri="{FF2B5EF4-FFF2-40B4-BE49-F238E27FC236}">
                <a16:creationId xmlns:a16="http://schemas.microsoft.com/office/drawing/2014/main" id="{42277B51-7060-49A0-8AE1-B6CABE4D7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95" r="24112"/>
          <a:stretch>
            <a:fill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0D8CF0DC-DDA5-458B-A1B9-C0E27180F93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6628656"/>
      </p:ext>
    </p:extLst>
  </p:cSld>
  <p:clrMapOvr>
    <a:masterClrMapping/>
  </p:clrMapOvr>
  <mc:AlternateContent xmlns:mc="http://schemas.openxmlformats.org/markup-compatibility/2006" xmlns:p14="http://schemas.microsoft.com/office/powerpoint/2010/main">
    <mc:Choice Requires="p14">
      <p:transition spd="slow" p14:dur="2000" advTm="17881"/>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78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0AD07-746A-4AD4-9AE1-9337ADF5457D}"/>
              </a:ext>
            </a:extLst>
          </p:cNvPr>
          <p:cNvSpPr>
            <a:spLocks noGrp="1"/>
          </p:cNvSpPr>
          <p:nvPr>
            <p:ph type="title"/>
          </p:nvPr>
        </p:nvSpPr>
        <p:spPr>
          <a:xfrm>
            <a:off x="109595" y="2663687"/>
            <a:ext cx="5158144" cy="955349"/>
          </a:xfrm>
        </p:spPr>
        <p:txBody>
          <a:bodyPr>
            <a:noAutofit/>
          </a:bodyPr>
          <a:lstStyle/>
          <a:p>
            <a:pPr algn="ctr"/>
            <a:r>
              <a:rPr lang="ru-RU" b="1" dirty="0">
                <a:solidFill>
                  <a:srgbClr val="C00000"/>
                </a:solidFill>
              </a:rPr>
              <a:t>Адам </a:t>
            </a:r>
            <a:r>
              <a:rPr lang="ru-RU" b="1" dirty="0" err="1">
                <a:solidFill>
                  <a:srgbClr val="C00000"/>
                </a:solidFill>
              </a:rPr>
              <a:t>укуктарынын</a:t>
            </a:r>
            <a:r>
              <a:rPr lang="ru-RU" b="1" dirty="0">
                <a:solidFill>
                  <a:srgbClr val="C00000"/>
                </a:solidFill>
              </a:rPr>
              <a:t> </a:t>
            </a:r>
            <a:r>
              <a:rPr lang="ru-RU" b="1" dirty="0" err="1">
                <a:solidFill>
                  <a:srgbClr val="C00000"/>
                </a:solidFill>
              </a:rPr>
              <a:t>принциптери</a:t>
            </a:r>
            <a:endParaRPr lang="en-GB" b="1" dirty="0">
              <a:solidFill>
                <a:srgbClr val="C00000"/>
              </a:solidFill>
            </a:endParaRPr>
          </a:p>
        </p:txBody>
      </p:sp>
      <p:graphicFrame>
        <p:nvGraphicFramePr>
          <p:cNvPr id="6" name="Content Placeholder 2">
            <a:extLst>
              <a:ext uri="{FF2B5EF4-FFF2-40B4-BE49-F238E27FC236}">
                <a16:creationId xmlns:a16="http://schemas.microsoft.com/office/drawing/2014/main" id="{9422C9D3-92FE-41F9-AEEE-12319855B1F1}"/>
              </a:ext>
            </a:extLst>
          </p:cNvPr>
          <p:cNvGraphicFramePr>
            <a:graphicFrameLocks/>
          </p:cNvGraphicFramePr>
          <p:nvPr>
            <p:extLst>
              <p:ext uri="{D42A27DB-BD31-4B8C-83A1-F6EECF244321}">
                <p14:modId xmlns:p14="http://schemas.microsoft.com/office/powerpoint/2010/main" val="57777233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290264"/>
      </p:ext>
    </p:extLst>
  </p:cSld>
  <p:clrMapOvr>
    <a:masterClrMapping/>
  </p:clrMapOvr>
  <mc:AlternateContent xmlns:mc="http://schemas.openxmlformats.org/markup-compatibility/2006" xmlns:p14="http://schemas.microsoft.com/office/powerpoint/2010/main">
    <mc:Choice Requires="p14">
      <p:transition spd="slow" p14:dur="2000" advTm="188654"/>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8865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B8D3-5A85-4115-89E1-803891867FC9}"/>
              </a:ext>
            </a:extLst>
          </p:cNvPr>
          <p:cNvSpPr>
            <a:spLocks noGrp="1"/>
          </p:cNvSpPr>
          <p:nvPr>
            <p:ph type="title"/>
          </p:nvPr>
        </p:nvSpPr>
        <p:spPr>
          <a:xfrm>
            <a:off x="838200" y="557189"/>
            <a:ext cx="3374136" cy="5567891"/>
          </a:xfrm>
        </p:spPr>
        <p:txBody>
          <a:bodyPr>
            <a:normAutofit/>
          </a:bodyPr>
          <a:lstStyle/>
          <a:p>
            <a:pPr lvl="0" eaLnBrk="0" fontAlgn="base" hangingPunct="0">
              <a:lnSpc>
                <a:spcPct val="100000"/>
              </a:lnSpc>
              <a:spcAft>
                <a:spcPct val="0"/>
              </a:spcAft>
            </a:pPr>
            <a:r>
              <a:rPr lang="ky-KG" altLang="ru-RU" dirty="0">
                <a:solidFill>
                  <a:srgbClr val="C00000"/>
                </a:solidFill>
                <a:latin typeface="inherit"/>
              </a:rPr>
              <a:t>Адам укуктарынын ар кандай категориялары</a:t>
            </a:r>
            <a:r>
              <a:rPr lang="ky-KG" altLang="ru-RU" sz="1200" dirty="0">
                <a:solidFill>
                  <a:srgbClr val="C00000"/>
                </a:solidFill>
              </a:rPr>
              <a:t> </a:t>
            </a:r>
            <a:endParaRPr lang="ky-KG" altLang="ru-RU" sz="3600" dirty="0">
              <a:solidFill>
                <a:srgbClr val="C00000"/>
              </a:solidFill>
              <a:latin typeface="Arial" panose="020B0604020202020204" pitchFamily="34" charset="0"/>
            </a:endParaRPr>
          </a:p>
        </p:txBody>
      </p:sp>
      <p:graphicFrame>
        <p:nvGraphicFramePr>
          <p:cNvPr id="5" name="Content Placeholder 2">
            <a:extLst>
              <a:ext uri="{FF2B5EF4-FFF2-40B4-BE49-F238E27FC236}">
                <a16:creationId xmlns:a16="http://schemas.microsoft.com/office/drawing/2014/main" id="{DDF67CF1-D052-4C4E-B5EE-8E40A3E65265}"/>
              </a:ext>
            </a:extLst>
          </p:cNvPr>
          <p:cNvGraphicFramePr>
            <a:graphicFrameLocks noGrp="1"/>
          </p:cNvGraphicFramePr>
          <p:nvPr>
            <p:ph idx="1"/>
            <p:extLst>
              <p:ext uri="{D42A27DB-BD31-4B8C-83A1-F6EECF244321}">
                <p14:modId xmlns:p14="http://schemas.microsoft.com/office/powerpoint/2010/main" val="178898288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
            <a:extLst>
              <a:ext uri="{FF2B5EF4-FFF2-40B4-BE49-F238E27FC236}">
                <a16:creationId xmlns:a16="http://schemas.microsoft.com/office/drawing/2014/main" id="{50DF0FB2-3933-44DA-B531-B5795DA9C05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2102341"/>
      </p:ext>
    </p:extLst>
  </p:cSld>
  <p:clrMapOvr>
    <a:masterClrMapping/>
  </p:clrMapOvr>
  <mc:AlternateContent xmlns:mc="http://schemas.openxmlformats.org/markup-compatibility/2006" xmlns:p14="http://schemas.microsoft.com/office/powerpoint/2010/main">
    <mc:Choice Requires="p14">
      <p:transition spd="slow" p14:dur="2000" advTm="3778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778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0EFD-EB56-43C6-B63A-F9BD4FF66E46}"/>
              </a:ext>
            </a:extLst>
          </p:cNvPr>
          <p:cNvSpPr>
            <a:spLocks noGrp="1"/>
          </p:cNvSpPr>
          <p:nvPr>
            <p:ph type="title"/>
          </p:nvPr>
        </p:nvSpPr>
        <p:spPr>
          <a:xfrm>
            <a:off x="524741" y="620392"/>
            <a:ext cx="3808268" cy="5504688"/>
          </a:xfrm>
        </p:spPr>
        <p:txBody>
          <a:bodyPr>
            <a:normAutofit/>
          </a:bodyPr>
          <a:lstStyle/>
          <a:p>
            <a:r>
              <a:rPr lang="ru-RU" sz="4800" b="1" dirty="0" err="1">
                <a:solidFill>
                  <a:srgbClr val="C00000"/>
                </a:solidFill>
              </a:rPr>
              <a:t>Жарандык</a:t>
            </a:r>
            <a:r>
              <a:rPr lang="ru-RU" sz="4800" b="1" dirty="0">
                <a:solidFill>
                  <a:srgbClr val="C00000"/>
                </a:solidFill>
              </a:rPr>
              <a:t> </a:t>
            </a:r>
            <a:r>
              <a:rPr lang="ru-RU" sz="4800" b="1" dirty="0" err="1">
                <a:solidFill>
                  <a:srgbClr val="C00000"/>
                </a:solidFill>
              </a:rPr>
              <a:t>жана</a:t>
            </a:r>
            <a:r>
              <a:rPr lang="ru-RU" sz="4800" b="1" dirty="0">
                <a:solidFill>
                  <a:srgbClr val="C00000"/>
                </a:solidFill>
              </a:rPr>
              <a:t> </a:t>
            </a:r>
            <a:r>
              <a:rPr lang="ru-RU" sz="4800" b="1" dirty="0" err="1">
                <a:solidFill>
                  <a:srgbClr val="C00000"/>
                </a:solidFill>
              </a:rPr>
              <a:t>саясий</a:t>
            </a:r>
            <a:r>
              <a:rPr lang="ru-RU" sz="4800" b="1" dirty="0">
                <a:solidFill>
                  <a:srgbClr val="C00000"/>
                </a:solidFill>
              </a:rPr>
              <a:t> </a:t>
            </a:r>
            <a:r>
              <a:rPr lang="ru-RU" sz="4800" b="1" dirty="0" err="1">
                <a:solidFill>
                  <a:srgbClr val="C00000"/>
                </a:solidFill>
              </a:rPr>
              <a:t>укуктарынын</a:t>
            </a:r>
            <a:r>
              <a:rPr lang="ru-RU" sz="4800" b="1" dirty="0">
                <a:solidFill>
                  <a:srgbClr val="C00000"/>
                </a:solidFill>
              </a:rPr>
              <a:t> </a:t>
            </a:r>
            <a:r>
              <a:rPr lang="ru-RU" sz="4800" b="1" dirty="0" err="1">
                <a:solidFill>
                  <a:srgbClr val="C00000"/>
                </a:solidFill>
              </a:rPr>
              <a:t>масалдары</a:t>
            </a:r>
            <a:endParaRPr lang="en-GB" sz="4800" b="1" dirty="0">
              <a:solidFill>
                <a:srgbClr val="C00000"/>
              </a:solidFill>
            </a:endParaRPr>
          </a:p>
        </p:txBody>
      </p:sp>
      <p:graphicFrame>
        <p:nvGraphicFramePr>
          <p:cNvPr id="5" name="Content Placeholder 2">
            <a:extLst>
              <a:ext uri="{FF2B5EF4-FFF2-40B4-BE49-F238E27FC236}">
                <a16:creationId xmlns:a16="http://schemas.microsoft.com/office/drawing/2014/main" id="{2A317234-B4EC-4A8E-86AA-847917AEFCC8}"/>
              </a:ext>
            </a:extLst>
          </p:cNvPr>
          <p:cNvGraphicFramePr>
            <a:graphicFrameLocks noGrp="1"/>
          </p:cNvGraphicFramePr>
          <p:nvPr>
            <p:ph idx="1"/>
            <p:extLst>
              <p:ext uri="{D42A27DB-BD31-4B8C-83A1-F6EECF244321}">
                <p14:modId xmlns:p14="http://schemas.microsoft.com/office/powerpoint/2010/main" val="4251211999"/>
              </p:ext>
            </p:extLst>
          </p:nvPr>
        </p:nvGraphicFramePr>
        <p:xfrm>
          <a:off x="5468389" y="208722"/>
          <a:ext cx="6263640" cy="6539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490374"/>
      </p:ext>
    </p:extLst>
  </p:cSld>
  <p:clrMapOvr>
    <a:masterClrMapping/>
  </p:clrMapOvr>
  <mc:AlternateContent xmlns:mc="http://schemas.openxmlformats.org/markup-compatibility/2006" xmlns:p14="http://schemas.microsoft.com/office/powerpoint/2010/main">
    <mc:Choice Requires="p14">
      <p:transition spd="slow" p14:dur="2000" advTm="5989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598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7489-EF63-4CC0-8AC2-DCACEC76FB61}"/>
              </a:ext>
            </a:extLst>
          </p:cNvPr>
          <p:cNvSpPr>
            <a:spLocks noGrp="1"/>
          </p:cNvSpPr>
          <p:nvPr>
            <p:ph type="title"/>
          </p:nvPr>
        </p:nvSpPr>
        <p:spPr>
          <a:xfrm>
            <a:off x="288235" y="712269"/>
            <a:ext cx="4026040" cy="5502264"/>
          </a:xfrm>
        </p:spPr>
        <p:txBody>
          <a:bodyPr>
            <a:normAutofit/>
          </a:bodyPr>
          <a:lstStyle/>
          <a:p>
            <a:r>
              <a:rPr lang="ru-RU" b="1" dirty="0" err="1">
                <a:solidFill>
                  <a:srgbClr val="C00000"/>
                </a:solidFill>
              </a:rPr>
              <a:t>Экономикалык</a:t>
            </a:r>
            <a:r>
              <a:rPr lang="ru-RU" b="1" dirty="0">
                <a:solidFill>
                  <a:srgbClr val="C00000"/>
                </a:solidFill>
              </a:rPr>
              <a:t>, </a:t>
            </a:r>
            <a:r>
              <a:rPr lang="ru-RU" b="1" dirty="0" err="1">
                <a:solidFill>
                  <a:srgbClr val="C00000"/>
                </a:solidFill>
              </a:rPr>
              <a:t>социалдык</a:t>
            </a:r>
            <a:r>
              <a:rPr lang="ru-RU" b="1" dirty="0">
                <a:solidFill>
                  <a:srgbClr val="C00000"/>
                </a:solidFill>
              </a:rPr>
              <a:t> </a:t>
            </a:r>
            <a:r>
              <a:rPr lang="ru-RU" b="1" dirty="0" err="1">
                <a:solidFill>
                  <a:srgbClr val="C00000"/>
                </a:solidFill>
              </a:rPr>
              <a:t>жана</a:t>
            </a:r>
            <a:r>
              <a:rPr lang="ru-RU" b="1" dirty="0">
                <a:solidFill>
                  <a:srgbClr val="C00000"/>
                </a:solidFill>
              </a:rPr>
              <a:t> </a:t>
            </a:r>
            <a:r>
              <a:rPr lang="ru-RU" b="1" dirty="0" err="1">
                <a:solidFill>
                  <a:srgbClr val="C00000"/>
                </a:solidFill>
              </a:rPr>
              <a:t>маданий</a:t>
            </a:r>
            <a:r>
              <a:rPr lang="ru-RU" b="1" dirty="0">
                <a:solidFill>
                  <a:srgbClr val="C00000"/>
                </a:solidFill>
              </a:rPr>
              <a:t> </a:t>
            </a:r>
            <a:r>
              <a:rPr lang="ru-RU" b="1" dirty="0" err="1">
                <a:solidFill>
                  <a:srgbClr val="C00000"/>
                </a:solidFill>
              </a:rPr>
              <a:t>укуктарынын</a:t>
            </a:r>
            <a:r>
              <a:rPr lang="ru-RU" b="1" dirty="0">
                <a:solidFill>
                  <a:srgbClr val="C00000"/>
                </a:solidFill>
              </a:rPr>
              <a:t> </a:t>
            </a:r>
            <a:r>
              <a:rPr lang="ru-RU" b="1" dirty="0" err="1">
                <a:solidFill>
                  <a:srgbClr val="C00000"/>
                </a:solidFill>
              </a:rPr>
              <a:t>мисалдары</a:t>
            </a:r>
            <a:endParaRPr lang="en-GB" b="1" dirty="0">
              <a:solidFill>
                <a:srgbClr val="C00000"/>
              </a:solidFill>
            </a:endParaRPr>
          </a:p>
        </p:txBody>
      </p:sp>
      <p:graphicFrame>
        <p:nvGraphicFramePr>
          <p:cNvPr id="5" name="Content Placeholder 2">
            <a:extLst>
              <a:ext uri="{FF2B5EF4-FFF2-40B4-BE49-F238E27FC236}">
                <a16:creationId xmlns:a16="http://schemas.microsoft.com/office/drawing/2014/main" id="{C2F75B12-A142-48B7-9EF5-63445BD2B132}"/>
              </a:ext>
            </a:extLst>
          </p:cNvPr>
          <p:cNvGraphicFramePr>
            <a:graphicFrameLocks noGrp="1"/>
          </p:cNvGraphicFramePr>
          <p:nvPr>
            <p:ph idx="1"/>
            <p:extLst>
              <p:ext uri="{D42A27DB-BD31-4B8C-83A1-F6EECF244321}">
                <p14:modId xmlns:p14="http://schemas.microsoft.com/office/powerpoint/2010/main" val="4193800371"/>
              </p:ext>
            </p:extLst>
          </p:nvPr>
        </p:nvGraphicFramePr>
        <p:xfrm>
          <a:off x="5280025" y="159026"/>
          <a:ext cx="6623740" cy="6539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6157061"/>
      </p:ext>
    </p:extLst>
  </p:cSld>
  <p:clrMapOvr>
    <a:masterClrMapping/>
  </p:clrMapOvr>
  <mc:AlternateContent xmlns:mc="http://schemas.openxmlformats.org/markup-compatibility/2006" xmlns:p14="http://schemas.microsoft.com/office/powerpoint/2010/main">
    <mc:Choice Requires="p14">
      <p:transition spd="slow" p14:dur="2000" advTm="126677"/>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2667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607D-6688-4052-A655-9A71483045A5}"/>
              </a:ext>
            </a:extLst>
          </p:cNvPr>
          <p:cNvSpPr>
            <a:spLocks noGrp="1"/>
          </p:cNvSpPr>
          <p:nvPr>
            <p:ph type="title"/>
          </p:nvPr>
        </p:nvSpPr>
        <p:spPr>
          <a:xfrm>
            <a:off x="407504" y="1233869"/>
            <a:ext cx="4088296" cy="4371974"/>
          </a:xfrm>
        </p:spPr>
        <p:txBody>
          <a:bodyPr>
            <a:normAutofit/>
          </a:bodyPr>
          <a:lstStyle/>
          <a:p>
            <a:r>
              <a:rPr lang="ru-RU" b="1" dirty="0">
                <a:solidFill>
                  <a:srgbClr val="C00000"/>
                </a:solidFill>
              </a:rPr>
              <a:t>Адам </a:t>
            </a:r>
            <a:r>
              <a:rPr lang="ru-RU" b="1" dirty="0" err="1">
                <a:solidFill>
                  <a:srgbClr val="C00000"/>
                </a:solidFill>
              </a:rPr>
              <a:t>укуктары</a:t>
            </a:r>
            <a:r>
              <a:rPr lang="ru-RU" b="1" dirty="0">
                <a:solidFill>
                  <a:srgbClr val="C00000"/>
                </a:solidFill>
              </a:rPr>
              <a:t> </a:t>
            </a:r>
            <a:r>
              <a:rPr lang="ru-RU" b="1" dirty="0" err="1">
                <a:solidFill>
                  <a:srgbClr val="C00000"/>
                </a:solidFill>
              </a:rPr>
              <a:t>чексизби</a:t>
            </a:r>
            <a:r>
              <a:rPr lang="ru-RU" b="1" dirty="0">
                <a:solidFill>
                  <a:srgbClr val="C00000"/>
                </a:solidFill>
              </a:rPr>
              <a:t>? </a:t>
            </a:r>
            <a:endParaRPr lang="en-GB" b="1" dirty="0">
              <a:solidFill>
                <a:srgbClr val="C00000"/>
              </a:solidFill>
            </a:endParaRPr>
          </a:p>
        </p:txBody>
      </p:sp>
      <p:sp>
        <p:nvSpPr>
          <p:cNvPr id="3" name="Content Placeholder 2">
            <a:extLst>
              <a:ext uri="{FF2B5EF4-FFF2-40B4-BE49-F238E27FC236}">
                <a16:creationId xmlns:a16="http://schemas.microsoft.com/office/drawing/2014/main" id="{181FB9B7-485A-4300-98B2-485D8FE9329F}"/>
              </a:ext>
            </a:extLst>
          </p:cNvPr>
          <p:cNvSpPr>
            <a:spLocks noGrp="1"/>
          </p:cNvSpPr>
          <p:nvPr>
            <p:ph idx="1"/>
          </p:nvPr>
        </p:nvSpPr>
        <p:spPr>
          <a:xfrm>
            <a:off x="5294811" y="804672"/>
            <a:ext cx="6098613" cy="5230368"/>
          </a:xfrm>
          <a:solidFill>
            <a:schemeClr val="accent2">
              <a:lumMod val="20000"/>
              <a:lumOff val="80000"/>
            </a:schemeClr>
          </a:solidFill>
        </p:spPr>
        <p:txBody>
          <a:bodyPr anchor="ctr">
            <a:normAutofit/>
          </a:bodyPr>
          <a:lstStyle/>
          <a:p>
            <a:pPr marL="0" indent="0">
              <a:buNone/>
            </a:pPr>
            <a:endParaRPr lang="en-GB" sz="3200" u="sng" dirty="0">
              <a:solidFill>
                <a:schemeClr val="tx2"/>
              </a:solidFill>
            </a:endParaRPr>
          </a:p>
          <a:p>
            <a:pPr marL="0" lvl="0" indent="0" eaLnBrk="0" fontAlgn="base" hangingPunct="0">
              <a:lnSpc>
                <a:spcPct val="100000"/>
              </a:lnSpc>
              <a:spcBef>
                <a:spcPct val="0"/>
              </a:spcBef>
              <a:spcAft>
                <a:spcPct val="0"/>
              </a:spcAft>
              <a:buNone/>
            </a:pPr>
            <a:r>
              <a:rPr lang="ky-KG" altLang="ru-RU" sz="3200" dirty="0">
                <a:solidFill>
                  <a:srgbClr val="202124"/>
                </a:solidFill>
                <a:latin typeface="inherit"/>
              </a:rPr>
              <a:t>"Эч кандай өзгөчө жагдайлар, алар кандай болбосун, согуш абалы же согуш коркунучу, ички саясий туруксуздук же башка өзгөчө кырдаал болобу, кыйноо үчүн негиз катары колдонулушу мүмкүн эмес." </a:t>
            </a:r>
          </a:p>
          <a:p>
            <a:pPr marL="0" lvl="0" indent="0" algn="r" eaLnBrk="0" fontAlgn="base" hangingPunct="0">
              <a:lnSpc>
                <a:spcPct val="100000"/>
              </a:lnSpc>
              <a:spcBef>
                <a:spcPct val="0"/>
              </a:spcBef>
              <a:spcAft>
                <a:spcPct val="0"/>
              </a:spcAft>
              <a:buNone/>
            </a:pPr>
            <a:r>
              <a:rPr lang="ky-KG" altLang="ru-RU" sz="1800" dirty="0">
                <a:solidFill>
                  <a:srgbClr val="C00000"/>
                </a:solidFill>
                <a:latin typeface="inherit"/>
              </a:rPr>
              <a:t>Кыйноолорго каршы конвенция, 2-берене</a:t>
            </a:r>
            <a:r>
              <a:rPr lang="ky-KG" altLang="ru-RU" sz="1800" dirty="0">
                <a:solidFill>
                  <a:srgbClr val="C00000"/>
                </a:solidFill>
              </a:rPr>
              <a:t> </a:t>
            </a:r>
            <a:endParaRPr lang="ky-KG" altLang="ru-RU" sz="1800" dirty="0">
              <a:solidFill>
                <a:srgbClr val="C00000"/>
              </a:solidFill>
              <a:latin typeface="Arial" panose="020B0604020202020204" pitchFamily="34" charset="0"/>
            </a:endParaRPr>
          </a:p>
        </p:txBody>
      </p:sp>
      <p:sp>
        <p:nvSpPr>
          <p:cNvPr id="4" name="Rectangle 1">
            <a:extLst>
              <a:ext uri="{FF2B5EF4-FFF2-40B4-BE49-F238E27FC236}">
                <a16:creationId xmlns:a16="http://schemas.microsoft.com/office/drawing/2014/main" id="{D4F0E3E6-4262-40AA-BF3C-9A4E970656B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7411497"/>
      </p:ext>
    </p:extLst>
  </p:cSld>
  <p:clrMapOvr>
    <a:masterClrMapping/>
  </p:clrMapOvr>
  <mc:AlternateContent xmlns:mc="http://schemas.openxmlformats.org/markup-compatibility/2006" xmlns:p14="http://schemas.microsoft.com/office/powerpoint/2010/main">
    <mc:Choice Requires="p14">
      <p:transition spd="slow" p14:dur="2000" advTm="11393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1393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6652" y="805070"/>
            <a:ext cx="3512351" cy="5068956"/>
          </a:xfrm>
        </p:spPr>
        <p:txBody>
          <a:bodyPr>
            <a:normAutofit/>
          </a:bodyPr>
          <a:lstStyle/>
          <a:p>
            <a:r>
              <a:rPr lang="ky-KG" b="1" dirty="0">
                <a:solidFill>
                  <a:srgbClr val="C00000"/>
                </a:solidFill>
              </a:rPr>
              <a:t>Кайсы укуктарды коргоо боюнча сөз болуп жатат? </a:t>
            </a:r>
            <a:endParaRPr lang="ru-RU" dirty="0">
              <a:solidFill>
                <a:srgbClr val="C00000"/>
              </a:solidFill>
            </a:endParaRPr>
          </a:p>
        </p:txBody>
      </p:sp>
      <p:sp>
        <p:nvSpPr>
          <p:cNvPr id="4" name="Объект 2"/>
          <p:cNvSpPr>
            <a:spLocks noGrp="1"/>
          </p:cNvSpPr>
          <p:nvPr>
            <p:ph idx="1"/>
          </p:nvPr>
        </p:nvSpPr>
        <p:spPr>
          <a:xfrm>
            <a:off x="4246492" y="354279"/>
            <a:ext cx="7200969" cy="6052930"/>
          </a:xfrm>
          <a:solidFill>
            <a:schemeClr val="accent2">
              <a:lumMod val="20000"/>
              <a:lumOff val="80000"/>
            </a:schemeClr>
          </a:solidFill>
        </p:spPr>
        <p:txBody>
          <a:bodyPr>
            <a:noAutofit/>
          </a:bodyPr>
          <a:lstStyle/>
          <a:p>
            <a:pPr marL="0" indent="0" eaLnBrk="0" fontAlgn="base" hangingPunct="0">
              <a:lnSpc>
                <a:spcPct val="100000"/>
              </a:lnSpc>
              <a:spcBef>
                <a:spcPct val="0"/>
              </a:spcBef>
              <a:spcAft>
                <a:spcPct val="0"/>
              </a:spcAft>
              <a:buNone/>
            </a:pPr>
            <a:r>
              <a:rPr lang="ky-KG" altLang="ru-RU" sz="3000" dirty="0">
                <a:solidFill>
                  <a:srgbClr val="202124"/>
                </a:solidFill>
                <a:latin typeface="inherit"/>
              </a:rPr>
              <a:t>Заманбап дүйнөдө адам укуктарын коргоонун универсалдуу (БУУнун алкагында) жана региондук (мисалы, Европа Кеңешинин алкагында) тутумун эске алуу менен, адатта, "Адам укуктары" термини колдонулат: инсандын (бир жагынан) жана сөздүн кеңири маанисинде бийликтин (экинчи жагынан); </a:t>
            </a:r>
          </a:p>
          <a:p>
            <a:pPr marL="0" indent="0" eaLnBrk="0" fontAlgn="base" hangingPunct="0">
              <a:lnSpc>
                <a:spcPct val="100000"/>
              </a:lnSpc>
              <a:spcBef>
                <a:spcPct val="0"/>
              </a:spcBef>
              <a:spcAft>
                <a:spcPct val="0"/>
              </a:spcAft>
              <a:buNone/>
            </a:pPr>
            <a:r>
              <a:rPr lang="ky-KG" altLang="ru-RU" sz="3000" dirty="0">
                <a:solidFill>
                  <a:srgbClr val="202124"/>
                </a:solidFill>
                <a:latin typeface="inherit"/>
              </a:rPr>
              <a:t>жана жалпы кабыл алынган укуктардын аз гана саны (20-30 бер.).</a:t>
            </a:r>
            <a:r>
              <a:rPr lang="ky-KG" altLang="ru-RU" sz="3000" dirty="0"/>
              <a:t> </a:t>
            </a:r>
            <a:endParaRPr lang="ky-KG" altLang="ru-RU" sz="3000" dirty="0">
              <a:latin typeface="Arial" panose="020B0604020202020204" pitchFamily="34" charset="0"/>
            </a:endParaRPr>
          </a:p>
        </p:txBody>
      </p:sp>
      <p:sp>
        <p:nvSpPr>
          <p:cNvPr id="3" name="Rectangle 1">
            <a:extLst>
              <a:ext uri="{FF2B5EF4-FFF2-40B4-BE49-F238E27FC236}">
                <a16:creationId xmlns:a16="http://schemas.microsoft.com/office/drawing/2014/main" id="{851E499C-A4B3-404C-A206-6A4C0DF5CCD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5249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722" y="606287"/>
            <a:ext cx="3349487" cy="5645426"/>
          </a:xfrm>
        </p:spPr>
        <p:txBody>
          <a:bodyPr>
            <a:normAutofit/>
          </a:bodyPr>
          <a:lstStyle/>
          <a:p>
            <a:pPr algn="ctr"/>
            <a:r>
              <a:rPr lang="ru-RU" b="1" dirty="0">
                <a:solidFill>
                  <a:srgbClr val="C00000"/>
                </a:solidFill>
              </a:rPr>
              <a:t>АУ </a:t>
            </a:r>
            <a:r>
              <a:rPr lang="ru-RU" b="1" dirty="0" err="1">
                <a:solidFill>
                  <a:srgbClr val="C00000"/>
                </a:solidFill>
              </a:rPr>
              <a:t>заманбап</a:t>
            </a:r>
            <a:r>
              <a:rPr lang="ru-RU" b="1" dirty="0">
                <a:solidFill>
                  <a:srgbClr val="C00000"/>
                </a:solidFill>
              </a:rPr>
              <a:t> </a:t>
            </a:r>
            <a:r>
              <a:rPr lang="ru-RU" b="1" dirty="0" err="1">
                <a:solidFill>
                  <a:srgbClr val="C00000"/>
                </a:solidFill>
              </a:rPr>
              <a:t>концепциясы</a:t>
            </a:r>
            <a:endParaRPr lang="ru-RU" b="1" dirty="0">
              <a:solidFill>
                <a:srgbClr val="C00000"/>
              </a:solidFill>
            </a:endParaRPr>
          </a:p>
        </p:txBody>
      </p:sp>
      <p:sp>
        <p:nvSpPr>
          <p:cNvPr id="3" name="Объект 2"/>
          <p:cNvSpPr>
            <a:spLocks noGrp="1"/>
          </p:cNvSpPr>
          <p:nvPr>
            <p:ph idx="1"/>
          </p:nvPr>
        </p:nvSpPr>
        <p:spPr>
          <a:xfrm>
            <a:off x="4134678" y="467139"/>
            <a:ext cx="7563679" cy="6202017"/>
          </a:xfrm>
          <a:solidFill>
            <a:schemeClr val="accent2">
              <a:lumMod val="20000"/>
              <a:lumOff val="80000"/>
            </a:schemeClr>
          </a:solidFill>
        </p:spPr>
        <p:txBody>
          <a:bodyPr>
            <a:normAutofit lnSpcReduction="10000"/>
          </a:bodyPr>
          <a:lstStyle/>
          <a:p>
            <a:pPr marL="457200" lvl="0" indent="-457200" eaLnBrk="0" fontAlgn="base" hangingPunct="0">
              <a:lnSpc>
                <a:spcPct val="100000"/>
              </a:lnSpc>
              <a:spcBef>
                <a:spcPct val="0"/>
              </a:spcBef>
              <a:spcAft>
                <a:spcPct val="0"/>
              </a:spcAft>
              <a:buFont typeface="+mj-lt"/>
              <a:buAutoNum type="arabicPeriod"/>
            </a:pPr>
            <a:r>
              <a:rPr lang="ky-KG" altLang="ru-RU" sz="2400" dirty="0">
                <a:solidFill>
                  <a:srgbClr val="202124"/>
                </a:solidFill>
                <a:latin typeface="inherit"/>
              </a:rPr>
              <a:t>Ар бир адамга, ар бир инсанга адамдык теги боюнча гана белгилүү бир негизги укуктар ыйгарылган. Ар бир инсан төрөлгөндөн өлгөнгө чейин адамдык кадыр-баркка мүнөздүү, демек анын укуктары бар.</a:t>
            </a:r>
            <a:endParaRPr lang="ky-KG" altLang="ru-RU" sz="900" dirty="0">
              <a:solidFill>
                <a:srgbClr val="202124"/>
              </a:solidFill>
              <a:latin typeface="inherit"/>
            </a:endParaRPr>
          </a:p>
          <a:p>
            <a:pPr marL="457200" lvl="0" indent="-457200" eaLnBrk="0" fontAlgn="base" hangingPunct="0">
              <a:lnSpc>
                <a:spcPct val="100000"/>
              </a:lnSpc>
              <a:spcBef>
                <a:spcPct val="0"/>
              </a:spcBef>
              <a:spcAft>
                <a:spcPct val="0"/>
              </a:spcAft>
              <a:buFont typeface="+mj-lt"/>
              <a:buAutoNum type="arabicPeriod"/>
            </a:pPr>
            <a:r>
              <a:rPr lang="ky-KG" altLang="ru-RU" sz="2400" dirty="0">
                <a:solidFill>
                  <a:srgbClr val="202124"/>
                </a:solidFill>
                <a:latin typeface="inherit"/>
              </a:rPr>
              <a:t>Бардык коомдук бийлик чектелиши керек. Жана бул чектөө бийликти алып жүрбөгөн же анын түзүлүшүнө жана анын чечимдерине таасир этүү мүмкүнчүлүгүнө ээ болбогон адамдардын коопсуз жашоосун камсыз кылууга тийиш.</a:t>
            </a:r>
            <a:r>
              <a:rPr lang="ky-KG" altLang="ru-RU" sz="900" dirty="0"/>
              <a:t> </a:t>
            </a:r>
            <a:endParaRPr lang="ky-KG" altLang="ru-RU" sz="2000" dirty="0">
              <a:latin typeface="Arial" panose="020B0604020202020204" pitchFamily="34" charset="0"/>
            </a:endParaRPr>
          </a:p>
          <a:p>
            <a:pPr marL="457200" lvl="0" indent="-457200" eaLnBrk="0" fontAlgn="base" hangingPunct="0">
              <a:lnSpc>
                <a:spcPct val="100000"/>
              </a:lnSpc>
              <a:spcBef>
                <a:spcPct val="0"/>
              </a:spcBef>
              <a:spcAft>
                <a:spcPct val="0"/>
              </a:spcAft>
              <a:buFont typeface="+mj-lt"/>
              <a:buAutoNum type="arabicPeriod"/>
            </a:pPr>
            <a:r>
              <a:rPr lang="ky-KG" altLang="ru-RU" sz="2400" dirty="0">
                <a:solidFill>
                  <a:srgbClr val="202124"/>
                </a:solidFill>
                <a:latin typeface="inherit"/>
              </a:rPr>
              <a:t>Ар кандай заманбап мамлекетте системаны өзгөртүү аркылуу кырдаалды өзгөртүү механизмдери болушу керек, б.а. адамдардын бийликке каршы тынч жана конструктивдүү нааразылык акцияларынын жол-жоболору, эгерде бийлик кырдаалды оңдоого ниеттенбесе, жарандардын укуктарын жана эркиндиктерин сыйлабаса.</a:t>
            </a:r>
            <a:r>
              <a:rPr lang="ky-KG" altLang="ru-RU" sz="900" dirty="0"/>
              <a:t> </a:t>
            </a:r>
            <a:endParaRPr lang="ky-KG" altLang="ru-RU" sz="2000" dirty="0">
              <a:latin typeface="Arial" panose="020B0604020202020204" pitchFamily="34" charset="0"/>
            </a:endParaRPr>
          </a:p>
          <a:p>
            <a:pPr marL="0" indent="0" algn="just">
              <a:buNone/>
            </a:pPr>
            <a:r>
              <a:rPr lang="ru-RU" sz="2400" dirty="0"/>
              <a:t>. </a:t>
            </a:r>
          </a:p>
        </p:txBody>
      </p:sp>
      <p:sp>
        <p:nvSpPr>
          <p:cNvPr id="4" name="Rectangle 1">
            <a:extLst>
              <a:ext uri="{FF2B5EF4-FFF2-40B4-BE49-F238E27FC236}">
                <a16:creationId xmlns:a16="http://schemas.microsoft.com/office/drawing/2014/main" id="{70419264-8BD4-4518-A9FA-30780D91613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EBFBC6F-EF9A-4927-A09B-AD3106C4343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D5202C0F-35D2-4A7D-ACE2-E436F5F7062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500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C00000"/>
                </a:solidFill>
              </a:rPr>
              <a:t>План  </a:t>
            </a:r>
          </a:p>
        </p:txBody>
      </p:sp>
      <p:sp>
        <p:nvSpPr>
          <p:cNvPr id="3" name="Объект 2"/>
          <p:cNvSpPr>
            <a:spLocks noGrp="1"/>
          </p:cNvSpPr>
          <p:nvPr>
            <p:ph idx="1"/>
          </p:nvPr>
        </p:nvSpPr>
        <p:spPr/>
        <p:txBody>
          <a:bodyPr>
            <a:normAutofit lnSpcReduction="10000"/>
          </a:bodyPr>
          <a:lstStyle/>
          <a:p>
            <a:pPr marL="742950" lvl="0" indent="-742950">
              <a:buFont typeface="+mj-lt"/>
              <a:buAutoNum type="arabicPeriod"/>
            </a:pPr>
            <a:r>
              <a:rPr lang="ru-RU" sz="3600" dirty="0"/>
              <a:t>Адам </a:t>
            </a:r>
            <a:r>
              <a:rPr lang="ru-RU" sz="3600" dirty="0" err="1"/>
              <a:t>укуктары</a:t>
            </a:r>
            <a:r>
              <a:rPr lang="ru-RU" sz="3600" dirty="0"/>
              <a:t> </a:t>
            </a:r>
            <a:r>
              <a:rPr lang="ru-RU" sz="3600" dirty="0" err="1"/>
              <a:t>деген</a:t>
            </a:r>
            <a:r>
              <a:rPr lang="ru-RU" sz="3600" dirty="0"/>
              <a:t> </a:t>
            </a:r>
            <a:r>
              <a:rPr lang="ru-RU" sz="3600" dirty="0" err="1"/>
              <a:t>эмне</a:t>
            </a:r>
            <a:r>
              <a:rPr lang="ru-RU" sz="3600" dirty="0"/>
              <a:t>? </a:t>
            </a:r>
            <a:r>
              <a:rPr lang="ru-RU" sz="3600" dirty="0" err="1"/>
              <a:t>Анын</a:t>
            </a:r>
            <a:r>
              <a:rPr lang="ru-RU" sz="3600" dirty="0"/>
              <a:t> </a:t>
            </a:r>
            <a:r>
              <a:rPr lang="ru-RU" sz="3600" dirty="0" err="1"/>
              <a:t>түшүнүгүнө</a:t>
            </a:r>
            <a:r>
              <a:rPr lang="ru-RU" sz="3600" dirty="0"/>
              <a:t> </a:t>
            </a:r>
            <a:r>
              <a:rPr lang="ru-RU" sz="3600" dirty="0" err="1"/>
              <a:t>эмне</a:t>
            </a:r>
            <a:r>
              <a:rPr lang="ru-RU" sz="3600" dirty="0"/>
              <a:t> </a:t>
            </a:r>
            <a:r>
              <a:rPr lang="ru-RU" sz="3600" dirty="0" err="1"/>
              <a:t>кирет</a:t>
            </a:r>
            <a:r>
              <a:rPr lang="ru-RU" sz="3600" dirty="0"/>
              <a:t>, </a:t>
            </a:r>
            <a:r>
              <a:rPr lang="ru-RU" sz="3600" dirty="0" err="1"/>
              <a:t>эмне</a:t>
            </a:r>
            <a:r>
              <a:rPr lang="ru-RU" sz="3600" dirty="0"/>
              <a:t> </a:t>
            </a:r>
            <a:r>
              <a:rPr lang="ru-RU" sz="3600" dirty="0" err="1"/>
              <a:t>кирбейт</a:t>
            </a:r>
            <a:r>
              <a:rPr lang="ru-RU" sz="3600" dirty="0"/>
              <a:t>? </a:t>
            </a:r>
          </a:p>
          <a:p>
            <a:pPr marL="742950" lvl="0" indent="-742950">
              <a:buFont typeface="+mj-lt"/>
              <a:buAutoNum type="arabicPeriod"/>
            </a:pPr>
            <a:r>
              <a:rPr lang="ru-RU" sz="3600" dirty="0"/>
              <a:t>Адам </a:t>
            </a:r>
            <a:r>
              <a:rPr lang="ru-RU" sz="3600" dirty="0" err="1"/>
              <a:t>укуктарынын</a:t>
            </a:r>
            <a:r>
              <a:rPr lang="ru-RU" sz="3600" dirty="0"/>
              <a:t> </a:t>
            </a:r>
            <a:r>
              <a:rPr lang="ru-RU" sz="3600" dirty="0" err="1"/>
              <a:t>классификациясы</a:t>
            </a:r>
            <a:r>
              <a:rPr lang="ru-RU" sz="3600" dirty="0"/>
              <a:t> </a:t>
            </a:r>
            <a:r>
              <a:rPr lang="ru-RU" sz="3600" dirty="0" err="1"/>
              <a:t>барбы</a:t>
            </a:r>
            <a:r>
              <a:rPr lang="ru-RU" sz="3600" dirty="0"/>
              <a:t>?</a:t>
            </a:r>
          </a:p>
          <a:p>
            <a:pPr marL="742950" lvl="0" indent="-742950">
              <a:buFont typeface="+mj-lt"/>
              <a:buAutoNum type="arabicPeriod"/>
            </a:pPr>
            <a:r>
              <a:rPr lang="ru-RU" sz="3600" dirty="0"/>
              <a:t>Адам </a:t>
            </a:r>
            <a:r>
              <a:rPr lang="ru-RU" sz="3600" dirty="0" err="1"/>
              <a:t>укуктарын</a:t>
            </a:r>
            <a:r>
              <a:rPr lang="ru-RU" sz="3600" dirty="0"/>
              <a:t> </a:t>
            </a:r>
            <a:r>
              <a:rPr lang="ru-RU" sz="3600" dirty="0" err="1"/>
              <a:t>бузуу</a:t>
            </a:r>
            <a:r>
              <a:rPr lang="ru-RU" sz="3600" dirty="0"/>
              <a:t> </a:t>
            </a:r>
            <a:r>
              <a:rPr lang="ru-RU" sz="3600" dirty="0" err="1"/>
              <a:t>деген</a:t>
            </a:r>
            <a:r>
              <a:rPr lang="ru-RU" sz="3600" dirty="0"/>
              <a:t> </a:t>
            </a:r>
            <a:r>
              <a:rPr lang="ru-RU" sz="3600" dirty="0" err="1"/>
              <a:t>эмне</a:t>
            </a:r>
            <a:r>
              <a:rPr lang="ru-RU" sz="3600" dirty="0"/>
              <a:t>? </a:t>
            </a:r>
          </a:p>
          <a:p>
            <a:pPr marL="742950" lvl="0" indent="-742950">
              <a:buFont typeface="+mj-lt"/>
              <a:buAutoNum type="arabicPeriod"/>
            </a:pPr>
            <a:r>
              <a:rPr lang="ru-RU" sz="3600" dirty="0" err="1"/>
              <a:t>Адамдын</a:t>
            </a:r>
            <a:r>
              <a:rPr lang="ru-RU" sz="3600" dirty="0"/>
              <a:t> </a:t>
            </a:r>
            <a:r>
              <a:rPr lang="ru-RU" sz="3600" dirty="0" err="1"/>
              <a:t>укуктарын</a:t>
            </a:r>
            <a:r>
              <a:rPr lang="ru-RU" sz="3600" dirty="0"/>
              <a:t> </a:t>
            </a:r>
            <a:r>
              <a:rPr lang="ru-RU" sz="3600" dirty="0" err="1"/>
              <a:t>жана</a:t>
            </a:r>
            <a:r>
              <a:rPr lang="ru-RU" sz="3600" dirty="0"/>
              <a:t> </a:t>
            </a:r>
            <a:r>
              <a:rPr lang="ru-RU" sz="3600" dirty="0" err="1"/>
              <a:t>эркиндиктерин</a:t>
            </a:r>
            <a:r>
              <a:rPr lang="ru-RU" sz="3600" dirty="0"/>
              <a:t> </a:t>
            </a:r>
            <a:r>
              <a:rPr lang="ru-RU" sz="3600" dirty="0" err="1"/>
              <a:t>кандай</a:t>
            </a:r>
            <a:r>
              <a:rPr lang="ru-RU" sz="3600" dirty="0"/>
              <a:t> </a:t>
            </a:r>
            <a:r>
              <a:rPr lang="ru-RU" sz="3600" dirty="0" err="1"/>
              <a:t>негиздерде</a:t>
            </a:r>
            <a:r>
              <a:rPr lang="ru-RU" sz="3600" dirty="0"/>
              <a:t> </a:t>
            </a:r>
            <a:r>
              <a:rPr lang="ru-RU" sz="3600" dirty="0" err="1"/>
              <a:t>чектоого</a:t>
            </a:r>
            <a:r>
              <a:rPr lang="ru-RU" sz="3600" dirty="0"/>
              <a:t> </a:t>
            </a:r>
            <a:r>
              <a:rPr lang="ru-RU" sz="3600" dirty="0" err="1"/>
              <a:t>уруксат</a:t>
            </a:r>
            <a:r>
              <a:rPr lang="ru-RU" sz="3600" dirty="0"/>
              <a:t> </a:t>
            </a:r>
            <a:r>
              <a:rPr lang="ru-RU" sz="3600" dirty="0" err="1"/>
              <a:t>берилген</a:t>
            </a:r>
            <a:r>
              <a:rPr lang="ru-RU" sz="3600" dirty="0"/>
              <a:t>?</a:t>
            </a:r>
            <a:endParaRPr lang="ru-KG" sz="3600" dirty="0"/>
          </a:p>
          <a:p>
            <a:pPr marL="742950" lvl="0" indent="-742950">
              <a:buFont typeface="+mj-lt"/>
              <a:buAutoNum type="arabicPeriod"/>
            </a:pPr>
            <a:r>
              <a:rPr lang="ru-KG" sz="3600" dirty="0"/>
              <a:t>Ка</a:t>
            </a:r>
            <a:r>
              <a:rPr lang="ru-RU" sz="3600" dirty="0"/>
              <a:t>н</a:t>
            </a:r>
            <a:r>
              <a:rPr lang="ru-KG" sz="3600" dirty="0"/>
              <a:t>т</a:t>
            </a:r>
            <a:r>
              <a:rPr lang="ru-RU" sz="3600" dirty="0"/>
              <a:t>и</a:t>
            </a:r>
            <a:r>
              <a:rPr lang="ru-KG" sz="3600" dirty="0"/>
              <a:t>п </a:t>
            </a:r>
            <a:r>
              <a:rPr lang="ru-RU" altLang="ru-KG" sz="3600" dirty="0"/>
              <a:t>ж</a:t>
            </a:r>
            <a:r>
              <a:rPr lang="ru-KG" altLang="ru-KG" sz="3600" dirty="0"/>
              <a:t>а</a:t>
            </a:r>
            <a:r>
              <a:rPr lang="ru-RU" altLang="ru-KG" sz="3600" dirty="0"/>
              <a:t>р</a:t>
            </a:r>
            <a:r>
              <a:rPr lang="ru-KG" altLang="ru-KG" sz="3600" dirty="0"/>
              <a:t>а</a:t>
            </a:r>
            <a:r>
              <a:rPr lang="ru-RU" altLang="ru-KG" sz="3600" dirty="0"/>
              <a:t>н</a:t>
            </a:r>
            <a:r>
              <a:rPr lang="ru-KG" altLang="ru-KG" sz="3600" dirty="0"/>
              <a:t>д</a:t>
            </a:r>
            <a:r>
              <a:rPr lang="ru-RU" altLang="ru-KG" sz="3600" dirty="0"/>
              <a:t>а</a:t>
            </a:r>
            <a:r>
              <a:rPr lang="ru-KG" altLang="ru-KG" sz="3600" dirty="0"/>
              <a:t>р </a:t>
            </a:r>
            <a:r>
              <a:rPr lang="ky-KG" altLang="ru-KG" sz="3600" dirty="0"/>
              <a:t>чечим кабыл алуу процесстерине катыш</a:t>
            </a:r>
            <a:r>
              <a:rPr lang="ru-KG" altLang="ru-KG" sz="3600" dirty="0"/>
              <a:t>с</a:t>
            </a:r>
            <a:r>
              <a:rPr lang="ru-RU" altLang="ru-KG" sz="3600" dirty="0"/>
              <a:t>а</a:t>
            </a:r>
            <a:r>
              <a:rPr lang="ru-KG" altLang="ru-KG" sz="3600" dirty="0"/>
              <a:t> </a:t>
            </a:r>
            <a:r>
              <a:rPr lang="ru-RU" altLang="ru-KG" sz="3600" dirty="0"/>
              <a:t>б</a:t>
            </a:r>
            <a:r>
              <a:rPr lang="ru-KG" altLang="ru-KG" sz="3600" dirty="0"/>
              <a:t>о</a:t>
            </a:r>
            <a:r>
              <a:rPr lang="ru-RU" altLang="ru-KG" sz="3600" dirty="0"/>
              <a:t>л</a:t>
            </a:r>
            <a:r>
              <a:rPr lang="ru-KG" altLang="ru-KG" sz="3600" dirty="0"/>
              <a:t>о</a:t>
            </a:r>
            <a:r>
              <a:rPr lang="ru-RU" altLang="ru-KG" sz="3600" dirty="0"/>
              <a:t>т</a:t>
            </a:r>
            <a:r>
              <a:rPr lang="ru-KG" altLang="ru-KG" sz="3600" dirty="0"/>
              <a:t>?</a:t>
            </a:r>
            <a:endParaRPr lang="ru-RU" sz="3600" dirty="0"/>
          </a:p>
        </p:txBody>
      </p:sp>
    </p:spTree>
    <p:extLst>
      <p:ext uri="{BB962C8B-B14F-4D97-AF65-F5344CB8AC3E}">
        <p14:creationId xmlns:p14="http://schemas.microsoft.com/office/powerpoint/2010/main" val="190696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4940" y="327991"/>
            <a:ext cx="3728399" cy="6033052"/>
          </a:xfrm>
        </p:spPr>
        <p:txBody>
          <a:bodyPr>
            <a:normAutofit/>
          </a:bodyPr>
          <a:lstStyle/>
          <a:p>
            <a:pPr algn="ctr"/>
            <a:r>
              <a:rPr lang="ru-RU" b="1" dirty="0">
                <a:solidFill>
                  <a:srgbClr val="C00000"/>
                </a:solidFill>
              </a:rPr>
              <a:t>АУ </a:t>
            </a:r>
            <a:r>
              <a:rPr lang="ru-RU" b="1" dirty="0" err="1">
                <a:solidFill>
                  <a:srgbClr val="C00000"/>
                </a:solidFill>
              </a:rPr>
              <a:t>заманбар</a:t>
            </a:r>
            <a:r>
              <a:rPr lang="ru-RU" b="1" dirty="0">
                <a:solidFill>
                  <a:srgbClr val="C00000"/>
                </a:solidFill>
              </a:rPr>
              <a:t> </a:t>
            </a:r>
            <a:r>
              <a:rPr lang="ru-RU" b="1" dirty="0" err="1">
                <a:solidFill>
                  <a:srgbClr val="C00000"/>
                </a:solidFill>
              </a:rPr>
              <a:t>концепциясын</a:t>
            </a:r>
            <a:r>
              <a:rPr lang="ru-RU" b="1" dirty="0">
                <a:solidFill>
                  <a:srgbClr val="C00000"/>
                </a:solidFill>
              </a:rPr>
              <a:t> </a:t>
            </a:r>
            <a:r>
              <a:rPr lang="ru-RU" b="1" dirty="0" err="1">
                <a:solidFill>
                  <a:srgbClr val="C00000"/>
                </a:solidFill>
              </a:rPr>
              <a:t>түзүп</a:t>
            </a:r>
            <a:r>
              <a:rPr lang="ru-RU" b="1" dirty="0">
                <a:solidFill>
                  <a:srgbClr val="C00000"/>
                </a:solidFill>
              </a:rPr>
              <a:t> </a:t>
            </a:r>
            <a:r>
              <a:rPr lang="ru-RU" b="1" dirty="0" err="1">
                <a:solidFill>
                  <a:srgbClr val="C00000"/>
                </a:solidFill>
              </a:rPr>
              <a:t>жатканда</a:t>
            </a:r>
            <a:r>
              <a:rPr lang="ru-RU" b="1" dirty="0">
                <a:solidFill>
                  <a:srgbClr val="C00000"/>
                </a:solidFill>
              </a:rPr>
              <a:t> </a:t>
            </a:r>
            <a:r>
              <a:rPr lang="ru-RU" b="1" dirty="0" err="1">
                <a:solidFill>
                  <a:srgbClr val="C00000"/>
                </a:solidFill>
              </a:rPr>
              <a:t>үч</a:t>
            </a:r>
            <a:r>
              <a:rPr lang="ru-RU" b="1" dirty="0">
                <a:solidFill>
                  <a:srgbClr val="C00000"/>
                </a:solidFill>
              </a:rPr>
              <a:t> </a:t>
            </a:r>
            <a:r>
              <a:rPr lang="ru-RU" b="1" dirty="0" err="1">
                <a:solidFill>
                  <a:srgbClr val="C00000"/>
                </a:solidFill>
              </a:rPr>
              <a:t>маанилүү</a:t>
            </a:r>
            <a:r>
              <a:rPr lang="ru-RU" b="1" dirty="0">
                <a:solidFill>
                  <a:srgbClr val="C00000"/>
                </a:solidFill>
              </a:rPr>
              <a:t> </a:t>
            </a:r>
            <a:r>
              <a:rPr lang="ru-RU" b="1" dirty="0" err="1">
                <a:solidFill>
                  <a:srgbClr val="C00000"/>
                </a:solidFill>
              </a:rPr>
              <a:t>жактары</a:t>
            </a:r>
            <a:endParaRPr lang="ru-RU" b="1" dirty="0">
              <a:solidFill>
                <a:srgbClr val="C00000"/>
              </a:solidFill>
            </a:endParaRPr>
          </a:p>
        </p:txBody>
      </p:sp>
      <p:graphicFrame>
        <p:nvGraphicFramePr>
          <p:cNvPr id="4" name="Content Placeholder 2">
            <a:extLst>
              <a:ext uri="{FF2B5EF4-FFF2-40B4-BE49-F238E27FC236}">
                <a16:creationId xmlns:a16="http://schemas.microsoft.com/office/drawing/2014/main" id="{A5ACA01F-B29F-4608-8A84-826F1F8A4A6A}"/>
              </a:ext>
            </a:extLst>
          </p:cNvPr>
          <p:cNvGraphicFramePr>
            <a:graphicFrameLocks/>
          </p:cNvGraphicFramePr>
          <p:nvPr>
            <p:extLst>
              <p:ext uri="{D42A27DB-BD31-4B8C-83A1-F6EECF244321}">
                <p14:modId xmlns:p14="http://schemas.microsoft.com/office/powerpoint/2010/main" val="38293250"/>
              </p:ext>
            </p:extLst>
          </p:nvPr>
        </p:nvGraphicFramePr>
        <p:xfrm>
          <a:off x="5550408" y="676656"/>
          <a:ext cx="6263640" cy="5793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95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solidFill>
                  <a:srgbClr val="C00000"/>
                </a:solidFill>
              </a:rPr>
              <a:t>Суроо</a:t>
            </a:r>
            <a:r>
              <a:rPr lang="x-none" b="1" dirty="0">
                <a:solidFill>
                  <a:srgbClr val="C00000"/>
                </a:solidFill>
              </a:rPr>
              <a:t>:</a:t>
            </a:r>
            <a:endParaRPr lang="ru-RU" b="1" dirty="0">
              <a:solidFill>
                <a:srgbClr val="C00000"/>
              </a:solidFill>
            </a:endParaRPr>
          </a:p>
        </p:txBody>
      </p:sp>
      <p:sp>
        <p:nvSpPr>
          <p:cNvPr id="3" name="Объект 2"/>
          <p:cNvSpPr>
            <a:spLocks noGrp="1"/>
          </p:cNvSpPr>
          <p:nvPr>
            <p:ph idx="1"/>
          </p:nvPr>
        </p:nvSpPr>
        <p:spPr>
          <a:xfrm>
            <a:off x="6201750" y="1490870"/>
            <a:ext cx="5152049" cy="4686093"/>
          </a:xfrm>
        </p:spPr>
        <p:txBody>
          <a:bodyPr>
            <a:normAutofit/>
          </a:bodyPr>
          <a:lstStyle/>
          <a:p>
            <a:pPr algn="ctr"/>
            <a:endParaRPr lang="ru-RU" dirty="0"/>
          </a:p>
          <a:p>
            <a:pPr algn="ctr"/>
            <a:endParaRPr lang="ru-RU" dirty="0"/>
          </a:p>
          <a:p>
            <a:pPr marL="0" indent="0" algn="ctr">
              <a:buNone/>
            </a:pPr>
            <a:r>
              <a:rPr lang="ru-RU" sz="5400" dirty="0">
                <a:solidFill>
                  <a:srgbClr val="0070C0"/>
                </a:solidFill>
              </a:rPr>
              <a:t> Ким </a:t>
            </a:r>
            <a:r>
              <a:rPr lang="ru-RU" sz="5400" dirty="0" err="1">
                <a:solidFill>
                  <a:srgbClr val="0070C0"/>
                </a:solidFill>
              </a:rPr>
              <a:t>өзүн</a:t>
            </a:r>
            <a:r>
              <a:rPr lang="ru-RU" sz="5400" dirty="0">
                <a:solidFill>
                  <a:srgbClr val="0070C0"/>
                </a:solidFill>
              </a:rPr>
              <a:t> </a:t>
            </a:r>
            <a:r>
              <a:rPr lang="ru-RU" sz="5400" dirty="0" err="1">
                <a:solidFill>
                  <a:srgbClr val="0070C0"/>
                </a:solidFill>
              </a:rPr>
              <a:t>азчылыктын</a:t>
            </a:r>
            <a:r>
              <a:rPr lang="ru-RU" sz="5400" dirty="0">
                <a:solidFill>
                  <a:srgbClr val="0070C0"/>
                </a:solidFill>
              </a:rPr>
              <a:t> </a:t>
            </a:r>
            <a:r>
              <a:rPr lang="ru-RU" sz="5400" dirty="0" err="1">
                <a:solidFill>
                  <a:srgbClr val="0070C0"/>
                </a:solidFill>
              </a:rPr>
              <a:t>курамында</a:t>
            </a:r>
            <a:r>
              <a:rPr lang="ru-RU" sz="5400" dirty="0">
                <a:solidFill>
                  <a:srgbClr val="0070C0"/>
                </a:solidFill>
              </a:rPr>
              <a:t> </a:t>
            </a:r>
            <a:r>
              <a:rPr lang="ru-RU" sz="5400" dirty="0" err="1">
                <a:solidFill>
                  <a:srgbClr val="0070C0"/>
                </a:solidFill>
              </a:rPr>
              <a:t>деп</a:t>
            </a:r>
            <a:r>
              <a:rPr lang="ru-RU" sz="5400" dirty="0">
                <a:solidFill>
                  <a:srgbClr val="0070C0"/>
                </a:solidFill>
              </a:rPr>
              <a:t> </a:t>
            </a:r>
            <a:r>
              <a:rPr lang="ru-RU" sz="5400" dirty="0" err="1">
                <a:solidFill>
                  <a:srgbClr val="0070C0"/>
                </a:solidFill>
              </a:rPr>
              <a:t>эсептейт</a:t>
            </a:r>
            <a:r>
              <a:rPr lang="ru-RU" sz="5400" dirty="0">
                <a:solidFill>
                  <a:srgbClr val="0070C0"/>
                </a:solidFill>
              </a:rPr>
              <a:t>? </a:t>
            </a:r>
          </a:p>
        </p:txBody>
      </p:sp>
      <p:pic>
        <p:nvPicPr>
          <p:cNvPr id="4" name="Picture 2" descr="Human rights principles in practice">
            <a:extLst>
              <a:ext uri="{FF2B5EF4-FFF2-40B4-BE49-F238E27FC236}">
                <a16:creationId xmlns:a16="http://schemas.microsoft.com/office/drawing/2014/main" id="{E2D11BB0-7AA6-4539-BF34-BA67E6B1E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1848" b="-1"/>
          <a:stretch>
            <a:fillRect/>
          </a:stretch>
        </p:blipFill>
        <p:spPr bwMode="auto">
          <a:xfrm>
            <a:off x="442912" y="1690688"/>
            <a:ext cx="5152048" cy="479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51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870" y="365125"/>
            <a:ext cx="11380305" cy="1325563"/>
          </a:xfrm>
        </p:spPr>
        <p:txBody>
          <a:bodyPr/>
          <a:lstStyle/>
          <a:p>
            <a:pPr algn="ctr"/>
            <a:r>
              <a:rPr lang="ru-RU" b="1" dirty="0">
                <a:solidFill>
                  <a:srgbClr val="C00000"/>
                </a:solidFill>
              </a:rPr>
              <a:t>Адам </a:t>
            </a:r>
            <a:r>
              <a:rPr lang="ru-RU" b="1" dirty="0" err="1">
                <a:solidFill>
                  <a:srgbClr val="C00000"/>
                </a:solidFill>
              </a:rPr>
              <a:t>укуктары</a:t>
            </a:r>
            <a:r>
              <a:rPr lang="ru-RU" b="1" dirty="0">
                <a:solidFill>
                  <a:srgbClr val="C00000"/>
                </a:solidFill>
              </a:rPr>
              <a:t> («</a:t>
            </a:r>
            <a:r>
              <a:rPr lang="en-US" b="1" dirty="0">
                <a:solidFill>
                  <a:srgbClr val="C00000"/>
                </a:solidFill>
              </a:rPr>
              <a:t>Human Rights</a:t>
            </a:r>
            <a:r>
              <a:rPr lang="ru-RU" b="1" dirty="0">
                <a:solidFill>
                  <a:srgbClr val="C00000"/>
                </a:solidFill>
              </a:rPr>
              <a:t>») </a:t>
            </a:r>
            <a:r>
              <a:rPr lang="ru-RU" b="1" dirty="0" err="1">
                <a:solidFill>
                  <a:srgbClr val="C00000"/>
                </a:solidFill>
              </a:rPr>
              <a:t>жана</a:t>
            </a:r>
            <a:r>
              <a:rPr lang="ru-RU" b="1" dirty="0">
                <a:solidFill>
                  <a:srgbClr val="C00000"/>
                </a:solidFill>
              </a:rPr>
              <a:t> </a:t>
            </a:r>
            <a:r>
              <a:rPr lang="ky-KG" b="1" dirty="0">
                <a:solidFill>
                  <a:srgbClr val="C00000"/>
                </a:solidFill>
              </a:rPr>
              <a:t>Укуктун өз ара байланышы</a:t>
            </a:r>
            <a:endParaRPr lang="ru-RU" b="1" dirty="0">
              <a:solidFill>
                <a:srgbClr val="C00000"/>
              </a:solidFill>
            </a:endParaRPr>
          </a:p>
        </p:txBody>
      </p:sp>
      <p:sp>
        <p:nvSpPr>
          <p:cNvPr id="3" name="Объект 2"/>
          <p:cNvSpPr>
            <a:spLocks noGrp="1"/>
          </p:cNvSpPr>
          <p:nvPr>
            <p:ph idx="1"/>
          </p:nvPr>
        </p:nvSpPr>
        <p:spPr>
          <a:xfrm>
            <a:off x="347870" y="1905000"/>
            <a:ext cx="11380304" cy="4587875"/>
          </a:xfrm>
          <a:solidFill>
            <a:schemeClr val="accent2">
              <a:lumMod val="20000"/>
              <a:lumOff val="80000"/>
            </a:schemeClr>
          </a:solidFill>
        </p:spPr>
        <p:txBody>
          <a:bodyPr>
            <a:normAutofit fontScale="92500" lnSpcReduction="20000"/>
          </a:bodyPr>
          <a:lstStyle/>
          <a:p>
            <a:pPr eaLnBrk="0" fontAlgn="base" hangingPunct="0">
              <a:lnSpc>
                <a:spcPct val="100000"/>
              </a:lnSpc>
              <a:spcBef>
                <a:spcPct val="0"/>
              </a:spcBef>
              <a:spcAft>
                <a:spcPct val="0"/>
              </a:spcAft>
            </a:pPr>
            <a:r>
              <a:rPr lang="ky-KG" altLang="ru-RU" dirty="0">
                <a:solidFill>
                  <a:srgbClr val="202124"/>
                </a:solidFill>
                <a:latin typeface="inherit"/>
              </a:rPr>
              <a:t>"Укук" - бул белгилүү бир жогорку жана "адилет" Мыйзам.</a:t>
            </a:r>
            <a:r>
              <a:rPr lang="ky-KG" altLang="ru-RU" sz="900" dirty="0"/>
              <a:t> </a:t>
            </a:r>
            <a:endParaRPr lang="ky-KG" altLang="ru-RU" sz="2000" dirty="0">
              <a:latin typeface="Arial" panose="020B0604020202020204" pitchFamily="34" charset="0"/>
            </a:endParaRPr>
          </a:p>
          <a:p>
            <a:pPr algn="just"/>
            <a:r>
              <a:rPr lang="ky-KG" altLang="ru-RU" dirty="0">
                <a:solidFill>
                  <a:srgbClr val="202124"/>
                </a:solidFill>
                <a:latin typeface="inherit"/>
              </a:rPr>
              <a:t>Эгерде укук жок болсо, же бузулса, анда адилеттүүлүктү сактоого, мыйзам түрүндө адилеттүү “оюн эрежелерин” орнотууга, диктатордон же кызмат абалы менен колдонгон чиновниктен коргонууга эч кандай жол жок. </a:t>
            </a:r>
            <a:endParaRPr lang="ru-RU" dirty="0"/>
          </a:p>
          <a:p>
            <a:pPr algn="just"/>
            <a:r>
              <a:rPr lang="ky-KG" altLang="ru-RU" b="1" dirty="0">
                <a:solidFill>
                  <a:srgbClr val="202124"/>
                </a:solidFill>
                <a:latin typeface="inherit"/>
              </a:rPr>
              <a:t>АУ</a:t>
            </a:r>
            <a:r>
              <a:rPr lang="ky-KG" altLang="ru-RU" dirty="0">
                <a:solidFill>
                  <a:srgbClr val="202124"/>
                </a:solidFill>
                <a:latin typeface="inherit"/>
              </a:rPr>
              <a:t> ар кандай бийлик үчүн, ар кандай көпчүлүк үчүн тоскоолдук болуп саналат.</a:t>
            </a:r>
            <a:r>
              <a:rPr lang="ky-KG" altLang="ru-RU" sz="900" dirty="0"/>
              <a:t> </a:t>
            </a:r>
          </a:p>
          <a:p>
            <a:pPr algn="just"/>
            <a:r>
              <a:rPr lang="ky-KG" altLang="ru-RU" b="1" dirty="0">
                <a:solidFill>
                  <a:srgbClr val="202124"/>
                </a:solidFill>
                <a:latin typeface="inherit"/>
              </a:rPr>
              <a:t>АУ</a:t>
            </a:r>
            <a:r>
              <a:rPr lang="ky-KG" altLang="ru-RU" dirty="0">
                <a:solidFill>
                  <a:srgbClr val="202124"/>
                </a:solidFill>
                <a:latin typeface="inherit"/>
              </a:rPr>
              <a:t> азчылыктарды - жана эң кичинекей азчылыкты - өзүнүн индивидуалдуулугу боюнча уникалдуу инсанды коргой турган калкан катары иштелип чыккан жана демократияга киргизилген.</a:t>
            </a:r>
            <a:r>
              <a:rPr lang="ky-KG" altLang="ru-RU" sz="900" dirty="0"/>
              <a:t> </a:t>
            </a:r>
            <a:r>
              <a:rPr lang="ru-RU" dirty="0"/>
              <a:t> </a:t>
            </a:r>
          </a:p>
          <a:p>
            <a:pPr algn="just"/>
            <a:r>
              <a:rPr lang="ky-KG" altLang="ru-RU" b="1" dirty="0">
                <a:solidFill>
                  <a:srgbClr val="202124"/>
                </a:solidFill>
                <a:latin typeface="inherit"/>
              </a:rPr>
              <a:t>АУ</a:t>
            </a:r>
            <a:r>
              <a:rPr lang="ky-KG" altLang="ru-RU" dirty="0">
                <a:solidFill>
                  <a:srgbClr val="202124"/>
                </a:solidFill>
                <a:latin typeface="inherit"/>
              </a:rPr>
              <a:t> ар дайым азчылык үчүн ар кандай бийлик астында аман калуу мүмкүнчүлүгү болуп саналат, анткени ар бир адам бузулбай турган негизги принциптер бар экенин билет. Белгилүү бир коопсуздук зонасы бар, аны эч бир бийлик, эч бир көпчүлүк буза албайт.</a:t>
            </a:r>
            <a:r>
              <a:rPr lang="ky-KG" altLang="ru-RU" sz="900" dirty="0"/>
              <a:t> </a:t>
            </a:r>
            <a:endParaRPr lang="ky-KG" altLang="ru-RU" sz="2000" dirty="0">
              <a:latin typeface="Arial" panose="020B0604020202020204" pitchFamily="34" charset="0"/>
            </a:endParaRPr>
          </a:p>
          <a:p>
            <a:endParaRPr lang="ru-RU" dirty="0"/>
          </a:p>
        </p:txBody>
      </p:sp>
      <p:sp>
        <p:nvSpPr>
          <p:cNvPr id="4" name="Rectangle 1">
            <a:extLst>
              <a:ext uri="{FF2B5EF4-FFF2-40B4-BE49-F238E27FC236}">
                <a16:creationId xmlns:a16="http://schemas.microsoft.com/office/drawing/2014/main" id="{7A73B6B3-84B8-4552-9171-A8CEDBBE59C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8814C47-9B2E-4867-AA0D-B4F858BE6EE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F3E390D-D07E-4DCD-A8F5-F9789422E58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3A995C63-A048-49C8-B9E6-27CA3BDD2F8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8D5F6004-574B-46E6-8FDD-D4F5E0AD800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157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5798" y="688504"/>
            <a:ext cx="8911687" cy="586504"/>
          </a:xfrm>
        </p:spPr>
        <p:txBody>
          <a:bodyPr>
            <a:noAutofit/>
          </a:bodyPr>
          <a:lstStyle/>
          <a:p>
            <a:pPr algn="ctr"/>
            <a:r>
              <a:rPr lang="ru-RU" b="1" dirty="0">
                <a:solidFill>
                  <a:srgbClr val="C00000"/>
                </a:solidFill>
              </a:rPr>
              <a:t> Адам </a:t>
            </a:r>
            <a:r>
              <a:rPr lang="ru-RU" b="1" dirty="0" err="1">
                <a:solidFill>
                  <a:srgbClr val="C00000"/>
                </a:solidFill>
              </a:rPr>
              <a:t>укуктары</a:t>
            </a:r>
            <a:endParaRPr lang="ru-RU" dirty="0">
              <a:solidFill>
                <a:srgbClr val="C00000"/>
              </a:solidFill>
            </a:endParaRPr>
          </a:p>
        </p:txBody>
      </p:sp>
      <p:sp>
        <p:nvSpPr>
          <p:cNvPr id="3" name="Объект 2"/>
          <p:cNvSpPr>
            <a:spLocks noGrp="1"/>
          </p:cNvSpPr>
          <p:nvPr>
            <p:ph idx="1"/>
          </p:nvPr>
        </p:nvSpPr>
        <p:spPr>
          <a:xfrm>
            <a:off x="626165" y="1530627"/>
            <a:ext cx="10878447" cy="4979504"/>
          </a:xfrm>
          <a:solidFill>
            <a:schemeClr val="accent2">
              <a:lumMod val="20000"/>
              <a:lumOff val="80000"/>
            </a:schemeClr>
          </a:solidFill>
        </p:spPr>
        <p:txBody>
          <a:bodyPr>
            <a:normAutofit/>
          </a:bodyPr>
          <a:lstStyle/>
          <a:p>
            <a:pPr eaLnBrk="0" fontAlgn="base" hangingPunct="0">
              <a:lnSpc>
                <a:spcPct val="100000"/>
              </a:lnSpc>
              <a:spcBef>
                <a:spcPct val="0"/>
              </a:spcBef>
              <a:spcAft>
                <a:spcPct val="0"/>
              </a:spcAft>
            </a:pPr>
            <a:r>
              <a:rPr lang="ky-KG" altLang="ru-RU" sz="3200" dirty="0">
                <a:solidFill>
                  <a:srgbClr val="202124"/>
                </a:solidFill>
                <a:latin typeface="inherit"/>
              </a:rPr>
              <a:t>Адегенде алар кайсы бир мамлекетте азчылыктардын укуктарынын массалык түрдө бузулушуна жол бербөө үчүн эл аралык механизм катары иш алып барышат, андыктан АУ так укуктук нормалар катары “ойлоп тапкан” эл аралык коомчулук кийлигишүүгө мүмкүнчүлүк алат.</a:t>
            </a:r>
          </a:p>
          <a:p>
            <a:pPr eaLnBrk="0" fontAlgn="base" hangingPunct="0">
              <a:lnSpc>
                <a:spcPct val="100000"/>
              </a:lnSpc>
              <a:spcBef>
                <a:spcPct val="0"/>
              </a:spcBef>
              <a:spcAft>
                <a:spcPct val="0"/>
              </a:spcAft>
            </a:pPr>
            <a:r>
              <a:rPr lang="ky-KG" altLang="ru-RU" sz="3200" dirty="0">
                <a:solidFill>
                  <a:srgbClr val="202124"/>
                </a:solidFill>
                <a:latin typeface="inherit"/>
              </a:rPr>
              <a:t>Конституцияларда (башкача айтканда, улуттук деңгээлде) чагылдырылган, бирок бул эл аралык стандарт экенин билүү абдан маанилүү.</a:t>
            </a:r>
            <a:r>
              <a:rPr lang="ky-KG" altLang="ru-RU" sz="1000" dirty="0"/>
              <a:t> </a:t>
            </a:r>
            <a:endParaRPr lang="ky-KG" altLang="ru-RU" sz="2400" dirty="0">
              <a:latin typeface="Arial" panose="020B0604020202020204" pitchFamily="34" charset="0"/>
            </a:endParaRPr>
          </a:p>
        </p:txBody>
      </p:sp>
      <p:sp>
        <p:nvSpPr>
          <p:cNvPr id="4" name="Rectangle 1">
            <a:extLst>
              <a:ext uri="{FF2B5EF4-FFF2-40B4-BE49-F238E27FC236}">
                <a16:creationId xmlns:a16="http://schemas.microsoft.com/office/drawing/2014/main" id="{8F5CF98D-0570-4511-A87F-0D150A1460E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950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901" y="779193"/>
            <a:ext cx="3928924" cy="5299613"/>
          </a:xfrm>
        </p:spPr>
        <p:txBody>
          <a:bodyPr>
            <a:normAutofit/>
          </a:bodyPr>
          <a:lstStyle/>
          <a:p>
            <a:pPr lvl="0" eaLnBrk="0" fontAlgn="base" hangingPunct="0">
              <a:lnSpc>
                <a:spcPct val="100000"/>
              </a:lnSpc>
              <a:spcAft>
                <a:spcPct val="0"/>
              </a:spcAft>
            </a:pPr>
            <a:r>
              <a:rPr lang="ky-KG" altLang="ru-RU" dirty="0">
                <a:solidFill>
                  <a:srgbClr val="C00000"/>
                </a:solidFill>
                <a:latin typeface="inherit"/>
              </a:rPr>
              <a:t>ЭСКЕ АЛУУ КЕРЕК!!! </a:t>
            </a:r>
            <a:br>
              <a:rPr lang="ky-KG" altLang="ru-RU" dirty="0">
                <a:solidFill>
                  <a:srgbClr val="202124"/>
                </a:solidFill>
                <a:latin typeface="inherit"/>
              </a:rPr>
            </a:br>
            <a:r>
              <a:rPr lang="ky-KG" altLang="ru-RU" dirty="0">
                <a:solidFill>
                  <a:srgbClr val="202124"/>
                </a:solidFill>
                <a:latin typeface="inherit"/>
              </a:rPr>
              <a:t>Биз баарыбыз азчылыктарга таандыкпыз</a:t>
            </a:r>
            <a:r>
              <a:rPr lang="ky-KG" altLang="ru-RU" sz="1200" dirty="0"/>
              <a:t> </a:t>
            </a:r>
            <a:endParaRPr lang="ky-KG" altLang="ru-RU" sz="3600" dirty="0">
              <a:latin typeface="Arial" panose="020B0604020202020204" pitchFamily="34" charset="0"/>
            </a:endParaRPr>
          </a:p>
        </p:txBody>
      </p:sp>
      <p:sp>
        <p:nvSpPr>
          <p:cNvPr id="3" name="Объект 2"/>
          <p:cNvSpPr>
            <a:spLocks noGrp="1"/>
          </p:cNvSpPr>
          <p:nvPr>
            <p:ph idx="1"/>
          </p:nvPr>
        </p:nvSpPr>
        <p:spPr>
          <a:xfrm>
            <a:off x="4641574" y="526774"/>
            <a:ext cx="7164526" cy="6052930"/>
          </a:xfrm>
          <a:solidFill>
            <a:schemeClr val="accent2">
              <a:lumMod val="20000"/>
              <a:lumOff val="80000"/>
            </a:schemeClr>
          </a:solidFill>
        </p:spPr>
        <p:txBody>
          <a:bodyPr>
            <a:normAutofit/>
          </a:bodyPr>
          <a:lstStyle/>
          <a:p>
            <a:pPr eaLnBrk="0" fontAlgn="base" hangingPunct="0">
              <a:lnSpc>
                <a:spcPct val="100000"/>
              </a:lnSpc>
              <a:spcBef>
                <a:spcPct val="0"/>
              </a:spcBef>
              <a:spcAft>
                <a:spcPct val="0"/>
              </a:spcAft>
            </a:pPr>
            <a:r>
              <a:rPr lang="ky-KG" altLang="ru-RU" dirty="0">
                <a:solidFill>
                  <a:srgbClr val="202124"/>
                </a:solidFill>
                <a:latin typeface="inherit"/>
              </a:rPr>
              <a:t>Биз баарыбыз ар кандай жолдор менен азчылыктарга таандыкпыз. </a:t>
            </a:r>
          </a:p>
          <a:p>
            <a:pPr eaLnBrk="0" fontAlgn="base" hangingPunct="0">
              <a:lnSpc>
                <a:spcPct val="100000"/>
              </a:lnSpc>
              <a:spcBef>
                <a:spcPct val="0"/>
              </a:spcBef>
              <a:spcAft>
                <a:spcPct val="0"/>
              </a:spcAft>
            </a:pPr>
            <a:r>
              <a:rPr lang="ky-KG" altLang="ru-RU" b="1" dirty="0">
                <a:solidFill>
                  <a:srgbClr val="202124"/>
                </a:solidFill>
                <a:latin typeface="inherit"/>
              </a:rPr>
              <a:t>Мисалы</a:t>
            </a:r>
            <a:r>
              <a:rPr lang="ky-KG" altLang="ru-RU" dirty="0">
                <a:solidFill>
                  <a:srgbClr val="202124"/>
                </a:solidFill>
                <a:latin typeface="inherit"/>
              </a:rPr>
              <a:t>, студенттер бардык жаштарга карата азчылыкты түзөт, жаштар өлкөнүн бардык калкына карата азчылыкты түзөт, Кыргыз Республикасынын жашоочулары дүйнө өлкөлөрүнүн тургундарына карата азчылыкты түзөт ж.б.у.с. бардык нерседе.</a:t>
            </a:r>
            <a:endParaRPr lang="ky-KG" altLang="ru-RU" sz="900" dirty="0">
              <a:solidFill>
                <a:srgbClr val="202124"/>
              </a:solidFill>
              <a:latin typeface="inherit"/>
            </a:endParaRPr>
          </a:p>
          <a:p>
            <a:pPr eaLnBrk="0" fontAlgn="base" hangingPunct="0">
              <a:lnSpc>
                <a:spcPct val="100000"/>
              </a:lnSpc>
              <a:spcBef>
                <a:spcPct val="0"/>
              </a:spcBef>
              <a:spcAft>
                <a:spcPct val="0"/>
              </a:spcAft>
            </a:pPr>
            <a:r>
              <a:rPr lang="ky-KG" altLang="ru-RU" dirty="0">
                <a:solidFill>
                  <a:srgbClr val="202124"/>
                </a:solidFill>
                <a:latin typeface="inherit"/>
              </a:rPr>
              <a:t>Жана, эң негизгиси, биз бир гана уникалдуу азчылыкка таандыкпыз, жеке адам болуп, анткени, дүйнөдө экинчи мындай адам жок</a:t>
            </a:r>
            <a:r>
              <a:rPr lang="ky-KG" altLang="ru-RU" sz="900" dirty="0"/>
              <a:t> </a:t>
            </a:r>
            <a:endParaRPr lang="ky-KG" altLang="ru-RU" sz="2000" dirty="0">
              <a:latin typeface="Arial" panose="020B0604020202020204" pitchFamily="34" charset="0"/>
            </a:endParaRPr>
          </a:p>
          <a:p>
            <a:pPr marL="0" indent="0">
              <a:buNone/>
            </a:pPr>
            <a:endParaRPr lang="ru-RU" dirty="0"/>
          </a:p>
        </p:txBody>
      </p:sp>
      <p:sp>
        <p:nvSpPr>
          <p:cNvPr id="4" name="Rectangle 1">
            <a:extLst>
              <a:ext uri="{FF2B5EF4-FFF2-40B4-BE49-F238E27FC236}">
                <a16:creationId xmlns:a16="http://schemas.microsoft.com/office/drawing/2014/main" id="{69F98BFC-FB08-4513-A3A7-FCAE729FF39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B450058-DBB9-4711-B220-35C0096D57E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E87552D-D42F-4FDB-87BA-F7955B35B2B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606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925" y="924339"/>
            <a:ext cx="3085258" cy="4532243"/>
          </a:xfrm>
        </p:spPr>
        <p:txBody>
          <a:bodyPr>
            <a:normAutofit/>
          </a:bodyPr>
          <a:lstStyle/>
          <a:p>
            <a:pPr lvl="0" eaLnBrk="0" fontAlgn="base" hangingPunct="0">
              <a:lnSpc>
                <a:spcPct val="100000"/>
              </a:lnSpc>
              <a:spcAft>
                <a:spcPct val="0"/>
              </a:spcAft>
            </a:pPr>
            <a:r>
              <a:rPr lang="ky-KG" altLang="ru-RU" dirty="0">
                <a:solidFill>
                  <a:srgbClr val="202124"/>
                </a:solidFill>
                <a:latin typeface="inherit"/>
              </a:rPr>
              <a:t>Ошентип, адам укуктары-</a:t>
            </a:r>
            <a:endParaRPr lang="ky-KG" altLang="ru-RU" sz="3600" dirty="0">
              <a:latin typeface="Arial" panose="020B0604020202020204" pitchFamily="34" charset="0"/>
            </a:endParaRPr>
          </a:p>
        </p:txBody>
      </p:sp>
      <p:sp>
        <p:nvSpPr>
          <p:cNvPr id="3" name="Объект 2"/>
          <p:cNvSpPr>
            <a:spLocks noGrp="1"/>
          </p:cNvSpPr>
          <p:nvPr>
            <p:ph idx="1"/>
          </p:nvPr>
        </p:nvSpPr>
        <p:spPr>
          <a:xfrm>
            <a:off x="3717235" y="208722"/>
            <a:ext cx="8160840" cy="6400799"/>
          </a:xfrm>
          <a:solidFill>
            <a:schemeClr val="accent2">
              <a:lumMod val="20000"/>
              <a:lumOff val="80000"/>
            </a:schemeClr>
          </a:solidFill>
        </p:spPr>
        <p:txBody>
          <a:bodyPr>
            <a:noAutofit/>
          </a:bodyPr>
          <a:lstStyle/>
          <a:p>
            <a:pPr eaLnBrk="0" fontAlgn="base" hangingPunct="0">
              <a:lnSpc>
                <a:spcPct val="100000"/>
              </a:lnSpc>
              <a:spcBef>
                <a:spcPct val="0"/>
              </a:spcBef>
              <a:spcAft>
                <a:spcPct val="0"/>
              </a:spcAft>
            </a:pPr>
            <a:r>
              <a:rPr lang="ky-KG" altLang="ru-RU" dirty="0">
                <a:solidFill>
                  <a:srgbClr val="202124"/>
                </a:solidFill>
                <a:latin typeface="inherit"/>
              </a:rPr>
              <a:t>Бул абстракттуу түшүнүк жана көп томдук мыйзамдар эмес, жеке адамга карата бийликти </a:t>
            </a:r>
            <a:r>
              <a:rPr lang="ky-KG" altLang="ru-RU" b="1" dirty="0">
                <a:solidFill>
                  <a:srgbClr val="202124"/>
                </a:solidFill>
                <a:latin typeface="inherit"/>
              </a:rPr>
              <a:t>(көпчүлүктүн) </a:t>
            </a:r>
            <a:r>
              <a:rPr lang="ky-KG" altLang="ru-RU" dirty="0">
                <a:solidFill>
                  <a:srgbClr val="202124"/>
                </a:solidFill>
                <a:latin typeface="inherit"/>
              </a:rPr>
              <a:t>чектеген 20-30 эрежелердин жыйындысы.</a:t>
            </a:r>
            <a:r>
              <a:rPr lang="ky-KG" altLang="ru-RU" sz="900" dirty="0"/>
              <a:t> </a:t>
            </a:r>
            <a:endParaRPr lang="ky-KG" altLang="ru-RU" sz="2000" dirty="0">
              <a:latin typeface="Arial" panose="020B0604020202020204" pitchFamily="34" charset="0"/>
            </a:endParaRPr>
          </a:p>
          <a:p>
            <a:pPr algn="just"/>
            <a:r>
              <a:rPr lang="ky-KG" altLang="ru-RU" dirty="0">
                <a:solidFill>
                  <a:srgbClr val="202124"/>
                </a:solidFill>
                <a:latin typeface="inherit"/>
              </a:rPr>
              <a:t>Ал азчылыкты (мен, сен, аны) коргоп, көпчүлүктүн азчылыкка зордук-зомбулук көрсөтүүсүнө жол бербөөчү калкан.</a:t>
            </a:r>
            <a:r>
              <a:rPr lang="ky-KG" altLang="ru-RU" sz="900" dirty="0"/>
              <a:t> </a:t>
            </a:r>
            <a:endParaRPr lang="ky-KG" altLang="ru-RU" sz="2000" dirty="0">
              <a:latin typeface="Arial" panose="020B0604020202020204" pitchFamily="34" charset="0"/>
            </a:endParaRPr>
          </a:p>
          <a:p>
            <a:pPr algn="just"/>
            <a:r>
              <a:rPr lang="ky-KG" altLang="ru-RU" dirty="0">
                <a:solidFill>
                  <a:srgbClr val="202124"/>
                </a:solidFill>
                <a:latin typeface="inherit"/>
              </a:rPr>
              <a:t>Бул эл аралык деңгээлде бекитилген негизги, эң маанилүү укуктардын жыйындысы.</a:t>
            </a:r>
            <a:r>
              <a:rPr lang="ky-KG" altLang="ru-RU" sz="900" dirty="0"/>
              <a:t> </a:t>
            </a:r>
            <a:endParaRPr lang="ru-RU" altLang="ru-RU" sz="900" dirty="0"/>
          </a:p>
          <a:p>
            <a:pPr algn="just"/>
            <a:r>
              <a:rPr lang="ky-KG" altLang="ru-RU" dirty="0">
                <a:solidFill>
                  <a:srgbClr val="202124"/>
                </a:solidFill>
                <a:latin typeface="inherit"/>
              </a:rPr>
              <a:t>Ооба, көпчүлүк өз бийлигин жана өз эрежелерин, салыктарын орното алат, бирок ал өзүм билемдик менен камай албайт, мүлкүн тартып ала албайт, күнөөсүздүк презумпциясын жокко чыгара албайт ж.б.у.с.</a:t>
            </a:r>
            <a:r>
              <a:rPr lang="ky-KG" altLang="ru-RU" sz="900" dirty="0"/>
              <a:t> </a:t>
            </a:r>
            <a:endParaRPr lang="ky-KG" altLang="ru-RU" sz="2000" dirty="0">
              <a:latin typeface="Arial" panose="020B0604020202020204" pitchFamily="34" charset="0"/>
            </a:endParaRPr>
          </a:p>
        </p:txBody>
      </p:sp>
      <p:sp>
        <p:nvSpPr>
          <p:cNvPr id="4" name="Rectangle 1">
            <a:extLst>
              <a:ext uri="{FF2B5EF4-FFF2-40B4-BE49-F238E27FC236}">
                <a16:creationId xmlns:a16="http://schemas.microsoft.com/office/drawing/2014/main" id="{17AC9884-E06F-402B-B97A-A1C33BF2C55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2C1E061A-108F-42B7-8043-E92C22358F3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FE661B17-C5F6-45F8-846D-EE31C4A489B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63A41F4-FE7C-4F4C-9556-17B7180CC99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CB531B32-45B3-4CF4-A835-334CD298A2F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61386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749" y="586409"/>
            <a:ext cx="3011556" cy="4949687"/>
          </a:xfrm>
        </p:spPr>
        <p:txBody>
          <a:bodyPr>
            <a:normAutofit/>
          </a:bodyPr>
          <a:lstStyle/>
          <a:p>
            <a:pPr algn="ctr"/>
            <a:r>
              <a:rPr lang="ru-RU" b="1" dirty="0">
                <a:solidFill>
                  <a:srgbClr val="C00000"/>
                </a:solidFill>
              </a:rPr>
              <a:t>Адам </a:t>
            </a:r>
            <a:r>
              <a:rPr lang="ru-RU" b="1" dirty="0" err="1">
                <a:solidFill>
                  <a:srgbClr val="C00000"/>
                </a:solidFill>
              </a:rPr>
              <a:t>укуктарын</a:t>
            </a:r>
            <a:r>
              <a:rPr lang="ru-RU" b="1" dirty="0">
                <a:solidFill>
                  <a:srgbClr val="C00000"/>
                </a:solidFill>
              </a:rPr>
              <a:t> </a:t>
            </a:r>
            <a:r>
              <a:rPr lang="ru-RU" b="1" dirty="0" err="1">
                <a:solidFill>
                  <a:srgbClr val="C00000"/>
                </a:solidFill>
              </a:rPr>
              <a:t>бузуу</a:t>
            </a:r>
            <a:r>
              <a:rPr lang="ru-RU" b="1" dirty="0">
                <a:solidFill>
                  <a:srgbClr val="C00000"/>
                </a:solidFill>
              </a:rPr>
              <a:t> </a:t>
            </a:r>
            <a:r>
              <a:rPr lang="ru-RU" b="1" dirty="0" err="1">
                <a:solidFill>
                  <a:srgbClr val="C00000"/>
                </a:solidFill>
              </a:rPr>
              <a:t>деген</a:t>
            </a:r>
            <a:r>
              <a:rPr lang="ru-RU" b="1" dirty="0">
                <a:solidFill>
                  <a:srgbClr val="C00000"/>
                </a:solidFill>
              </a:rPr>
              <a:t> </a:t>
            </a:r>
            <a:r>
              <a:rPr lang="ru-RU" b="1" dirty="0" err="1">
                <a:solidFill>
                  <a:srgbClr val="C00000"/>
                </a:solidFill>
              </a:rPr>
              <a:t>эмне</a:t>
            </a:r>
            <a:r>
              <a:rPr lang="ru-RU" b="1" dirty="0">
                <a:solidFill>
                  <a:srgbClr val="C00000"/>
                </a:solidFill>
              </a:rPr>
              <a:t>?</a:t>
            </a:r>
          </a:p>
        </p:txBody>
      </p:sp>
      <p:sp>
        <p:nvSpPr>
          <p:cNvPr id="3" name="Объект 2"/>
          <p:cNvSpPr>
            <a:spLocks noGrp="1"/>
          </p:cNvSpPr>
          <p:nvPr>
            <p:ph idx="1"/>
          </p:nvPr>
        </p:nvSpPr>
        <p:spPr>
          <a:xfrm>
            <a:off x="3826565" y="278296"/>
            <a:ext cx="7911548" cy="6361043"/>
          </a:xfrm>
          <a:solidFill>
            <a:schemeClr val="accent2">
              <a:lumMod val="20000"/>
              <a:lumOff val="80000"/>
            </a:schemeClr>
          </a:solidFill>
        </p:spPr>
        <p:txBody>
          <a:bodyPr>
            <a:noAutofit/>
          </a:bodyPr>
          <a:lstStyle/>
          <a:p>
            <a:pPr marL="0" lvl="0" indent="0" algn="just">
              <a:buNone/>
            </a:pPr>
            <a:endParaRPr lang="x-none" sz="3200" dirty="0"/>
          </a:p>
          <a:p>
            <a:pPr eaLnBrk="0" fontAlgn="base" hangingPunct="0">
              <a:lnSpc>
                <a:spcPct val="100000"/>
              </a:lnSpc>
              <a:spcBef>
                <a:spcPct val="0"/>
              </a:spcBef>
              <a:spcAft>
                <a:spcPct val="0"/>
              </a:spcAft>
            </a:pPr>
            <a:r>
              <a:rPr lang="ky-KG" altLang="ru-RU" sz="3200" dirty="0">
                <a:solidFill>
                  <a:srgbClr val="202124"/>
                </a:solidFill>
                <a:latin typeface="inherit"/>
              </a:rPr>
              <a:t>Эгерде АУ инсандын мамлекеттик жана башка бийлик органдарынын өкүлдөрү менен болгон мамилесинде анын кадыр-баркын коргогон моралдык-укуктук нормалардын жыйындысы катары таанылса, анда бул түшүнүктөн келип чыгат: </a:t>
            </a:r>
          </a:p>
          <a:p>
            <a:pPr eaLnBrk="0" fontAlgn="base" hangingPunct="0">
              <a:lnSpc>
                <a:spcPct val="100000"/>
              </a:lnSpc>
              <a:spcBef>
                <a:spcPct val="0"/>
              </a:spcBef>
              <a:spcAft>
                <a:spcPct val="0"/>
              </a:spcAft>
            </a:pPr>
            <a:r>
              <a:rPr lang="ky-KG" altLang="ru-RU" sz="3200" dirty="0">
                <a:solidFill>
                  <a:srgbClr val="202124"/>
                </a:solidFill>
                <a:latin typeface="inherit"/>
              </a:rPr>
              <a:t>адам укуктарын бузуучу болуп кызматтык милдеттерди аткарган адамдар же бийликтин түзүмдөрү болушу мүмкүн.</a:t>
            </a:r>
            <a:r>
              <a:rPr lang="ky-KG" altLang="ru-RU" sz="1000" dirty="0"/>
              <a:t> </a:t>
            </a:r>
            <a:endParaRPr lang="ky-KG" altLang="ru-RU" sz="2400" dirty="0">
              <a:latin typeface="Arial" panose="020B0604020202020204" pitchFamily="34" charset="0"/>
            </a:endParaRPr>
          </a:p>
        </p:txBody>
      </p:sp>
      <p:sp>
        <p:nvSpPr>
          <p:cNvPr id="4" name="Rectangle 1">
            <a:extLst>
              <a:ext uri="{FF2B5EF4-FFF2-40B4-BE49-F238E27FC236}">
                <a16:creationId xmlns:a16="http://schemas.microsoft.com/office/drawing/2014/main" id="{7EAFA87B-7C9D-4B24-AEEB-683DCC33A52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802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85591" y="496957"/>
            <a:ext cx="7519021" cy="5695121"/>
          </a:xfrm>
          <a:solidFill>
            <a:schemeClr val="accent2">
              <a:lumMod val="20000"/>
              <a:lumOff val="80000"/>
            </a:schemeClr>
          </a:solidFill>
        </p:spPr>
        <p:txBody>
          <a:bodyPr>
            <a:normAutofit fontScale="92500" lnSpcReduction="20000"/>
          </a:bodyPr>
          <a:lstStyle/>
          <a:p>
            <a:pPr eaLnBrk="0" fontAlgn="base" hangingPunct="0">
              <a:lnSpc>
                <a:spcPct val="100000"/>
              </a:lnSpc>
              <a:spcBef>
                <a:spcPct val="0"/>
              </a:spcBef>
              <a:spcAft>
                <a:spcPct val="0"/>
              </a:spcAft>
            </a:pPr>
            <a:r>
              <a:rPr lang="ky-KG" altLang="ru-RU" sz="3600" dirty="0">
                <a:solidFill>
                  <a:srgbClr val="202124"/>
                </a:solidFill>
                <a:latin typeface="inherit"/>
              </a:rPr>
              <a:t>Адам укуктары - бул "вертикалдуу" мамилелерге тиешелүү эрежелер - б.а. «бийлик» (сөздүн кеңири маанисинде) менен «адамдын» ортосундагы мамилелер.</a:t>
            </a:r>
            <a:r>
              <a:rPr lang="ky-KG" altLang="ru-RU" sz="1050" dirty="0"/>
              <a:t> </a:t>
            </a:r>
          </a:p>
          <a:p>
            <a:pPr eaLnBrk="0" fontAlgn="base" hangingPunct="0">
              <a:lnSpc>
                <a:spcPct val="100000"/>
              </a:lnSpc>
              <a:spcBef>
                <a:spcPct val="0"/>
              </a:spcBef>
              <a:spcAft>
                <a:spcPct val="0"/>
              </a:spcAft>
            </a:pPr>
            <a:r>
              <a:rPr lang="ky-KG" altLang="ru-RU" sz="3600" dirty="0">
                <a:solidFill>
                  <a:srgbClr val="202124"/>
                </a:solidFill>
                <a:latin typeface="inherit"/>
              </a:rPr>
              <a:t>Адамдардын – кошуналардын, туугандардын, көчөдө жүргөндөрдүн, өнөктөштөрдүн ортосунда </a:t>
            </a:r>
            <a:r>
              <a:rPr lang="ky-KG" altLang="ru-RU" sz="3600" b="1" dirty="0">
                <a:solidFill>
                  <a:srgbClr val="202124"/>
                </a:solidFill>
                <a:latin typeface="inherit"/>
              </a:rPr>
              <a:t>«горизонталдуу» </a:t>
            </a:r>
            <a:r>
              <a:rPr lang="ky-KG" altLang="ru-RU" sz="3600" dirty="0">
                <a:solidFill>
                  <a:srgbClr val="202124"/>
                </a:solidFill>
                <a:latin typeface="inherit"/>
              </a:rPr>
              <a:t>мамилелер пайда болот жана «Адам укуктарына» эч кандай тиешеси жок.</a:t>
            </a:r>
            <a:endParaRPr lang="ky-KG" altLang="ru-RU" sz="1050" dirty="0">
              <a:solidFill>
                <a:srgbClr val="202124"/>
              </a:solidFill>
              <a:latin typeface="inherit"/>
            </a:endParaRPr>
          </a:p>
          <a:p>
            <a:pPr eaLnBrk="0" fontAlgn="base" hangingPunct="0">
              <a:lnSpc>
                <a:spcPct val="100000"/>
              </a:lnSpc>
              <a:spcBef>
                <a:spcPct val="0"/>
              </a:spcBef>
              <a:spcAft>
                <a:spcPct val="0"/>
              </a:spcAft>
            </a:pPr>
            <a:r>
              <a:rPr lang="ky-KG" altLang="ru-RU" sz="3600" b="1" dirty="0">
                <a:solidFill>
                  <a:srgbClr val="202124"/>
                </a:solidFill>
                <a:latin typeface="inherit"/>
              </a:rPr>
              <a:t>Мисалы</a:t>
            </a:r>
            <a:r>
              <a:rPr lang="ky-KG" altLang="ru-RU" sz="3600" dirty="0">
                <a:solidFill>
                  <a:srgbClr val="202124"/>
                </a:solidFill>
                <a:latin typeface="inherit"/>
              </a:rPr>
              <a:t>, бир адам экинчисин өлтүргөн. Өлтүргүч ким болот?</a:t>
            </a:r>
            <a:r>
              <a:rPr lang="ky-KG" altLang="ru-RU" sz="1050" dirty="0"/>
              <a:t> </a:t>
            </a:r>
            <a:endParaRPr lang="ky-KG" altLang="ru-RU" dirty="0">
              <a:latin typeface="Arial" panose="020B0604020202020204" pitchFamily="34" charset="0"/>
            </a:endParaRPr>
          </a:p>
          <a:p>
            <a:pPr marL="0" indent="0">
              <a:buNone/>
            </a:pPr>
            <a:endParaRPr lang="ru-RU" dirty="0"/>
          </a:p>
        </p:txBody>
      </p:sp>
      <p:sp>
        <p:nvSpPr>
          <p:cNvPr id="4" name="Заголовок 1">
            <a:extLst>
              <a:ext uri="{FF2B5EF4-FFF2-40B4-BE49-F238E27FC236}">
                <a16:creationId xmlns:a16="http://schemas.microsoft.com/office/drawing/2014/main" id="{D04E3706-6017-489F-9ABE-579D5E2668A1}"/>
              </a:ext>
            </a:extLst>
          </p:cNvPr>
          <p:cNvSpPr txBox="1">
            <a:spLocks/>
          </p:cNvSpPr>
          <p:nvPr/>
        </p:nvSpPr>
        <p:spPr>
          <a:xfrm>
            <a:off x="367749" y="586409"/>
            <a:ext cx="3011556" cy="4949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C00000"/>
                </a:solidFill>
              </a:rPr>
              <a:t>Адам </a:t>
            </a:r>
            <a:r>
              <a:rPr lang="ru-RU" b="1" dirty="0" err="1">
                <a:solidFill>
                  <a:srgbClr val="C00000"/>
                </a:solidFill>
              </a:rPr>
              <a:t>укуктарны</a:t>
            </a:r>
            <a:r>
              <a:rPr lang="ru-RU" b="1" dirty="0">
                <a:solidFill>
                  <a:srgbClr val="C00000"/>
                </a:solidFill>
              </a:rPr>
              <a:t> </a:t>
            </a:r>
            <a:r>
              <a:rPr lang="ru-RU" b="1" dirty="0" err="1">
                <a:solidFill>
                  <a:srgbClr val="C00000"/>
                </a:solidFill>
              </a:rPr>
              <a:t>бузуу</a:t>
            </a:r>
            <a:r>
              <a:rPr lang="ru-RU" b="1" dirty="0">
                <a:solidFill>
                  <a:srgbClr val="C00000"/>
                </a:solidFill>
              </a:rPr>
              <a:t> </a:t>
            </a:r>
            <a:r>
              <a:rPr lang="ru-RU" b="1" dirty="0" err="1">
                <a:solidFill>
                  <a:srgbClr val="C00000"/>
                </a:solidFill>
              </a:rPr>
              <a:t>деген</a:t>
            </a:r>
            <a:r>
              <a:rPr lang="ru-RU" b="1" dirty="0">
                <a:solidFill>
                  <a:srgbClr val="C00000"/>
                </a:solidFill>
              </a:rPr>
              <a:t> </a:t>
            </a:r>
            <a:r>
              <a:rPr lang="ru-RU" b="1" dirty="0" err="1">
                <a:solidFill>
                  <a:srgbClr val="C00000"/>
                </a:solidFill>
              </a:rPr>
              <a:t>эмне</a:t>
            </a:r>
            <a:r>
              <a:rPr lang="ru-RU" b="1" dirty="0">
                <a:solidFill>
                  <a:srgbClr val="C00000"/>
                </a:solidFill>
              </a:rPr>
              <a:t>? </a:t>
            </a:r>
          </a:p>
          <a:p>
            <a:pPr algn="ctr"/>
            <a:r>
              <a:rPr lang="x-none" sz="2000" dirty="0">
                <a:solidFill>
                  <a:srgbClr val="FF0000"/>
                </a:solidFill>
              </a:rPr>
              <a:t>(</a:t>
            </a:r>
            <a:r>
              <a:rPr lang="ky-KG" sz="2000" dirty="0">
                <a:solidFill>
                  <a:srgbClr val="FF0000"/>
                </a:solidFill>
              </a:rPr>
              <a:t>1-уландысы</a:t>
            </a:r>
            <a:r>
              <a:rPr lang="x-none" sz="2000" dirty="0">
                <a:solidFill>
                  <a:srgbClr val="FF0000"/>
                </a:solidFill>
              </a:rPr>
              <a:t>)</a:t>
            </a:r>
            <a:br>
              <a:rPr lang="ru-RU" b="1" dirty="0">
                <a:solidFill>
                  <a:srgbClr val="C00000"/>
                </a:solidFill>
              </a:rPr>
            </a:br>
            <a:endParaRPr lang="ru-RU" b="1" dirty="0">
              <a:solidFill>
                <a:srgbClr val="C00000"/>
              </a:solidFill>
            </a:endParaRPr>
          </a:p>
        </p:txBody>
      </p:sp>
      <p:sp>
        <p:nvSpPr>
          <p:cNvPr id="2" name="Rectangle 1">
            <a:extLst>
              <a:ext uri="{FF2B5EF4-FFF2-40B4-BE49-F238E27FC236}">
                <a16:creationId xmlns:a16="http://schemas.microsoft.com/office/drawing/2014/main" id="{D15F3903-5BC3-4C56-AA3B-D6845F110A09}"/>
              </a:ext>
            </a:extLst>
          </p:cNvPr>
          <p:cNvSpPr>
            <a:spLocks noChangeArrowheads="1"/>
          </p:cNvSpPr>
          <p:nvPr/>
        </p:nvSpPr>
        <p:spPr bwMode="auto">
          <a:xfrm>
            <a:off x="0" y="-35579"/>
            <a:ext cx="6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ky-KG" altLang="ru-RU"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DD5E7FA-9CCF-42E9-859B-2E2B9EA02C3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60AC24F2-5772-40A0-BC06-55D2453B962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1F8A234C-BC3D-47AE-8418-4B18F4CDA68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710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97357" y="236158"/>
            <a:ext cx="7982797" cy="6462815"/>
          </a:xfrm>
          <a:solidFill>
            <a:schemeClr val="accent2">
              <a:lumMod val="20000"/>
              <a:lumOff val="80000"/>
            </a:schemeClr>
          </a:solidFill>
        </p:spPr>
        <p:txBody>
          <a:bodyPr>
            <a:noAutofit/>
          </a:bodyPr>
          <a:lstStyle/>
          <a:p>
            <a:pPr algn="just"/>
            <a:r>
              <a:rPr lang="ky-KG" altLang="ru-RU" sz="3200" dirty="0">
                <a:solidFill>
                  <a:srgbClr val="202124"/>
                </a:solidFill>
                <a:latin typeface="inherit"/>
              </a:rPr>
              <a:t>Тең укуктарга ээ болгондор адам укуктарын бузуучу же курмандык боло албайт</a:t>
            </a:r>
            <a:r>
              <a:rPr lang="ky-KG" altLang="ru-RU" sz="1000" dirty="0"/>
              <a:t> </a:t>
            </a:r>
            <a:r>
              <a:rPr lang="ru-RU" sz="3200" dirty="0"/>
              <a:t>;</a:t>
            </a:r>
          </a:p>
          <a:p>
            <a:pPr algn="just"/>
            <a:r>
              <a:rPr lang="ky-KG" altLang="ru-RU" sz="3200" dirty="0">
                <a:solidFill>
                  <a:srgbClr val="202124"/>
                </a:solidFill>
                <a:latin typeface="inherit"/>
              </a:rPr>
              <a:t>Алар позитивдүү мыйзамдын (б.а. мыйзам - “</a:t>
            </a:r>
            <a:r>
              <a:rPr lang="en-US" altLang="ru-RU" sz="3200" dirty="0">
                <a:solidFill>
                  <a:srgbClr val="202124"/>
                </a:solidFill>
                <a:latin typeface="inherit"/>
              </a:rPr>
              <a:t>law</a:t>
            </a:r>
            <a:r>
              <a:rPr lang="ky-KG" altLang="ru-RU" sz="3200" dirty="0">
                <a:solidFill>
                  <a:srgbClr val="202124"/>
                </a:solidFill>
                <a:latin typeface="inherit"/>
              </a:rPr>
              <a:t>") бузулушунун аткаруучулары же курмандыктары болушу мүмкүн.</a:t>
            </a:r>
            <a:r>
              <a:rPr lang="ky-KG" altLang="ru-RU" sz="1000" dirty="0"/>
              <a:t> </a:t>
            </a:r>
            <a:endParaRPr lang="ky-KG" altLang="ru-RU" sz="2400" dirty="0">
              <a:latin typeface="Arial" panose="020B0604020202020204" pitchFamily="34" charset="0"/>
            </a:endParaRPr>
          </a:p>
          <a:p>
            <a:pPr algn="just"/>
            <a:r>
              <a:rPr lang="ky-KG" altLang="ru-RU" sz="3200" dirty="0">
                <a:solidFill>
                  <a:srgbClr val="202124"/>
                </a:solidFill>
                <a:latin typeface="inherit"/>
              </a:rPr>
              <a:t>Ал эми адам кызмат учурунда (мисалы, милиционер) киши өлтүргүч болуп кетсе, б.а. ал бийликтин өкүлү болгон учурда, анда бул АУ бузуу болуп саналат</a:t>
            </a:r>
            <a:r>
              <a:rPr lang="ky-KG" altLang="ru-RU" sz="1000" dirty="0"/>
              <a:t> </a:t>
            </a:r>
            <a:endParaRPr lang="ky-KG" altLang="ru-RU" sz="2400" dirty="0">
              <a:latin typeface="Arial" panose="020B0604020202020204" pitchFamily="34" charset="0"/>
            </a:endParaRPr>
          </a:p>
        </p:txBody>
      </p:sp>
      <p:sp>
        <p:nvSpPr>
          <p:cNvPr id="4" name="Заголовок 1">
            <a:extLst>
              <a:ext uri="{FF2B5EF4-FFF2-40B4-BE49-F238E27FC236}">
                <a16:creationId xmlns:a16="http://schemas.microsoft.com/office/drawing/2014/main" id="{CC622E60-6389-48E8-BC0C-15840DB6D7EF}"/>
              </a:ext>
            </a:extLst>
          </p:cNvPr>
          <p:cNvSpPr txBox="1">
            <a:spLocks/>
          </p:cNvSpPr>
          <p:nvPr/>
        </p:nvSpPr>
        <p:spPr>
          <a:xfrm>
            <a:off x="232871" y="1367164"/>
            <a:ext cx="3011556" cy="4949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a:solidFill>
                  <a:srgbClr val="C00000"/>
                </a:solidFill>
              </a:rPr>
              <a:t>Адам </a:t>
            </a:r>
            <a:r>
              <a:rPr lang="ru-RU" b="1" dirty="0" err="1">
                <a:solidFill>
                  <a:srgbClr val="C00000"/>
                </a:solidFill>
              </a:rPr>
              <a:t>укуктарны</a:t>
            </a:r>
            <a:r>
              <a:rPr lang="ru-RU" b="1" dirty="0">
                <a:solidFill>
                  <a:srgbClr val="C00000"/>
                </a:solidFill>
              </a:rPr>
              <a:t> </a:t>
            </a:r>
            <a:r>
              <a:rPr lang="ru-RU" b="1" dirty="0" err="1">
                <a:solidFill>
                  <a:srgbClr val="C00000"/>
                </a:solidFill>
              </a:rPr>
              <a:t>бузуу</a:t>
            </a:r>
            <a:r>
              <a:rPr lang="ru-RU" b="1" dirty="0">
                <a:solidFill>
                  <a:srgbClr val="C00000"/>
                </a:solidFill>
              </a:rPr>
              <a:t> </a:t>
            </a:r>
            <a:r>
              <a:rPr lang="ru-RU" b="1" dirty="0" err="1">
                <a:solidFill>
                  <a:srgbClr val="C00000"/>
                </a:solidFill>
              </a:rPr>
              <a:t>деген</a:t>
            </a:r>
            <a:r>
              <a:rPr lang="ru-RU" b="1" dirty="0">
                <a:solidFill>
                  <a:srgbClr val="C00000"/>
                </a:solidFill>
              </a:rPr>
              <a:t> </a:t>
            </a:r>
            <a:r>
              <a:rPr lang="ru-RU" b="1" dirty="0" err="1">
                <a:solidFill>
                  <a:srgbClr val="C00000"/>
                </a:solidFill>
              </a:rPr>
              <a:t>эмне</a:t>
            </a:r>
            <a:r>
              <a:rPr lang="ru-RU" b="1" dirty="0">
                <a:solidFill>
                  <a:srgbClr val="C00000"/>
                </a:solidFill>
              </a:rPr>
              <a:t>? </a:t>
            </a:r>
          </a:p>
          <a:p>
            <a:pPr algn="ctr"/>
            <a:r>
              <a:rPr lang="x-none" sz="1800" dirty="0">
                <a:solidFill>
                  <a:srgbClr val="FF0000"/>
                </a:solidFill>
              </a:rPr>
              <a:t>(</a:t>
            </a:r>
            <a:r>
              <a:rPr lang="ky-KG" sz="1800" dirty="0">
                <a:solidFill>
                  <a:srgbClr val="FF0000"/>
                </a:solidFill>
              </a:rPr>
              <a:t>2-уландысы</a:t>
            </a:r>
            <a:r>
              <a:rPr lang="x-none" sz="1800" dirty="0">
                <a:solidFill>
                  <a:srgbClr val="FF0000"/>
                </a:solidFill>
              </a:rPr>
              <a:t>)</a:t>
            </a:r>
            <a:br>
              <a:rPr lang="ru-RU" b="1" dirty="0">
                <a:solidFill>
                  <a:srgbClr val="C00000"/>
                </a:solidFill>
              </a:rPr>
            </a:br>
            <a:endParaRPr lang="ru-RU" b="1" dirty="0">
              <a:solidFill>
                <a:srgbClr val="C00000"/>
              </a:solidFill>
            </a:endParaRPr>
          </a:p>
        </p:txBody>
      </p:sp>
      <p:sp>
        <p:nvSpPr>
          <p:cNvPr id="2" name="Rectangle 1">
            <a:extLst>
              <a:ext uri="{FF2B5EF4-FFF2-40B4-BE49-F238E27FC236}">
                <a16:creationId xmlns:a16="http://schemas.microsoft.com/office/drawing/2014/main" id="{1CC33656-DE99-4656-9E42-26DA15B8C33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4E1C1D6-CDE4-4630-90E7-C91A17F0F03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6CBAAD5-8727-47F9-B8C3-7D9BB5B38F7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928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6705" y="585473"/>
            <a:ext cx="8911687" cy="856960"/>
          </a:xfrm>
        </p:spPr>
        <p:txBody>
          <a:bodyPr/>
          <a:lstStyle/>
          <a:p>
            <a:pPr algn="ctr"/>
            <a:r>
              <a:rPr lang="ru-RU" b="1" dirty="0" err="1">
                <a:solidFill>
                  <a:srgbClr val="C00000"/>
                </a:solidFill>
              </a:rPr>
              <a:t>Мисалдарды</a:t>
            </a:r>
            <a:r>
              <a:rPr lang="ru-RU" b="1" dirty="0">
                <a:solidFill>
                  <a:srgbClr val="C00000"/>
                </a:solidFill>
              </a:rPr>
              <a:t> </a:t>
            </a:r>
            <a:r>
              <a:rPr lang="ru-RU" b="1" dirty="0" err="1">
                <a:solidFill>
                  <a:srgbClr val="C00000"/>
                </a:solidFill>
              </a:rPr>
              <a:t>карап</a:t>
            </a:r>
            <a:r>
              <a:rPr lang="ru-RU" b="1" dirty="0">
                <a:solidFill>
                  <a:srgbClr val="C00000"/>
                </a:solidFill>
              </a:rPr>
              <a:t> </a:t>
            </a:r>
            <a:r>
              <a:rPr lang="ru-RU" b="1" dirty="0" err="1">
                <a:solidFill>
                  <a:srgbClr val="C00000"/>
                </a:solidFill>
              </a:rPr>
              <a:t>көрөлү</a:t>
            </a:r>
            <a:r>
              <a:rPr lang="ru-RU" b="1" dirty="0">
                <a:solidFill>
                  <a:srgbClr val="C00000"/>
                </a:solidFill>
              </a:rPr>
              <a:t>:</a:t>
            </a:r>
          </a:p>
        </p:txBody>
      </p:sp>
      <p:sp>
        <p:nvSpPr>
          <p:cNvPr id="3" name="Объект 2"/>
          <p:cNvSpPr>
            <a:spLocks noGrp="1"/>
          </p:cNvSpPr>
          <p:nvPr>
            <p:ph idx="1"/>
          </p:nvPr>
        </p:nvSpPr>
        <p:spPr>
          <a:xfrm>
            <a:off x="1068946" y="1725769"/>
            <a:ext cx="10439379" cy="4185453"/>
          </a:xfrm>
        </p:spPr>
        <p:txBody>
          <a:bodyPr>
            <a:normAutofit/>
          </a:bodyPr>
          <a:lstStyle/>
          <a:p>
            <a:pPr marL="0" lvl="0" indent="0" eaLnBrk="0" fontAlgn="base" hangingPunct="0">
              <a:lnSpc>
                <a:spcPct val="100000"/>
              </a:lnSpc>
              <a:spcBef>
                <a:spcPct val="0"/>
              </a:spcBef>
              <a:spcAft>
                <a:spcPct val="0"/>
              </a:spcAft>
              <a:buNone/>
            </a:pPr>
            <a:r>
              <a:rPr lang="ky-KG" altLang="ru-RU" sz="3200" b="1" dirty="0">
                <a:solidFill>
                  <a:srgbClr val="202124"/>
                </a:solidFill>
                <a:latin typeface="inherit"/>
              </a:rPr>
              <a:t>Биринчи жагдай. </a:t>
            </a:r>
            <a:r>
              <a:rPr lang="ky-KG" altLang="ru-RU" sz="3200" dirty="0">
                <a:solidFill>
                  <a:srgbClr val="202124"/>
                </a:solidFill>
                <a:latin typeface="inherit"/>
              </a:rPr>
              <a:t>Адам сыртка чыгып кетти дейли. Ага хулиган кол салган, катуу сабалган. Адам укуктары бузулганбы? </a:t>
            </a:r>
            <a:endParaRPr lang="ru-KG" altLang="ru-RU" sz="3200" dirty="0">
              <a:solidFill>
                <a:srgbClr val="202124"/>
              </a:solidFill>
              <a:latin typeface="inherit"/>
            </a:endParaRPr>
          </a:p>
          <a:p>
            <a:pPr marL="0" lvl="0" indent="0" eaLnBrk="0" fontAlgn="base" hangingPunct="0">
              <a:lnSpc>
                <a:spcPct val="100000"/>
              </a:lnSpc>
              <a:spcBef>
                <a:spcPct val="0"/>
              </a:spcBef>
              <a:spcAft>
                <a:spcPct val="0"/>
              </a:spcAft>
              <a:buNone/>
            </a:pPr>
            <a:r>
              <a:rPr lang="ky-KG" altLang="ru-RU" sz="3200" b="1" dirty="0">
                <a:solidFill>
                  <a:srgbClr val="202124"/>
                </a:solidFill>
                <a:latin typeface="inherit"/>
              </a:rPr>
              <a:t>Экинчи кырдаал</a:t>
            </a:r>
            <a:r>
              <a:rPr lang="ky-KG" altLang="ru-RU" sz="3200" dirty="0">
                <a:solidFill>
                  <a:srgbClr val="202124"/>
                </a:solidFill>
                <a:latin typeface="inherit"/>
              </a:rPr>
              <a:t>. Милиционер ал кишиге чуркап келип, аны да сабап салат. Бул адам укугун бузуубу же жокпу? </a:t>
            </a:r>
          </a:p>
          <a:p>
            <a:pPr marL="0" lvl="0" indent="0" eaLnBrk="0" fontAlgn="base" hangingPunct="0">
              <a:lnSpc>
                <a:spcPct val="100000"/>
              </a:lnSpc>
              <a:spcBef>
                <a:spcPct val="0"/>
              </a:spcBef>
              <a:spcAft>
                <a:spcPct val="0"/>
              </a:spcAft>
              <a:buNone/>
            </a:pPr>
            <a:r>
              <a:rPr lang="ky-KG" altLang="ru-RU" sz="3200" b="1" dirty="0">
                <a:solidFill>
                  <a:srgbClr val="202124"/>
                </a:solidFill>
                <a:latin typeface="inherit"/>
              </a:rPr>
              <a:t>Үчүнчү кырдаал</a:t>
            </a:r>
            <a:r>
              <a:rPr lang="ky-KG" altLang="ru-RU" sz="3200" dirty="0">
                <a:solidFill>
                  <a:srgbClr val="202124"/>
                </a:solidFill>
                <a:latin typeface="inherit"/>
              </a:rPr>
              <a:t>. Үй-бүлөдөгү зордук-зомбулук “адам укуктарынын көйгөйү”бү?</a:t>
            </a:r>
            <a:r>
              <a:rPr lang="ky-KG" altLang="ru-RU" sz="1000" dirty="0"/>
              <a:t> </a:t>
            </a:r>
            <a:endParaRPr lang="ky-KG" altLang="ru-RU" sz="2400" dirty="0">
              <a:latin typeface="Arial" panose="020B0604020202020204" pitchFamily="34" charset="0"/>
            </a:endParaRPr>
          </a:p>
          <a:p>
            <a:endParaRPr lang="ru-RU" sz="2800" dirty="0"/>
          </a:p>
        </p:txBody>
      </p:sp>
      <p:sp>
        <p:nvSpPr>
          <p:cNvPr id="4" name="Rectangle 1">
            <a:extLst>
              <a:ext uri="{FF2B5EF4-FFF2-40B4-BE49-F238E27FC236}">
                <a16:creationId xmlns:a16="http://schemas.microsoft.com/office/drawing/2014/main" id="{0F1C153B-A4A7-4C51-B5A9-D9D47C5B050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560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CA1409-15C9-4935-8FB3-F1AD219D82A4}"/>
              </a:ext>
            </a:extLst>
          </p:cNvPr>
          <p:cNvSpPr txBox="1">
            <a:spLocks/>
          </p:cNvSpPr>
          <p:nvPr/>
        </p:nvSpPr>
        <p:spPr>
          <a:xfrm>
            <a:off x="258417" y="441647"/>
            <a:ext cx="3566425" cy="5974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800" b="1" dirty="0">
                <a:solidFill>
                  <a:srgbClr val="C00000"/>
                </a:solidFill>
              </a:rPr>
              <a:t>«Адам </a:t>
            </a:r>
            <a:r>
              <a:rPr lang="ru-RU" sz="4800" b="1" dirty="0" err="1">
                <a:solidFill>
                  <a:srgbClr val="C00000"/>
                </a:solidFill>
              </a:rPr>
              <a:t>укуктары</a:t>
            </a:r>
            <a:r>
              <a:rPr lang="ru-RU" sz="4800" b="1" dirty="0">
                <a:solidFill>
                  <a:srgbClr val="C00000"/>
                </a:solidFill>
              </a:rPr>
              <a:t>» </a:t>
            </a:r>
            <a:r>
              <a:rPr lang="ru-RU" sz="4800" b="1" dirty="0" err="1">
                <a:solidFill>
                  <a:srgbClr val="C00000"/>
                </a:solidFill>
              </a:rPr>
              <a:t>деген</a:t>
            </a:r>
            <a:r>
              <a:rPr lang="ru-RU" sz="4800" b="1" dirty="0">
                <a:solidFill>
                  <a:srgbClr val="C00000"/>
                </a:solidFill>
              </a:rPr>
              <a:t> </a:t>
            </a:r>
            <a:r>
              <a:rPr lang="ru-RU" sz="4800" b="1" dirty="0" err="1">
                <a:solidFill>
                  <a:srgbClr val="C00000"/>
                </a:solidFill>
              </a:rPr>
              <a:t>эмне</a:t>
            </a:r>
            <a:r>
              <a:rPr lang="ru-RU" sz="4800" b="1" dirty="0">
                <a:solidFill>
                  <a:srgbClr val="C00000"/>
                </a:solidFill>
              </a:rPr>
              <a:t>? </a:t>
            </a:r>
            <a:endParaRPr lang="en-GB" sz="4800" dirty="0">
              <a:solidFill>
                <a:srgbClr val="C00000"/>
              </a:solidFill>
            </a:endParaRPr>
          </a:p>
        </p:txBody>
      </p:sp>
      <p:graphicFrame>
        <p:nvGraphicFramePr>
          <p:cNvPr id="5" name="Content Placeholder 2">
            <a:extLst>
              <a:ext uri="{FF2B5EF4-FFF2-40B4-BE49-F238E27FC236}">
                <a16:creationId xmlns:a16="http://schemas.microsoft.com/office/drawing/2014/main" id="{439D4925-8283-4209-94F0-07893CF514C9}"/>
              </a:ext>
            </a:extLst>
          </p:cNvPr>
          <p:cNvGraphicFramePr>
            <a:graphicFrameLocks/>
          </p:cNvGraphicFramePr>
          <p:nvPr>
            <p:extLst>
              <p:ext uri="{D42A27DB-BD31-4B8C-83A1-F6EECF244321}">
                <p14:modId xmlns:p14="http://schemas.microsoft.com/office/powerpoint/2010/main" val="1042011469"/>
              </p:ext>
            </p:extLst>
          </p:nvPr>
        </p:nvGraphicFramePr>
        <p:xfrm>
          <a:off x="4603684" y="521000"/>
          <a:ext cx="6826316"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6A03E975-2608-47BC-A507-78A3C0513F6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7610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2524" y="624110"/>
            <a:ext cx="8911687" cy="496352"/>
          </a:xfrm>
        </p:spPr>
        <p:txBody>
          <a:bodyPr>
            <a:normAutofit fontScale="90000"/>
          </a:bodyPr>
          <a:lstStyle/>
          <a:p>
            <a:pPr algn="ctr"/>
            <a:r>
              <a:rPr lang="ru-RU" b="1" dirty="0">
                <a:solidFill>
                  <a:srgbClr val="C00000"/>
                </a:solidFill>
              </a:rPr>
              <a:t> </a:t>
            </a:r>
            <a:r>
              <a:rPr lang="ru-RU" b="1" dirty="0" err="1">
                <a:solidFill>
                  <a:srgbClr val="C00000"/>
                </a:solidFill>
              </a:rPr>
              <a:t>Үчунчү</a:t>
            </a:r>
            <a:r>
              <a:rPr lang="ru-RU" b="1" dirty="0">
                <a:solidFill>
                  <a:srgbClr val="C00000"/>
                </a:solidFill>
              </a:rPr>
              <a:t> </a:t>
            </a:r>
            <a:r>
              <a:rPr lang="ru-RU" b="1" dirty="0" err="1">
                <a:solidFill>
                  <a:srgbClr val="C00000"/>
                </a:solidFill>
              </a:rPr>
              <a:t>жагдай</a:t>
            </a:r>
            <a:r>
              <a:rPr lang="ru-RU" b="1" dirty="0">
                <a:solidFill>
                  <a:srgbClr val="C00000"/>
                </a:solidFill>
              </a:rPr>
              <a:t> </a:t>
            </a:r>
            <a:r>
              <a:rPr lang="ru-RU" b="1" dirty="0" err="1">
                <a:solidFill>
                  <a:srgbClr val="C00000"/>
                </a:solidFill>
              </a:rPr>
              <a:t>үчүнк</a:t>
            </a:r>
            <a:r>
              <a:rPr lang="ru-RU" b="1" dirty="0">
                <a:solidFill>
                  <a:srgbClr val="C00000"/>
                </a:solidFill>
              </a:rPr>
              <a:t> комментарии:</a:t>
            </a:r>
          </a:p>
        </p:txBody>
      </p:sp>
      <p:sp>
        <p:nvSpPr>
          <p:cNvPr id="3" name="Объект 2"/>
          <p:cNvSpPr>
            <a:spLocks noGrp="1"/>
          </p:cNvSpPr>
          <p:nvPr>
            <p:ph idx="1"/>
          </p:nvPr>
        </p:nvSpPr>
        <p:spPr>
          <a:xfrm>
            <a:off x="1004552" y="1339403"/>
            <a:ext cx="10500060" cy="5151549"/>
          </a:xfrm>
        </p:spPr>
        <p:txBody>
          <a:bodyPr>
            <a:normAutofit/>
          </a:bodyPr>
          <a:lstStyle/>
          <a:p>
            <a:pPr eaLnBrk="0" fontAlgn="base" hangingPunct="0">
              <a:lnSpc>
                <a:spcPct val="100000"/>
              </a:lnSpc>
              <a:spcBef>
                <a:spcPct val="0"/>
              </a:spcBef>
              <a:spcAft>
                <a:spcPct val="0"/>
              </a:spcAft>
            </a:pPr>
            <a:r>
              <a:rPr lang="ky-KG" altLang="ru-RU" dirty="0">
                <a:solidFill>
                  <a:srgbClr val="202124"/>
                </a:solidFill>
                <a:latin typeface="inherit"/>
              </a:rPr>
              <a:t>Эгерде аял милицияга кайрылса, алар аны коргоодон баш тартышса, анда АУ бузулду деп саналат.</a:t>
            </a:r>
            <a:r>
              <a:rPr lang="ky-KG" altLang="ru-RU" sz="900" dirty="0"/>
              <a:t> </a:t>
            </a:r>
            <a:endParaRPr lang="ky-KG" altLang="ru-RU" sz="2000" dirty="0">
              <a:latin typeface="Arial" panose="020B0604020202020204" pitchFamily="34" charset="0"/>
            </a:endParaRPr>
          </a:p>
          <a:p>
            <a:pPr algn="just"/>
            <a:r>
              <a:rPr lang="ky-KG" altLang="ru-RU" dirty="0">
                <a:solidFill>
                  <a:srgbClr val="202124"/>
                </a:solidFill>
                <a:latin typeface="inherit"/>
              </a:rPr>
              <a:t>Бул жерде укук бузуу шылуун күйөө тарабынан эмес, бийлик тарабынан болуп жатат, анткени бийлик (милициянын адамында) аялдын укугун зордуктаган күйөөдөн натыйжалуу коргоодон баш тартып, ошону менен бузду. Адам укуктары кодекси, тактап айтканда, ЭКСПКнын 2 (3) беренеси, Кыргыз Республикасынын Конституциясынын .61-беренеси – “натыйжалуу коргоо укугу”.</a:t>
            </a:r>
            <a:r>
              <a:rPr lang="ky-KG" altLang="ru-RU" sz="900" dirty="0"/>
              <a:t> </a:t>
            </a:r>
            <a:r>
              <a:rPr lang="ru-RU" dirty="0"/>
              <a:t> </a:t>
            </a:r>
          </a:p>
          <a:p>
            <a:pPr algn="just"/>
            <a:r>
              <a:rPr lang="ky-KG" altLang="ru-RU" dirty="0">
                <a:solidFill>
                  <a:srgbClr val="202124"/>
                </a:solidFill>
                <a:latin typeface="inherit"/>
              </a:rPr>
              <a:t>Качан адам натыйжалуу коргоо укугунан ажыратылса, бул АУ бузуу болуп саналат, бирок "тең" (күйөөсү, аялы, кайнене, аракеч кошунасы) тарабынан эмес, алардан жарандарын коргоодон баш тарткан бийликтер</a:t>
            </a:r>
            <a:r>
              <a:rPr lang="ky-KG" altLang="ru-RU" sz="900" dirty="0"/>
              <a:t> </a:t>
            </a:r>
            <a:endParaRPr lang="ky-KG" altLang="ru-RU" sz="2000" dirty="0">
              <a:latin typeface="Arial" panose="020B0604020202020204" pitchFamily="34" charset="0"/>
            </a:endParaRPr>
          </a:p>
          <a:p>
            <a:pPr marL="0" indent="0" algn="just">
              <a:buNone/>
            </a:pPr>
            <a:endParaRPr lang="ru-RU" dirty="0"/>
          </a:p>
          <a:p>
            <a:endParaRPr lang="ru-RU" dirty="0"/>
          </a:p>
          <a:p>
            <a:endParaRPr lang="ru-RU" dirty="0"/>
          </a:p>
        </p:txBody>
      </p:sp>
      <p:sp>
        <p:nvSpPr>
          <p:cNvPr id="4" name="Rectangle 1">
            <a:extLst>
              <a:ext uri="{FF2B5EF4-FFF2-40B4-BE49-F238E27FC236}">
                <a16:creationId xmlns:a16="http://schemas.microsoft.com/office/drawing/2014/main" id="{257BF5A5-E52E-4B9D-AEF0-548E5546D55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B676358-3BE2-4322-A8B2-B5AD4F46188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34A68FCC-6880-404C-BBB7-525E3EF08CD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3075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627" y="606286"/>
            <a:ext cx="3011556" cy="5820271"/>
          </a:xfrm>
        </p:spPr>
        <p:txBody>
          <a:bodyPr>
            <a:normAutofit/>
          </a:bodyPr>
          <a:lstStyle/>
          <a:p>
            <a:pPr algn="ctr"/>
            <a:r>
              <a:rPr lang="ru-RU" b="1" dirty="0">
                <a:solidFill>
                  <a:srgbClr val="C00000"/>
                </a:solidFill>
              </a:rPr>
              <a:t>АУ </a:t>
            </a:r>
            <a:r>
              <a:rPr lang="ru-RU" b="1" dirty="0" err="1">
                <a:solidFill>
                  <a:srgbClr val="C00000"/>
                </a:solidFill>
              </a:rPr>
              <a:t>бузуу</a:t>
            </a:r>
            <a:r>
              <a:rPr lang="ru-RU" b="1" dirty="0">
                <a:solidFill>
                  <a:srgbClr val="C00000"/>
                </a:solidFill>
              </a:rPr>
              <a:t> </a:t>
            </a:r>
            <a:r>
              <a:rPr lang="ru-RU" b="1" dirty="0" err="1">
                <a:solidFill>
                  <a:srgbClr val="C00000"/>
                </a:solidFill>
              </a:rPr>
              <a:t>субъектиси</a:t>
            </a:r>
            <a:r>
              <a:rPr lang="ru-RU" b="1" dirty="0">
                <a:solidFill>
                  <a:srgbClr val="C00000"/>
                </a:solidFill>
              </a:rPr>
              <a:t> ким? </a:t>
            </a:r>
          </a:p>
        </p:txBody>
      </p:sp>
      <p:sp>
        <p:nvSpPr>
          <p:cNvPr id="3" name="Объект 2"/>
          <p:cNvSpPr>
            <a:spLocks noGrp="1"/>
          </p:cNvSpPr>
          <p:nvPr>
            <p:ph idx="1"/>
          </p:nvPr>
        </p:nvSpPr>
        <p:spPr>
          <a:xfrm>
            <a:off x="3816626" y="367468"/>
            <a:ext cx="8090452" cy="6059089"/>
          </a:xfrm>
          <a:solidFill>
            <a:schemeClr val="accent2">
              <a:lumMod val="20000"/>
              <a:lumOff val="80000"/>
            </a:schemeClr>
          </a:solidFill>
        </p:spPr>
        <p:txBody>
          <a:bodyPr>
            <a:noAutofit/>
          </a:bodyPr>
          <a:lstStyle/>
          <a:p>
            <a:pPr algn="just"/>
            <a:r>
              <a:rPr lang="ru-RU" sz="2700" dirty="0"/>
              <a:t>АУ </a:t>
            </a:r>
            <a:r>
              <a:rPr lang="ru-RU" sz="2700" dirty="0" err="1"/>
              <a:t>бузуучусу</a:t>
            </a:r>
            <a:r>
              <a:rPr lang="ru-RU" sz="2700" dirty="0"/>
              <a:t> </a:t>
            </a:r>
            <a:r>
              <a:rPr lang="ru-RU" sz="2700" dirty="0" err="1"/>
              <a:t>болуп</a:t>
            </a:r>
            <a:r>
              <a:rPr lang="ru-RU" sz="2700" dirty="0"/>
              <a:t> </a:t>
            </a:r>
            <a:r>
              <a:rPr lang="ru-RU" sz="2700" b="1" dirty="0" err="1"/>
              <a:t>мамлекет</a:t>
            </a:r>
            <a:r>
              <a:rPr lang="ru-RU" sz="2700" dirty="0"/>
              <a:t> </a:t>
            </a:r>
            <a:r>
              <a:rPr lang="ru-RU" sz="2700" dirty="0" err="1"/>
              <a:t>саналат</a:t>
            </a:r>
            <a:r>
              <a:rPr lang="ru-RU" sz="2700" dirty="0"/>
              <a:t>.</a:t>
            </a:r>
          </a:p>
          <a:p>
            <a:pPr algn="just"/>
            <a:r>
              <a:rPr lang="ky-KG" altLang="ru-RU" dirty="0">
                <a:solidFill>
                  <a:srgbClr val="202124"/>
                </a:solidFill>
                <a:latin typeface="inherit"/>
              </a:rPr>
              <a:t>Адам укуктарын коргоонун эл аралык системасы эч ким бийликке карата өзүн кичинекей жана коргонуусуз сезбеши үчүн ойлоп табылган жана курулган.</a:t>
            </a:r>
            <a:r>
              <a:rPr lang="ky-KG" altLang="ru-RU" sz="900" dirty="0"/>
              <a:t> </a:t>
            </a:r>
            <a:endParaRPr lang="ru-RU" sz="2700" dirty="0"/>
          </a:p>
          <a:p>
            <a:pPr algn="just"/>
            <a:r>
              <a:rPr lang="ky-KG" altLang="ru-RU" dirty="0">
                <a:solidFill>
                  <a:srgbClr val="202124"/>
                </a:solidFill>
                <a:latin typeface="inherit"/>
              </a:rPr>
              <a:t>АУ - бул бүткүл дүйнөдө бар бардык укуктар ЭМЕС, аз сандагы жалпы таанылган нормалардын жыйындысы</a:t>
            </a:r>
            <a:r>
              <a:rPr lang="ky-KG" altLang="ru-RU" sz="900" dirty="0">
                <a:solidFill>
                  <a:srgbClr val="202124"/>
                </a:solidFill>
                <a:latin typeface="inherit"/>
              </a:rPr>
              <a:t>.</a:t>
            </a:r>
            <a:endParaRPr lang="ru-RU" sz="2700" dirty="0"/>
          </a:p>
          <a:p>
            <a:pPr algn="just"/>
            <a:r>
              <a:rPr lang="ru-RU" sz="2700" dirty="0"/>
              <a:t>Это всего </a:t>
            </a:r>
            <a:r>
              <a:rPr lang="ru-RU" sz="2700" b="1" dirty="0"/>
              <a:t>20-30 самых важных</a:t>
            </a:r>
            <a:r>
              <a:rPr lang="ru-RU" sz="2700" dirty="0"/>
              <a:t>, самых фундаментальных стандартов, без которых невозможно ни принять, ни защитить никакие другие права, в том числе, и вовсе не относящиеся к сфере ПЧ, но тоже достаточно важные для жизни и нормального существования людей.</a:t>
            </a:r>
          </a:p>
          <a:p>
            <a:endParaRPr lang="ru-RU" sz="2000" dirty="0"/>
          </a:p>
        </p:txBody>
      </p:sp>
      <p:sp>
        <p:nvSpPr>
          <p:cNvPr id="4" name="Rectangle 1">
            <a:extLst>
              <a:ext uri="{FF2B5EF4-FFF2-40B4-BE49-F238E27FC236}">
                <a16:creationId xmlns:a16="http://schemas.microsoft.com/office/drawing/2014/main" id="{F4A74516-218A-4E8D-AB18-B39BD44BFFE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88D7EB7F-091D-4F08-883E-AD0F867CD03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1661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929" y="1596980"/>
            <a:ext cx="3376416" cy="3639777"/>
          </a:xfrm>
        </p:spPr>
        <p:txBody>
          <a:bodyPr>
            <a:normAutofit/>
          </a:bodyPr>
          <a:lstStyle/>
          <a:p>
            <a:pPr algn="ctr"/>
            <a:r>
              <a:rPr lang="ru-RU" b="1" dirty="0" err="1">
                <a:solidFill>
                  <a:srgbClr val="C00000"/>
                </a:solidFill>
              </a:rPr>
              <a:t>Мамлекеттин</a:t>
            </a:r>
            <a:r>
              <a:rPr lang="ru-RU" b="1" dirty="0">
                <a:solidFill>
                  <a:srgbClr val="C00000"/>
                </a:solidFill>
              </a:rPr>
              <a:t> </a:t>
            </a:r>
            <a:r>
              <a:rPr lang="ru-RU" b="1" dirty="0" err="1">
                <a:solidFill>
                  <a:srgbClr val="C00000"/>
                </a:solidFill>
              </a:rPr>
              <a:t>максаттары</a:t>
            </a:r>
            <a:endParaRPr lang="ru-RU" b="1" dirty="0">
              <a:solidFill>
                <a:srgbClr val="C00000"/>
              </a:solidFill>
            </a:endParaRPr>
          </a:p>
        </p:txBody>
      </p:sp>
      <p:sp>
        <p:nvSpPr>
          <p:cNvPr id="3" name="Объект 2"/>
          <p:cNvSpPr>
            <a:spLocks noGrp="1"/>
          </p:cNvSpPr>
          <p:nvPr>
            <p:ph idx="1"/>
          </p:nvPr>
        </p:nvSpPr>
        <p:spPr>
          <a:xfrm>
            <a:off x="3806687" y="139147"/>
            <a:ext cx="8040756" cy="6480313"/>
          </a:xfrm>
          <a:solidFill>
            <a:schemeClr val="accent2">
              <a:lumMod val="20000"/>
              <a:lumOff val="80000"/>
            </a:schemeClr>
          </a:solidFill>
        </p:spPr>
        <p:txBody>
          <a:bodyPr>
            <a:noAutofit/>
          </a:bodyPr>
          <a:lstStyle/>
          <a:p>
            <a:pPr algn="just"/>
            <a:r>
              <a:rPr lang="ky-KG" altLang="ru-RU" dirty="0">
                <a:solidFill>
                  <a:srgbClr val="202124"/>
                </a:solidFill>
                <a:latin typeface="inherit"/>
              </a:rPr>
              <a:t>Бул стандарттарга кирбеген нерселердин баары мамлекеттин милдети, бул мамлекеттин ички иши. Мисалы, эгерде ар кайсы мамлекеттер жумушсуздук боюнча жөлөкпул төлөөгө милдеттенсе, анда бир мамлекетте 1000 доллар, ал эми башкасында 50 доллар болушу мүмкүн, б.а. бирдиктүү социалдык стандарт жок</a:t>
            </a:r>
            <a:r>
              <a:rPr lang="ky-KG" altLang="ru-RU" sz="900" dirty="0"/>
              <a:t> </a:t>
            </a:r>
            <a:endParaRPr lang="ru-RU" dirty="0"/>
          </a:p>
          <a:p>
            <a:pPr algn="just"/>
            <a:r>
              <a:rPr lang="ky-KG" altLang="ru-RU" dirty="0">
                <a:solidFill>
                  <a:srgbClr val="202124"/>
                </a:solidFill>
                <a:latin typeface="inherit"/>
              </a:rPr>
              <a:t>Кыйноодон эркиндиктин стандарты боюнча Англияда такыр кыйнаса болбойт, Кыргызстанда бир аз кыйнаса болот деп айтууга болбойт. Бул жерде стандарт бирдей: эч жерде, эч кимди кыйнабайсың. Европадагы жана Азиядагы кыйноолор бир эле факт.</a:t>
            </a:r>
            <a:r>
              <a:rPr lang="ky-KG" altLang="ru-RU" sz="900" dirty="0"/>
              <a:t> </a:t>
            </a:r>
            <a:endParaRPr lang="ky-KG" altLang="ru-RU" sz="2000" dirty="0">
              <a:latin typeface="Arial" panose="020B0604020202020204" pitchFamily="34" charset="0"/>
            </a:endParaRPr>
          </a:p>
          <a:p>
            <a:pPr marL="0" indent="0" algn="just">
              <a:buNone/>
            </a:pPr>
            <a:endParaRPr lang="ru-RU" dirty="0"/>
          </a:p>
          <a:p>
            <a:endParaRPr lang="ru-RU" sz="2400" dirty="0"/>
          </a:p>
        </p:txBody>
      </p:sp>
      <p:sp>
        <p:nvSpPr>
          <p:cNvPr id="4" name="Rectangle 1">
            <a:extLst>
              <a:ext uri="{FF2B5EF4-FFF2-40B4-BE49-F238E27FC236}">
                <a16:creationId xmlns:a16="http://schemas.microsoft.com/office/drawing/2014/main" id="{3DB9C3E3-185C-45DE-935F-4E07B5E6643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E994868-0CE7-4419-B7F9-3EED2B45FE9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5999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11" y="576468"/>
            <a:ext cx="2679786" cy="5864087"/>
          </a:xfrm>
        </p:spPr>
        <p:txBody>
          <a:bodyPr>
            <a:normAutofit/>
          </a:bodyPr>
          <a:lstStyle/>
          <a:p>
            <a:pPr algn="ctr"/>
            <a:r>
              <a:rPr lang="ky-KG" b="1" dirty="0">
                <a:solidFill>
                  <a:srgbClr val="C00000"/>
                </a:solidFill>
              </a:rPr>
              <a:t>Адам укуктарын коргоодо маанилүү!</a:t>
            </a:r>
            <a:endParaRPr lang="ru-RU" b="1" dirty="0">
              <a:solidFill>
                <a:srgbClr val="C00000"/>
              </a:solidFill>
            </a:endParaRPr>
          </a:p>
        </p:txBody>
      </p:sp>
      <p:sp>
        <p:nvSpPr>
          <p:cNvPr id="3" name="Объект 2"/>
          <p:cNvSpPr>
            <a:spLocks noGrp="1"/>
          </p:cNvSpPr>
          <p:nvPr>
            <p:ph idx="1"/>
          </p:nvPr>
        </p:nvSpPr>
        <p:spPr>
          <a:xfrm>
            <a:off x="3419061" y="258418"/>
            <a:ext cx="8319051" cy="6273270"/>
          </a:xfrm>
          <a:solidFill>
            <a:schemeClr val="accent2">
              <a:lumMod val="20000"/>
              <a:lumOff val="80000"/>
            </a:schemeClr>
          </a:solidFill>
        </p:spPr>
        <p:txBody>
          <a:bodyPr>
            <a:noAutofit/>
          </a:bodyPr>
          <a:lstStyle/>
          <a:p>
            <a:pPr eaLnBrk="0" fontAlgn="base" hangingPunct="0">
              <a:lnSpc>
                <a:spcPct val="100000"/>
              </a:lnSpc>
              <a:spcBef>
                <a:spcPct val="0"/>
              </a:spcBef>
              <a:spcAft>
                <a:spcPct val="0"/>
              </a:spcAft>
            </a:pPr>
            <a:r>
              <a:rPr lang="ky-KG" altLang="ru-RU" sz="2600" dirty="0">
                <a:solidFill>
                  <a:srgbClr val="202124"/>
                </a:solidFill>
                <a:latin typeface="inherit"/>
              </a:rPr>
              <a:t>КАЙСЫ укук бузулганы гана эмес (башкача айтканда, ал сөзсүз түрдө жалпы кабыл алынган Адам Укуктарынын тизмесине кайрылууга тийиш, антпесе дагы башка укук бузуулар жөнүндө сөз кылабыз). </a:t>
            </a:r>
          </a:p>
          <a:p>
            <a:pPr eaLnBrk="0" fontAlgn="base" hangingPunct="0">
              <a:lnSpc>
                <a:spcPct val="100000"/>
              </a:lnSpc>
              <a:spcBef>
                <a:spcPct val="0"/>
              </a:spcBef>
              <a:spcAft>
                <a:spcPct val="0"/>
              </a:spcAft>
            </a:pPr>
            <a:r>
              <a:rPr lang="ky-KG" altLang="ru-RU" sz="2600" dirty="0">
                <a:solidFill>
                  <a:srgbClr val="202124"/>
                </a:solidFill>
                <a:latin typeface="inherit"/>
              </a:rPr>
              <a:t>Бирок, ошондой эле, КИМ адам укуктарынын бузулушунун объектиси болуп саналат.</a:t>
            </a:r>
            <a:r>
              <a:rPr lang="ky-KG" altLang="ru-RU" sz="2600" dirty="0"/>
              <a:t> </a:t>
            </a:r>
            <a:endParaRPr lang="ru-RU" sz="2600" dirty="0"/>
          </a:p>
          <a:p>
            <a:pPr eaLnBrk="0" fontAlgn="base" hangingPunct="0">
              <a:lnSpc>
                <a:spcPct val="100000"/>
              </a:lnSpc>
              <a:spcBef>
                <a:spcPct val="0"/>
              </a:spcBef>
              <a:spcAft>
                <a:spcPct val="0"/>
              </a:spcAft>
            </a:pPr>
            <a:r>
              <a:rPr lang="ky-KG" altLang="ru-RU" sz="2600" dirty="0">
                <a:solidFill>
                  <a:srgbClr val="202124"/>
                </a:solidFill>
                <a:latin typeface="inherit"/>
              </a:rPr>
              <a:t>АУ ар дайым жөн гана вертикалдуу мамиле - бийлик менен адамдын ортосундагы. </a:t>
            </a:r>
          </a:p>
          <a:p>
            <a:pPr eaLnBrk="0" fontAlgn="base" hangingPunct="0">
              <a:lnSpc>
                <a:spcPct val="100000"/>
              </a:lnSpc>
              <a:spcBef>
                <a:spcPct val="0"/>
              </a:spcBef>
              <a:spcAft>
                <a:spcPct val="0"/>
              </a:spcAft>
            </a:pPr>
            <a:r>
              <a:rPr lang="ky-KG" altLang="ru-RU" sz="2600" dirty="0">
                <a:solidFill>
                  <a:srgbClr val="202124"/>
                </a:solidFill>
                <a:latin typeface="inherit"/>
              </a:rPr>
              <a:t>АУ адамды бийликтен (анын ичинде көпчүлүктүн бийлигинен), адамдан алда канча күчтүү жана чоңураак нерседен коргойт. </a:t>
            </a:r>
          </a:p>
          <a:p>
            <a:pPr eaLnBrk="0" fontAlgn="base" hangingPunct="0">
              <a:lnSpc>
                <a:spcPct val="100000"/>
              </a:lnSpc>
              <a:spcBef>
                <a:spcPct val="0"/>
              </a:spcBef>
              <a:spcAft>
                <a:spcPct val="0"/>
              </a:spcAft>
            </a:pPr>
            <a:r>
              <a:rPr lang="ky-KG" altLang="ru-RU" sz="2600" dirty="0">
                <a:solidFill>
                  <a:srgbClr val="202124"/>
                </a:solidFill>
                <a:latin typeface="inherit"/>
              </a:rPr>
              <a:t>Башка бир система адамды башка адамдардан коргойт – укук системасы (улуттук кылмыш жана жарандык мыйзамдар ж.б.).</a:t>
            </a:r>
            <a:r>
              <a:rPr lang="ky-KG" altLang="ru-RU" sz="2600" dirty="0"/>
              <a:t> </a:t>
            </a:r>
            <a:endParaRPr lang="ky-KG" altLang="ru-RU" sz="2600" dirty="0">
              <a:latin typeface="Arial" panose="020B0604020202020204" pitchFamily="34" charset="0"/>
            </a:endParaRPr>
          </a:p>
          <a:p>
            <a:endParaRPr lang="ru-RU" sz="2000" dirty="0"/>
          </a:p>
        </p:txBody>
      </p:sp>
      <p:sp>
        <p:nvSpPr>
          <p:cNvPr id="4" name="Rectangle 1">
            <a:extLst>
              <a:ext uri="{FF2B5EF4-FFF2-40B4-BE49-F238E27FC236}">
                <a16:creationId xmlns:a16="http://schemas.microsoft.com/office/drawing/2014/main" id="{F703EAD2-D2CB-42FA-AC2F-2228BCBE2DA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67D83BF-0306-4350-8830-77C8E0D0719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753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4846" y="805071"/>
            <a:ext cx="2814031" cy="4701208"/>
          </a:xfrm>
        </p:spPr>
        <p:txBody>
          <a:bodyPr>
            <a:normAutofit/>
          </a:bodyPr>
          <a:lstStyle/>
          <a:p>
            <a:pPr algn="ctr"/>
            <a:r>
              <a:rPr lang="ru-RU" b="1" dirty="0" err="1">
                <a:solidFill>
                  <a:srgbClr val="C00000"/>
                </a:solidFill>
              </a:rPr>
              <a:t>Бийликтин</a:t>
            </a:r>
            <a:r>
              <a:rPr lang="ru-RU" b="1" dirty="0">
                <a:solidFill>
                  <a:srgbClr val="C00000"/>
                </a:solidFill>
              </a:rPr>
              <a:t> т</a:t>
            </a:r>
            <a:r>
              <a:rPr lang="ky-KG" b="1" dirty="0">
                <a:solidFill>
                  <a:srgbClr val="C00000"/>
                </a:solidFill>
              </a:rPr>
              <a:t>үрлөрү</a:t>
            </a:r>
            <a:endParaRPr lang="ru-RU" b="1" dirty="0">
              <a:solidFill>
                <a:srgbClr val="C00000"/>
              </a:solidFill>
            </a:endParaRPr>
          </a:p>
        </p:txBody>
      </p:sp>
      <p:graphicFrame>
        <p:nvGraphicFramePr>
          <p:cNvPr id="4" name="Content Placeholder 2">
            <a:extLst>
              <a:ext uri="{FF2B5EF4-FFF2-40B4-BE49-F238E27FC236}">
                <a16:creationId xmlns:a16="http://schemas.microsoft.com/office/drawing/2014/main" id="{79EC1171-8FBF-4153-A501-993D19AD05B4}"/>
              </a:ext>
            </a:extLst>
          </p:cNvPr>
          <p:cNvGraphicFramePr>
            <a:graphicFrameLocks/>
          </p:cNvGraphicFramePr>
          <p:nvPr>
            <p:extLst>
              <p:ext uri="{D42A27DB-BD31-4B8C-83A1-F6EECF244321}">
                <p14:modId xmlns:p14="http://schemas.microsoft.com/office/powerpoint/2010/main" val="1960106505"/>
              </p:ext>
            </p:extLst>
          </p:nvPr>
        </p:nvGraphicFramePr>
        <p:xfrm>
          <a:off x="4792927" y="494941"/>
          <a:ext cx="7052408" cy="6191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
            <a:extLst>
              <a:ext uri="{FF2B5EF4-FFF2-40B4-BE49-F238E27FC236}">
                <a16:creationId xmlns:a16="http://schemas.microsoft.com/office/drawing/2014/main" id="{80300D6B-16BA-4A8C-8C7C-950A9DEE441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lvl="0" defTabSz="914400" eaLnBrk="0" fontAlgn="base" hangingPunct="0">
              <a:spcBef>
                <a:spcPct val="0"/>
              </a:spcBef>
              <a:spcAft>
                <a:spcPct val="0"/>
              </a:spcAf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6141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a:solidFill>
                  <a:srgbClr val="C00000"/>
                </a:solidFill>
              </a:rPr>
              <a:t>Мисалдарды</a:t>
            </a:r>
            <a:r>
              <a:rPr lang="ru-RU" b="1" dirty="0">
                <a:solidFill>
                  <a:srgbClr val="C00000"/>
                </a:solidFill>
              </a:rPr>
              <a:t> </a:t>
            </a:r>
            <a:r>
              <a:rPr lang="ru-RU" b="1" dirty="0" err="1">
                <a:solidFill>
                  <a:srgbClr val="C00000"/>
                </a:solidFill>
              </a:rPr>
              <a:t>карап</a:t>
            </a:r>
            <a:r>
              <a:rPr lang="ru-RU" b="1" dirty="0">
                <a:solidFill>
                  <a:srgbClr val="C00000"/>
                </a:solidFill>
              </a:rPr>
              <a:t> </a:t>
            </a:r>
            <a:r>
              <a:rPr lang="ru-RU" b="1" dirty="0" err="1">
                <a:solidFill>
                  <a:srgbClr val="C00000"/>
                </a:solidFill>
              </a:rPr>
              <a:t>көрөлү</a:t>
            </a:r>
            <a:r>
              <a:rPr lang="ru-RU" b="1" dirty="0">
                <a:solidFill>
                  <a:srgbClr val="C00000"/>
                </a:solidFill>
              </a:rPr>
              <a:t>:</a:t>
            </a:r>
          </a:p>
        </p:txBody>
      </p:sp>
      <p:sp>
        <p:nvSpPr>
          <p:cNvPr id="3" name="Объект 2"/>
          <p:cNvSpPr>
            <a:spLocks noGrp="1"/>
          </p:cNvSpPr>
          <p:nvPr>
            <p:ph idx="1"/>
          </p:nvPr>
        </p:nvSpPr>
        <p:spPr>
          <a:xfrm>
            <a:off x="838200" y="1790163"/>
            <a:ext cx="10666412" cy="4121059"/>
          </a:xfrm>
        </p:spPr>
        <p:txBody>
          <a:bodyPr/>
          <a:lstStyle/>
          <a:p>
            <a:pPr eaLnBrk="0" fontAlgn="base" hangingPunct="0">
              <a:lnSpc>
                <a:spcPct val="100000"/>
              </a:lnSpc>
              <a:spcBef>
                <a:spcPct val="0"/>
              </a:spcBef>
              <a:spcAft>
                <a:spcPct val="0"/>
              </a:spcAft>
            </a:pPr>
            <a:r>
              <a:rPr lang="ky-KG" altLang="ru-RU" sz="3600" b="1" dirty="0">
                <a:solidFill>
                  <a:srgbClr val="202124"/>
                </a:solidFill>
                <a:latin typeface="inherit"/>
              </a:rPr>
              <a:t>1-кырдаал: </a:t>
            </a:r>
            <a:r>
              <a:rPr lang="ky-KG" altLang="ru-RU" sz="3600" dirty="0">
                <a:solidFill>
                  <a:srgbClr val="202124"/>
                </a:solidFill>
                <a:latin typeface="inherit"/>
              </a:rPr>
              <a:t>Эки баланын мушташы адам укугун бузуубу же жөн эле балдардын ортосундагы чырбы? </a:t>
            </a:r>
          </a:p>
          <a:p>
            <a:pPr eaLnBrk="0" fontAlgn="base" hangingPunct="0">
              <a:lnSpc>
                <a:spcPct val="100000"/>
              </a:lnSpc>
              <a:spcBef>
                <a:spcPct val="0"/>
              </a:spcBef>
              <a:spcAft>
                <a:spcPct val="0"/>
              </a:spcAft>
            </a:pPr>
            <a:r>
              <a:rPr lang="ky-KG" altLang="ru-RU" sz="3600" b="1" dirty="0">
                <a:solidFill>
                  <a:srgbClr val="202124"/>
                </a:solidFill>
                <a:latin typeface="inherit"/>
              </a:rPr>
              <a:t>2-кырдаал: </a:t>
            </a:r>
            <a:r>
              <a:rPr lang="ky-KG" altLang="ru-RU" sz="3600" dirty="0">
                <a:solidFill>
                  <a:srgbClr val="202124"/>
                </a:solidFill>
                <a:latin typeface="inherit"/>
              </a:rPr>
              <a:t>мектеп директору (же жашы жете элек кызынын же уулунун өгөй атасы) баланы ур-токмокко алуу адам укуктарын бузуу деп эсептелиши мүмкүнбү?</a:t>
            </a:r>
            <a:r>
              <a:rPr lang="ky-KG" altLang="ru-RU" sz="1050" dirty="0"/>
              <a:t> </a:t>
            </a:r>
            <a:endParaRPr lang="ky-KG" altLang="ru-RU" dirty="0">
              <a:latin typeface="Arial" panose="020B0604020202020204" pitchFamily="34" charset="0"/>
            </a:endParaRPr>
          </a:p>
          <a:p>
            <a:endParaRPr lang="ru-RU" dirty="0"/>
          </a:p>
        </p:txBody>
      </p:sp>
      <p:sp>
        <p:nvSpPr>
          <p:cNvPr id="4" name="Rectangle 1">
            <a:extLst>
              <a:ext uri="{FF2B5EF4-FFF2-40B4-BE49-F238E27FC236}">
                <a16:creationId xmlns:a16="http://schemas.microsoft.com/office/drawing/2014/main" id="{1CF683ED-9668-4778-BADC-C74F3DB7A3D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719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48520"/>
          </a:xfrm>
        </p:spPr>
        <p:txBody>
          <a:bodyPr/>
          <a:lstStyle/>
          <a:p>
            <a:pPr algn="ctr"/>
            <a:r>
              <a:rPr lang="ru-RU" b="1" dirty="0">
                <a:solidFill>
                  <a:srgbClr val="C00000"/>
                </a:solidFill>
              </a:rPr>
              <a:t>Комментарий:</a:t>
            </a:r>
          </a:p>
        </p:txBody>
      </p:sp>
      <p:sp>
        <p:nvSpPr>
          <p:cNvPr id="3" name="Объект 2"/>
          <p:cNvSpPr>
            <a:spLocks noGrp="1"/>
          </p:cNvSpPr>
          <p:nvPr>
            <p:ph idx="1"/>
          </p:nvPr>
        </p:nvSpPr>
        <p:spPr>
          <a:xfrm>
            <a:off x="838200" y="1596980"/>
            <a:ext cx="10515600" cy="4579983"/>
          </a:xfrm>
          <a:solidFill>
            <a:schemeClr val="accent2">
              <a:lumMod val="20000"/>
              <a:lumOff val="80000"/>
            </a:schemeClr>
          </a:solidFill>
        </p:spPr>
        <p:txBody>
          <a:bodyPr>
            <a:normAutofit fontScale="92500"/>
          </a:bodyPr>
          <a:lstStyle/>
          <a:p>
            <a:pPr eaLnBrk="0" fontAlgn="base" hangingPunct="0">
              <a:lnSpc>
                <a:spcPct val="100000"/>
              </a:lnSpc>
              <a:spcBef>
                <a:spcPct val="0"/>
              </a:spcBef>
              <a:spcAft>
                <a:spcPct val="0"/>
              </a:spcAft>
            </a:pPr>
            <a:r>
              <a:rPr lang="ky-KG" altLang="ru-RU" dirty="0">
                <a:solidFill>
                  <a:srgbClr val="202124"/>
                </a:solidFill>
                <a:latin typeface="inherit"/>
              </a:rPr>
              <a:t>Бийликтин мындай кеңейген түшүнүгү жумуш берүүчүнүн көбүнчө кызматкерге, ал эми ата-эне балага карата дээрлик чексиз бийликке ээ болгондугу менен шартталган, б.а. Бул жерде горизонталдуу мамилеге караганда көбурөөк вертикалдуу болуп жатат. </a:t>
            </a:r>
            <a:r>
              <a:rPr lang="ky-KG" altLang="ru-RU" sz="900" dirty="0"/>
              <a:t> </a:t>
            </a:r>
            <a:endParaRPr lang="ky-KG" altLang="ru-RU" sz="2000" dirty="0">
              <a:latin typeface="Arial" panose="020B0604020202020204" pitchFamily="34" charset="0"/>
            </a:endParaRPr>
          </a:p>
          <a:p>
            <a:pPr eaLnBrk="0" fontAlgn="base" hangingPunct="0">
              <a:lnSpc>
                <a:spcPct val="100000"/>
              </a:lnSpc>
              <a:spcBef>
                <a:spcPct val="0"/>
              </a:spcBef>
              <a:spcAft>
                <a:spcPct val="0"/>
              </a:spcAft>
            </a:pPr>
            <a:r>
              <a:rPr lang="ky-KG" altLang="ru-RU" dirty="0">
                <a:solidFill>
                  <a:srgbClr val="202124"/>
                </a:solidFill>
                <a:latin typeface="inherit"/>
              </a:rPr>
              <a:t>Демек, балдардын мушташы жөн эле балдардын ортосундагы чыр-чатак, бирок, мисалы, мектеп директорунун баланы сабаганын адам укуктарынын бузулушуна байланыштырса болот. </a:t>
            </a:r>
          </a:p>
          <a:p>
            <a:pPr eaLnBrk="0" fontAlgn="base" hangingPunct="0">
              <a:lnSpc>
                <a:spcPct val="100000"/>
              </a:lnSpc>
              <a:spcBef>
                <a:spcPct val="0"/>
              </a:spcBef>
              <a:spcAft>
                <a:spcPct val="0"/>
              </a:spcAft>
            </a:pPr>
            <a:r>
              <a:rPr lang="ky-KG" altLang="ru-RU" dirty="0">
                <a:solidFill>
                  <a:srgbClr val="202124"/>
                </a:solidFill>
                <a:latin typeface="inherit"/>
              </a:rPr>
              <a:t>Бирок бул чындыгында эле татаал суроо, анткени КПЧ, ЕСПЧ жана башкалар мындай иштерди азырынча карашпайт (анткени ЕКПЧ, МПГППнын көз карашы боюнча алар ата-энени же ишкананын директорун үстүнөн арыз жазууга ылайыктуу тарап деп эсептешпейт.).</a:t>
            </a:r>
            <a:r>
              <a:rPr lang="ky-KG" altLang="ru-RU" sz="900" dirty="0"/>
              <a:t> </a:t>
            </a:r>
            <a:endParaRPr lang="ky-KG" altLang="ru-RU" sz="2000" dirty="0">
              <a:latin typeface="Arial" panose="020B0604020202020204" pitchFamily="34" charset="0"/>
            </a:endParaRPr>
          </a:p>
        </p:txBody>
      </p:sp>
      <p:sp>
        <p:nvSpPr>
          <p:cNvPr id="4" name="Rectangle 1">
            <a:extLst>
              <a:ext uri="{FF2B5EF4-FFF2-40B4-BE49-F238E27FC236}">
                <a16:creationId xmlns:a16="http://schemas.microsoft.com/office/drawing/2014/main" id="{330FB9BF-9D2D-4DE2-800A-390477FD8F7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23519626-8DA7-4269-B384-7CFD47F1DF3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5257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1" y="270457"/>
            <a:ext cx="9997784" cy="721216"/>
          </a:xfrm>
        </p:spPr>
        <p:txBody>
          <a:bodyPr>
            <a:normAutofit fontScale="90000"/>
          </a:bodyPr>
          <a:lstStyle/>
          <a:p>
            <a:pPr algn="ctr"/>
            <a:br>
              <a:rPr lang="ru-RU" b="1" dirty="0">
                <a:solidFill>
                  <a:srgbClr val="FF0000"/>
                </a:solidFill>
              </a:rPr>
            </a:br>
            <a:r>
              <a:rPr lang="ru-RU" b="1" dirty="0">
                <a:solidFill>
                  <a:srgbClr val="C00000"/>
                </a:solidFill>
              </a:rPr>
              <a:t>Адам </a:t>
            </a:r>
            <a:r>
              <a:rPr lang="ru-RU" b="1" dirty="0" err="1">
                <a:solidFill>
                  <a:srgbClr val="C00000"/>
                </a:solidFill>
              </a:rPr>
              <a:t>укуктарынын</a:t>
            </a:r>
            <a:r>
              <a:rPr lang="ru-RU" b="1" dirty="0">
                <a:solidFill>
                  <a:srgbClr val="C00000"/>
                </a:solidFill>
              </a:rPr>
              <a:t> </a:t>
            </a:r>
            <a:r>
              <a:rPr lang="ru-RU" b="1" dirty="0" err="1">
                <a:solidFill>
                  <a:srgbClr val="C00000"/>
                </a:solidFill>
              </a:rPr>
              <a:t>классификациясы</a:t>
            </a:r>
            <a:r>
              <a:rPr lang="ru-RU" b="1" dirty="0">
                <a:solidFill>
                  <a:srgbClr val="C00000"/>
                </a:solidFill>
              </a:rPr>
              <a:t> </a:t>
            </a:r>
            <a:br>
              <a:rPr lang="ru-RU" dirty="0"/>
            </a:br>
            <a:endParaRPr lang="ru-RU" dirty="0"/>
          </a:p>
        </p:txBody>
      </p:sp>
      <p:sp>
        <p:nvSpPr>
          <p:cNvPr id="3" name="Объект 2"/>
          <p:cNvSpPr>
            <a:spLocks noGrp="1"/>
          </p:cNvSpPr>
          <p:nvPr>
            <p:ph idx="1"/>
          </p:nvPr>
        </p:nvSpPr>
        <p:spPr>
          <a:xfrm>
            <a:off x="695459" y="1219198"/>
            <a:ext cx="10914649" cy="5368345"/>
          </a:xfrm>
          <a:solidFill>
            <a:schemeClr val="accent2">
              <a:lumMod val="20000"/>
              <a:lumOff val="80000"/>
            </a:schemeClr>
          </a:solidFill>
        </p:spPr>
        <p:txBody>
          <a:bodyPr>
            <a:noAutofit/>
          </a:bodyPr>
          <a:lstStyle/>
          <a:p>
            <a:pPr marL="0" indent="0" algn="just">
              <a:buNone/>
            </a:pPr>
            <a:r>
              <a:rPr lang="ky-KG" altLang="ru-RU" sz="2200" dirty="0">
                <a:solidFill>
                  <a:srgbClr val="202124"/>
                </a:solidFill>
                <a:latin typeface="inherit"/>
              </a:rPr>
              <a:t>АУ терс (эркиндиктер) жана оң укуктарга бөлүнөт. </a:t>
            </a:r>
          </a:p>
          <a:p>
            <a:pPr marL="0" indent="0" algn="just">
              <a:buNone/>
            </a:pPr>
            <a:r>
              <a:rPr lang="ky-KG" altLang="ru-RU" sz="2200" dirty="0">
                <a:solidFill>
                  <a:srgbClr val="202124"/>
                </a:solidFill>
                <a:latin typeface="inherit"/>
              </a:rPr>
              <a:t>1) ТЕРС УКУКТАР же ЭРКИНДИК – бул укуктар, аларды ишке ашыруу үчүн мамлекет эч нерсе кылбашы керек (же дээрлик эч нерсе).</a:t>
            </a:r>
            <a:r>
              <a:rPr lang="ky-KG" altLang="ru-RU" sz="2200" dirty="0"/>
              <a:t> </a:t>
            </a:r>
            <a:endParaRPr lang="ru-RU" sz="2200" dirty="0"/>
          </a:p>
          <a:p>
            <a:pPr algn="just"/>
            <a:r>
              <a:rPr lang="ky-KG" altLang="ru-RU" sz="2200" dirty="0">
                <a:solidFill>
                  <a:srgbClr val="202124"/>
                </a:solidFill>
                <a:latin typeface="inherit"/>
              </a:rPr>
              <a:t>Мисаалы: Жашоо укугу эркиндикте, бул мамлекет биздин жашообузду бардык чаралар менен “татыктуу деңгээлде” колдоого милдеттүү дегенди билдирбейт, бул мамлекет бизди өлтүрбөшү, жашообуздан ажыратпашы керек дегенди билдирет. Бирок анда позитивдүү укуктар камтылган: эгерде адам дагы эле өмүрүнөн ажырап калса, анда мамлекет эки нерсени - жакындарына компенсация төлөп, эффективдүү иликтөө жүргүзүү (күнөөлүүлөрдү жазалоо) кылышы керек.</a:t>
            </a:r>
            <a:r>
              <a:rPr lang="ky-KG" altLang="ru-RU" sz="2200" dirty="0"/>
              <a:t> </a:t>
            </a:r>
            <a:endParaRPr lang="ru-RU" altLang="ru-RU" sz="2200" dirty="0"/>
          </a:p>
          <a:p>
            <a:pPr algn="just"/>
            <a:r>
              <a:rPr lang="ky-KG" altLang="ru-RU" sz="2200" dirty="0">
                <a:solidFill>
                  <a:srgbClr val="202124"/>
                </a:solidFill>
                <a:latin typeface="inherit"/>
              </a:rPr>
              <a:t>Кыйноодон эркиндик дегенибиз, адам милицияга түшкөндө, мамлекет аны кыйнабашы, сабап, шылдыңдабашы керек дегенди билдирет. Ал кат алышуу эркиндигине ээ болушу үчүн мамлекет анын каттарын окубашы жана конверттерди ачпаш керек (эгерде бул үчүн сот тарабынан негиздер жок болсо, мисалы, адам террордук актыларды жасаган деп шектелгенде) .</a:t>
            </a:r>
            <a:r>
              <a:rPr lang="ky-KG" altLang="ru-RU" sz="2200" dirty="0"/>
              <a:t> </a:t>
            </a:r>
            <a:endParaRPr lang="ky-KG" altLang="ru-RU" sz="2200" dirty="0">
              <a:latin typeface="Arial" panose="020B0604020202020204" pitchFamily="34" charset="0"/>
            </a:endParaRPr>
          </a:p>
        </p:txBody>
      </p:sp>
      <p:sp>
        <p:nvSpPr>
          <p:cNvPr id="4" name="Rectangle 1">
            <a:extLst>
              <a:ext uri="{FF2B5EF4-FFF2-40B4-BE49-F238E27FC236}">
                <a16:creationId xmlns:a16="http://schemas.microsoft.com/office/drawing/2014/main" id="{4CC86B7D-D018-4E85-BCEF-4EE57958247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8D78165-2366-4557-B8D5-5F633D6BF5D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31A31475-DE23-4A6E-91F7-883D86CA130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329770F-693F-451F-9AA8-061F2239BF3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3628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2283" y="624110"/>
            <a:ext cx="10152330" cy="586504"/>
          </a:xfrm>
        </p:spPr>
        <p:txBody>
          <a:bodyPr>
            <a:normAutofit fontScale="90000"/>
          </a:bodyPr>
          <a:lstStyle/>
          <a:p>
            <a:pPr algn="ctr"/>
            <a:r>
              <a:rPr lang="ru-RU" b="1" dirty="0">
                <a:solidFill>
                  <a:srgbClr val="C00000"/>
                </a:solidFill>
              </a:rPr>
              <a:t>Адам </a:t>
            </a:r>
            <a:r>
              <a:rPr lang="ru-RU" b="1" dirty="0" err="1">
                <a:solidFill>
                  <a:srgbClr val="C00000"/>
                </a:solidFill>
              </a:rPr>
              <a:t>укуктарынын</a:t>
            </a:r>
            <a:r>
              <a:rPr lang="ru-RU" b="1" dirty="0">
                <a:solidFill>
                  <a:srgbClr val="C00000"/>
                </a:solidFill>
              </a:rPr>
              <a:t> </a:t>
            </a:r>
            <a:r>
              <a:rPr lang="ru-RU" b="1" dirty="0" err="1">
                <a:solidFill>
                  <a:srgbClr val="C00000"/>
                </a:solidFill>
              </a:rPr>
              <a:t>классификациясы</a:t>
            </a:r>
            <a:r>
              <a:rPr lang="ru-RU" sz="2700" dirty="0">
                <a:solidFill>
                  <a:srgbClr val="FF0000"/>
                </a:solidFill>
              </a:rPr>
              <a:t>(1-уландысы)</a:t>
            </a:r>
          </a:p>
        </p:txBody>
      </p:sp>
      <p:sp>
        <p:nvSpPr>
          <p:cNvPr id="3" name="Объект 2"/>
          <p:cNvSpPr>
            <a:spLocks noGrp="1"/>
          </p:cNvSpPr>
          <p:nvPr>
            <p:ph idx="1"/>
          </p:nvPr>
        </p:nvSpPr>
        <p:spPr>
          <a:xfrm>
            <a:off x="1017432" y="1468192"/>
            <a:ext cx="10487181" cy="4430152"/>
          </a:xfrm>
          <a:solidFill>
            <a:schemeClr val="accent2">
              <a:lumMod val="20000"/>
              <a:lumOff val="80000"/>
            </a:schemeClr>
          </a:solidFill>
        </p:spPr>
        <p:txBody>
          <a:bodyPr>
            <a:normAutofit fontScale="92500" lnSpcReduction="10000"/>
          </a:bodyPr>
          <a:lstStyle/>
          <a:p>
            <a:pPr algn="just">
              <a:buFont typeface="+mj-lt"/>
              <a:buAutoNum type="arabicParenR" startAt="2"/>
            </a:pPr>
            <a:r>
              <a:rPr lang="ru-RU" i="1" dirty="0"/>
              <a:t> </a:t>
            </a:r>
            <a:r>
              <a:rPr lang="ky-KG" altLang="ru-RU" dirty="0">
                <a:solidFill>
                  <a:srgbClr val="202124"/>
                </a:solidFill>
                <a:latin typeface="inherit"/>
              </a:rPr>
              <a:t>ПОЗИТИВДҮҮ ​​УКУКТАР же жөн эле УКУКТАР – аларды ишке ашыруу үчүн мамлекет көп нерсе жасашы керек, олуттуу материалдык жана административдик ресурстарды талап кылган укуктар.</a:t>
            </a:r>
            <a:r>
              <a:rPr lang="ky-KG" altLang="ru-RU" sz="900" dirty="0"/>
              <a:t> </a:t>
            </a:r>
            <a:r>
              <a:rPr lang="ru-RU" dirty="0"/>
              <a:t> </a:t>
            </a:r>
          </a:p>
          <a:p>
            <a:pPr algn="just"/>
            <a:r>
              <a:rPr lang="ky-KG" altLang="ru-RU" dirty="0">
                <a:solidFill>
                  <a:srgbClr val="202124"/>
                </a:solidFill>
                <a:latin typeface="inherit"/>
              </a:rPr>
              <a:t>Мисаалы: адилеттүү соттук териштирүү укугу (МПГППнын 14-беренеси). Мамлекет соттордун жетиштүү санда болушун жана эффективдүү иштешин камсыз кылышы керек</a:t>
            </a:r>
            <a:r>
              <a:rPr lang="ky-KG" altLang="ru-RU" sz="900" dirty="0"/>
              <a:t> </a:t>
            </a:r>
            <a:endParaRPr lang="ru-RU" dirty="0"/>
          </a:p>
          <a:p>
            <a:pPr eaLnBrk="0" fontAlgn="base" hangingPunct="0">
              <a:lnSpc>
                <a:spcPct val="100000"/>
              </a:lnSpc>
              <a:spcBef>
                <a:spcPct val="0"/>
              </a:spcBef>
              <a:spcAft>
                <a:spcPct val="0"/>
              </a:spcAft>
            </a:pPr>
            <a:r>
              <a:rPr lang="ky-KG" altLang="ru-RU" dirty="0">
                <a:solidFill>
                  <a:srgbClr val="202124"/>
                </a:solidFill>
                <a:latin typeface="inherit"/>
              </a:rPr>
              <a:t>Натыйжалуу коргоо каражаттарына болгон укук (МПГППнын 2(3)-ст.) башка юридикалык институттардын эффективдүү иштешин болжолдойт: прокуратура, Омбудсмен, алар адам укуктарын коргоого тийиш; ведомстволук кызыкчылыктарды эмес, кадрларды коргоого тийиш болгон эффективдүү жана компетенттүү укук коргоо органдары ж.б.</a:t>
            </a:r>
            <a:r>
              <a:rPr lang="ky-KG" altLang="ru-RU" sz="900" dirty="0"/>
              <a:t> </a:t>
            </a:r>
            <a:endParaRPr lang="ky-KG" altLang="ru-RU" sz="2000" dirty="0">
              <a:latin typeface="Arial" panose="020B0604020202020204" pitchFamily="34" charset="0"/>
            </a:endParaRPr>
          </a:p>
          <a:p>
            <a:pPr marL="0" indent="0" algn="just">
              <a:buNone/>
            </a:pPr>
            <a:endParaRPr lang="ru-RU" dirty="0"/>
          </a:p>
        </p:txBody>
      </p:sp>
      <p:sp>
        <p:nvSpPr>
          <p:cNvPr id="4" name="Rectangle 1">
            <a:extLst>
              <a:ext uri="{FF2B5EF4-FFF2-40B4-BE49-F238E27FC236}">
                <a16:creationId xmlns:a16="http://schemas.microsoft.com/office/drawing/2014/main" id="{404D019E-62F4-41D7-88F1-EF9A14052B4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EDBA06A-0BFC-47DE-ADEA-9EFBE4E22A7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5D28AF5-6FC6-4FE9-A6EC-4C0D9CEB4C6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6351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8836" y="936515"/>
            <a:ext cx="10885777" cy="5418103"/>
          </a:xfrm>
          <a:solidFill>
            <a:schemeClr val="accent2">
              <a:lumMod val="20000"/>
              <a:lumOff val="80000"/>
            </a:schemeClr>
          </a:solidFill>
        </p:spPr>
        <p:txBody>
          <a:bodyPr>
            <a:noAutofit/>
          </a:bodyPr>
          <a:lstStyle/>
          <a:p>
            <a:pPr algn="just">
              <a:buFont typeface="+mj-lt"/>
              <a:buAutoNum type="arabicParenR" startAt="3"/>
            </a:pPr>
            <a:r>
              <a:rPr lang="ky-KG" altLang="ru-RU" dirty="0">
                <a:solidFill>
                  <a:srgbClr val="202124"/>
                </a:solidFill>
                <a:latin typeface="inherit"/>
              </a:rPr>
              <a:t>Көпчүлүк эл аралык документтерде жана Конституцияларда көрсөтүлгөн позитивдүү укуктар жана эркиндиктер эл аралык стандарттар, калганынын баары мамлекеттердин ички иши же мамлекеттин милдеттери.</a:t>
            </a:r>
            <a:r>
              <a:rPr lang="ky-KG" altLang="ru-RU" sz="900" dirty="0"/>
              <a:t> </a:t>
            </a:r>
            <a:endParaRPr lang="ru-RU" sz="2600" dirty="0"/>
          </a:p>
          <a:p>
            <a:pPr algn="just"/>
            <a:r>
              <a:rPr lang="ky-KG" altLang="ru-RU" dirty="0">
                <a:solidFill>
                  <a:srgbClr val="202124"/>
                </a:solidFill>
                <a:latin typeface="inherit"/>
              </a:rPr>
              <a:t>Мамлекеттин милдеттери “фундаменталдык” АУ кирбейт жана Адам укуктары (оң жана терс) менен мамлекеттин милдеттерин так айырмалоо зарыл.</a:t>
            </a:r>
            <a:r>
              <a:rPr lang="ky-KG" altLang="ru-RU" sz="900" dirty="0"/>
              <a:t> </a:t>
            </a:r>
            <a:endParaRPr lang="ru-RU" sz="2600" dirty="0"/>
          </a:p>
          <a:p>
            <a:pPr algn="just"/>
            <a:r>
              <a:rPr lang="ky-KG" altLang="ru-RU" dirty="0">
                <a:solidFill>
                  <a:srgbClr val="202124"/>
                </a:solidFill>
                <a:latin typeface="inherit"/>
              </a:rPr>
              <a:t>Мисалы, “жакшы турак-жайга болгон укук” чындыгында “укук” да эмес (АУ маанисинде), мамлекеттин милдети. Бирок "үйдүн кол тийбестиги" укугу - бул АУ, ал эми терс АУ - бул эркиндик.</a:t>
            </a:r>
            <a:r>
              <a:rPr lang="ky-KG" altLang="ru-RU" sz="900" dirty="0"/>
              <a:t> </a:t>
            </a:r>
            <a:endParaRPr lang="ru-RU" sz="2600" dirty="0"/>
          </a:p>
          <a:p>
            <a:pPr algn="just"/>
            <a:r>
              <a:rPr lang="ky-KG" altLang="ru-RU" dirty="0">
                <a:solidFill>
                  <a:srgbClr val="202124"/>
                </a:solidFill>
                <a:latin typeface="inherit"/>
              </a:rPr>
              <a:t>Терс жана позитивдүү укуктар “статусу боюнча” айырмаланат – алар юридикалык жактан бирдей, бирок аларга карата мамиле жана бул укуктардын бузулушу башкача</a:t>
            </a:r>
            <a:r>
              <a:rPr lang="ky-KG" altLang="ru-RU" sz="900" dirty="0"/>
              <a:t> </a:t>
            </a:r>
            <a:endParaRPr lang="ky-KG" altLang="ru-RU" sz="2000" dirty="0">
              <a:latin typeface="Arial" panose="020B0604020202020204" pitchFamily="34" charset="0"/>
            </a:endParaRPr>
          </a:p>
          <a:p>
            <a:pPr marL="0" indent="0" algn="just">
              <a:buNone/>
            </a:pPr>
            <a:endParaRPr lang="ru-RU" sz="2600" dirty="0"/>
          </a:p>
          <a:p>
            <a:pPr algn="just"/>
            <a:endParaRPr lang="ru-RU" dirty="0"/>
          </a:p>
          <a:p>
            <a:pPr algn="just"/>
            <a:endParaRPr lang="ru-RU" sz="2400" dirty="0"/>
          </a:p>
        </p:txBody>
      </p:sp>
      <p:sp>
        <p:nvSpPr>
          <p:cNvPr id="6" name="Заголовок 1">
            <a:extLst>
              <a:ext uri="{FF2B5EF4-FFF2-40B4-BE49-F238E27FC236}">
                <a16:creationId xmlns:a16="http://schemas.microsoft.com/office/drawing/2014/main" id="{F81A870B-14B6-43DF-8C80-094B41661688}"/>
              </a:ext>
            </a:extLst>
          </p:cNvPr>
          <p:cNvSpPr>
            <a:spLocks noGrp="1"/>
          </p:cNvSpPr>
          <p:nvPr>
            <p:ph type="title"/>
          </p:nvPr>
        </p:nvSpPr>
        <p:spPr>
          <a:xfrm>
            <a:off x="1123683" y="179970"/>
            <a:ext cx="10152330" cy="586504"/>
          </a:xfrm>
        </p:spPr>
        <p:txBody>
          <a:bodyPr>
            <a:normAutofit fontScale="90000"/>
          </a:bodyPr>
          <a:lstStyle/>
          <a:p>
            <a:pPr algn="ctr"/>
            <a:r>
              <a:rPr lang="ru-RU" b="1" dirty="0">
                <a:solidFill>
                  <a:srgbClr val="C00000"/>
                </a:solidFill>
              </a:rPr>
              <a:t>Адам </a:t>
            </a:r>
            <a:r>
              <a:rPr lang="ru-RU" b="1" dirty="0" err="1">
                <a:solidFill>
                  <a:srgbClr val="C00000"/>
                </a:solidFill>
              </a:rPr>
              <a:t>укуктарынын</a:t>
            </a:r>
            <a:r>
              <a:rPr lang="ru-RU" b="1" dirty="0">
                <a:solidFill>
                  <a:srgbClr val="C00000"/>
                </a:solidFill>
              </a:rPr>
              <a:t> </a:t>
            </a:r>
            <a:r>
              <a:rPr lang="ru-RU" b="1" dirty="0" err="1">
                <a:solidFill>
                  <a:srgbClr val="C00000"/>
                </a:solidFill>
              </a:rPr>
              <a:t>классификациясы</a:t>
            </a:r>
            <a:r>
              <a:rPr lang="ru-RU" sz="2700" dirty="0">
                <a:solidFill>
                  <a:srgbClr val="FF0000"/>
                </a:solidFill>
              </a:rPr>
              <a:t>(2-уландысы)</a:t>
            </a:r>
          </a:p>
        </p:txBody>
      </p:sp>
      <p:sp>
        <p:nvSpPr>
          <p:cNvPr id="2" name="Rectangle 1">
            <a:extLst>
              <a:ext uri="{FF2B5EF4-FFF2-40B4-BE49-F238E27FC236}">
                <a16:creationId xmlns:a16="http://schemas.microsoft.com/office/drawing/2014/main" id="{7E212C99-9243-41C4-AE75-6DFCA7369CF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2932EE6D-F0CF-49CC-B12B-CC05FA60A10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66F1533F-AE17-4B7E-9A89-315812252EA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9E2C9048-1D8E-4938-96D9-82404660E12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id="{113D863E-A3E9-4979-BF85-6FE77E2634B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843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17EA2-094F-42E1-97C5-C99F85BA59F3}"/>
              </a:ext>
            </a:extLst>
          </p:cNvPr>
          <p:cNvSpPr>
            <a:spLocks noGrp="1"/>
          </p:cNvSpPr>
          <p:nvPr>
            <p:ph idx="1"/>
          </p:nvPr>
        </p:nvSpPr>
        <p:spPr>
          <a:xfrm>
            <a:off x="886239" y="489744"/>
            <a:ext cx="10419522" cy="5585619"/>
          </a:xfrm>
        </p:spPr>
        <p:txBody>
          <a:bodyPr anchor="ctr">
            <a:normAutofit/>
          </a:bodyPr>
          <a:lstStyle/>
          <a:p>
            <a:pPr marL="0" indent="0">
              <a:buNone/>
            </a:pPr>
            <a:r>
              <a:rPr lang="ky-KG" dirty="0"/>
              <a:t>«Адам укуктары – бул биздин табиятыбызга таандык болгон жана аларсыз адам катары жашай албай турган укуктар. Адам укуктары жана негизги эркиндиктери бизге адамдык сапаттарыбызды, интеллектибизди, таланттарыбызды жана абийирибизди ар тараптан өнүктүрүүгө жана пайдаланууга, руханий жана башка муктаждыктарыбызды канааттандырууга мүмкүндүк берет. Алар ар бир адамдын тубаса кадыр-баркы жана баалуулугу урматталган жана корголгон жашоого адамзаттын өсүп жаткан талабына негизделген».</a:t>
            </a:r>
            <a:endParaRPr lang="ru-RU" dirty="0"/>
          </a:p>
          <a:p>
            <a:pPr marL="0" indent="0" algn="r">
              <a:buNone/>
            </a:pPr>
            <a:r>
              <a:rPr lang="en-GB" dirty="0"/>
              <a:t>	</a:t>
            </a:r>
            <a:r>
              <a:rPr lang="ru-RU" dirty="0"/>
              <a:t> </a:t>
            </a:r>
            <a:r>
              <a:rPr lang="ru-RU" dirty="0">
                <a:solidFill>
                  <a:srgbClr val="C00000"/>
                </a:solidFill>
              </a:rPr>
              <a:t>БУУ, Адам </a:t>
            </a:r>
            <a:r>
              <a:rPr lang="ru-RU" dirty="0" err="1">
                <a:solidFill>
                  <a:srgbClr val="C00000"/>
                </a:solidFill>
              </a:rPr>
              <a:t>укуктары</a:t>
            </a:r>
            <a:r>
              <a:rPr lang="ru-RU" dirty="0">
                <a:solidFill>
                  <a:srgbClr val="C00000"/>
                </a:solidFill>
              </a:rPr>
              <a:t>: </a:t>
            </a:r>
            <a:r>
              <a:rPr lang="ru-RU" dirty="0" err="1">
                <a:solidFill>
                  <a:srgbClr val="C00000"/>
                </a:solidFill>
              </a:rPr>
              <a:t>Суроо</a:t>
            </a:r>
            <a:r>
              <a:rPr lang="ru-RU" dirty="0">
                <a:solidFill>
                  <a:srgbClr val="C00000"/>
                </a:solidFill>
              </a:rPr>
              <a:t> </a:t>
            </a:r>
            <a:r>
              <a:rPr lang="ru-RU" dirty="0" err="1">
                <a:solidFill>
                  <a:srgbClr val="C00000"/>
                </a:solidFill>
              </a:rPr>
              <a:t>жана</a:t>
            </a:r>
            <a:r>
              <a:rPr lang="ru-RU" dirty="0">
                <a:solidFill>
                  <a:srgbClr val="C00000"/>
                </a:solidFill>
              </a:rPr>
              <a:t> </a:t>
            </a:r>
            <a:r>
              <a:rPr lang="ru-RU" dirty="0" err="1">
                <a:solidFill>
                  <a:srgbClr val="C00000"/>
                </a:solidFill>
              </a:rPr>
              <a:t>жооп</a:t>
            </a:r>
            <a:r>
              <a:rPr lang="ru-RU" dirty="0">
                <a:solidFill>
                  <a:srgbClr val="C00000"/>
                </a:solidFill>
              </a:rPr>
              <a:t> </a:t>
            </a:r>
            <a:r>
              <a:rPr lang="en-GB" dirty="0">
                <a:solidFill>
                  <a:srgbClr val="C00000"/>
                </a:solidFill>
              </a:rPr>
              <a:t>(1987)</a:t>
            </a:r>
          </a:p>
          <a:p>
            <a:pPr marL="0" indent="0">
              <a:buNone/>
            </a:pPr>
            <a:endParaRPr lang="en-GB" dirty="0"/>
          </a:p>
        </p:txBody>
      </p:sp>
    </p:spTree>
    <p:extLst>
      <p:ext uri="{BB962C8B-B14F-4D97-AF65-F5344CB8AC3E}">
        <p14:creationId xmlns:p14="http://schemas.microsoft.com/office/powerpoint/2010/main" val="3251442745"/>
      </p:ext>
    </p:extLst>
  </p:cSld>
  <p:clrMapOvr>
    <a:masterClrMapping/>
  </p:clrMapOvr>
  <mc:AlternateContent xmlns:mc="http://schemas.openxmlformats.org/markup-compatibility/2006" xmlns:p14="http://schemas.microsoft.com/office/powerpoint/2010/main">
    <mc:Choice Requires="p14">
      <p:transition spd="slow" p14:dur="2000" advTm="45418"/>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4541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2FC0-FDAE-42B7-9C79-E80F52C88C38}"/>
              </a:ext>
            </a:extLst>
          </p:cNvPr>
          <p:cNvSpPr>
            <a:spLocks noGrp="1"/>
          </p:cNvSpPr>
          <p:nvPr>
            <p:ph type="title"/>
          </p:nvPr>
        </p:nvSpPr>
        <p:spPr>
          <a:xfrm>
            <a:off x="838200" y="260253"/>
            <a:ext cx="10515600" cy="1325563"/>
          </a:xfrm>
        </p:spPr>
        <p:txBody>
          <a:bodyPr>
            <a:normAutofit/>
          </a:bodyPr>
          <a:lstStyle/>
          <a:p>
            <a:pPr algn="ctr"/>
            <a:r>
              <a:rPr lang="ru-RU" b="1" dirty="0" err="1">
                <a:solidFill>
                  <a:srgbClr val="C00000"/>
                </a:solidFill>
              </a:rPr>
              <a:t>Мыйзамдуу</a:t>
            </a:r>
            <a:r>
              <a:rPr lang="ru-RU" b="1" dirty="0">
                <a:solidFill>
                  <a:srgbClr val="C00000"/>
                </a:solidFill>
              </a:rPr>
              <a:t> </a:t>
            </a:r>
            <a:r>
              <a:rPr lang="ru-RU" b="1" dirty="0" err="1">
                <a:solidFill>
                  <a:srgbClr val="C00000"/>
                </a:solidFill>
              </a:rPr>
              <a:t>чектөөлөр</a:t>
            </a:r>
            <a:endParaRPr lang="en-GB" b="1" dirty="0">
              <a:solidFill>
                <a:srgbClr val="C00000"/>
              </a:solidFill>
            </a:endParaRPr>
          </a:p>
        </p:txBody>
      </p:sp>
      <p:sp>
        <p:nvSpPr>
          <p:cNvPr id="3" name="Content Placeholder 2">
            <a:extLst>
              <a:ext uri="{FF2B5EF4-FFF2-40B4-BE49-F238E27FC236}">
                <a16:creationId xmlns:a16="http://schemas.microsoft.com/office/drawing/2014/main" id="{76D6723F-EFE9-4D10-BCD2-D9DCEF4583AC}"/>
              </a:ext>
            </a:extLst>
          </p:cNvPr>
          <p:cNvSpPr>
            <a:spLocks noGrp="1"/>
          </p:cNvSpPr>
          <p:nvPr>
            <p:ph idx="1"/>
          </p:nvPr>
        </p:nvSpPr>
        <p:spPr>
          <a:xfrm>
            <a:off x="6338316" y="1351722"/>
            <a:ext cx="5015484" cy="5176451"/>
          </a:xfrm>
        </p:spPr>
        <p:txBody>
          <a:bodyPr anchor="ctr">
            <a:normAutofit/>
          </a:bodyPr>
          <a:lstStyle/>
          <a:p>
            <a:r>
              <a:rPr lang="ky-KG" altLang="ru-RU" sz="2000" dirty="0">
                <a:solidFill>
                  <a:srgbClr val="202124"/>
                </a:solidFill>
                <a:latin typeface="inherit"/>
              </a:rPr>
              <a:t>Укуктарды чектеген чара көрүүгө мыйзамдуу негиздер барбы?</a:t>
            </a:r>
            <a:r>
              <a:rPr lang="ky-KG" altLang="ru-RU" sz="700" dirty="0"/>
              <a:t> </a:t>
            </a:r>
            <a:endParaRPr lang="en-GB" sz="1900" dirty="0"/>
          </a:p>
          <a:p>
            <a:r>
              <a:rPr lang="ky-KG" altLang="ru-RU" sz="2000" dirty="0">
                <a:solidFill>
                  <a:srgbClr val="202124"/>
                </a:solidFill>
                <a:latin typeface="inherit"/>
              </a:rPr>
              <a:t>Укуктарды чектөө башкалардын укуктарын же аброюн сыйлоо, улуттук коопсуздукту коргоо, коомдук тартипти сактоо, же коомдук ден соолук же адеп-ахлак сыяктуу мыйзамдуу максатты көздөйбү?</a:t>
            </a:r>
            <a:r>
              <a:rPr lang="ky-KG" altLang="ru-RU" sz="700" dirty="0"/>
              <a:t> </a:t>
            </a:r>
            <a:endParaRPr lang="en-GB" sz="1900" dirty="0"/>
          </a:p>
          <a:p>
            <a:r>
              <a:rPr lang="ky-KG" altLang="ru-RU" sz="2000" dirty="0">
                <a:solidFill>
                  <a:srgbClr val="202124"/>
                </a:solidFill>
                <a:latin typeface="inherit"/>
              </a:rPr>
              <a:t>Андай болсо, мыйзамдуу максатка жетүү үчүн чектөө зарылбы жана чектөөнүн көлөмү белгилүү бир мыйзамдуу максатка жетүү үчүн пропорционалдуубу?</a:t>
            </a:r>
            <a:r>
              <a:rPr lang="ky-KG" altLang="ru-RU" sz="700" dirty="0"/>
              <a:t> </a:t>
            </a:r>
            <a:endParaRPr lang="en-GB" sz="1900" dirty="0"/>
          </a:p>
          <a:p>
            <a:r>
              <a:rPr lang="ky-KG" altLang="ru-RU" sz="2000" dirty="0">
                <a:solidFill>
                  <a:srgbClr val="202124"/>
                </a:solidFill>
                <a:latin typeface="inherit"/>
              </a:rPr>
              <a:t>Бул чектөө тең укуктуулук принцибин сыйлайбы? Бул дискриминациясызбы?</a:t>
            </a:r>
            <a:r>
              <a:rPr lang="ky-KG" altLang="ru-RU" sz="700" dirty="0"/>
              <a:t> </a:t>
            </a:r>
            <a:endParaRPr lang="ky-KG" altLang="ru-RU" sz="1600" dirty="0">
              <a:latin typeface="Arial" panose="020B0604020202020204" pitchFamily="34" charset="0"/>
            </a:endParaRPr>
          </a:p>
        </p:txBody>
      </p:sp>
      <p:pic>
        <p:nvPicPr>
          <p:cNvPr id="6146" name="Picture 2" descr="Solution limitations assessments – The Functional BA">
            <a:extLst>
              <a:ext uri="{FF2B5EF4-FFF2-40B4-BE49-F238E27FC236}">
                <a16:creationId xmlns:a16="http://schemas.microsoft.com/office/drawing/2014/main" id="{E6DC2621-8577-4629-8AAB-D8B717116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45" r="9205" b="-2"/>
          <a:stretch>
            <a:fillRect/>
          </a:stretch>
        </p:blipFill>
        <p:spPr bwMode="auto">
          <a:xfrm>
            <a:off x="526774" y="1810591"/>
            <a:ext cx="5015484" cy="42587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4C9B8E61-907A-4E1F-843A-599D35E0850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492ED92-E0B4-40E0-8C62-EDAF5721932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AD9F8EC-000E-4554-AF93-6D519134A4F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3FE544AF-6018-49E0-A2A2-5B8008C2753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6706098"/>
      </p:ext>
    </p:extLst>
  </p:cSld>
  <p:clrMapOvr>
    <a:masterClrMapping/>
  </p:clrMapOvr>
  <mc:AlternateContent xmlns:mc="http://schemas.openxmlformats.org/markup-compatibility/2006" xmlns:p14="http://schemas.microsoft.com/office/powerpoint/2010/main">
    <mc:Choice Requires="p14">
      <p:transition spd="slow" p14:dur="2000" advTm="89826"/>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8982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a:solidFill>
                  <a:srgbClr val="C00000"/>
                </a:solidFill>
              </a:rPr>
              <a:t>Адам </a:t>
            </a:r>
            <a:r>
              <a:rPr lang="ru-RU" b="1" dirty="0" err="1">
                <a:solidFill>
                  <a:srgbClr val="C00000"/>
                </a:solidFill>
              </a:rPr>
              <a:t>укуктарын</a:t>
            </a:r>
            <a:r>
              <a:rPr lang="ru-RU" b="1" dirty="0">
                <a:solidFill>
                  <a:srgbClr val="C00000"/>
                </a:solidFill>
              </a:rPr>
              <a:t> </a:t>
            </a:r>
            <a:r>
              <a:rPr lang="ru-RU" b="1" dirty="0" err="1">
                <a:solidFill>
                  <a:srgbClr val="C00000"/>
                </a:solidFill>
              </a:rPr>
              <a:t>жана</a:t>
            </a:r>
            <a:r>
              <a:rPr lang="ru-RU" b="1" dirty="0">
                <a:solidFill>
                  <a:srgbClr val="C00000"/>
                </a:solidFill>
              </a:rPr>
              <a:t> </a:t>
            </a:r>
            <a:r>
              <a:rPr lang="ru-RU" b="1" dirty="0" err="1">
                <a:solidFill>
                  <a:srgbClr val="C00000"/>
                </a:solidFill>
              </a:rPr>
              <a:t>эркиндиктерин</a:t>
            </a:r>
            <a:r>
              <a:rPr lang="ru-RU" b="1" dirty="0">
                <a:solidFill>
                  <a:srgbClr val="C00000"/>
                </a:solidFill>
              </a:rPr>
              <a:t> </a:t>
            </a:r>
            <a:r>
              <a:rPr lang="ru-RU" b="1" dirty="0" err="1">
                <a:solidFill>
                  <a:srgbClr val="C00000"/>
                </a:solidFill>
              </a:rPr>
              <a:t>чектөөнүн</a:t>
            </a:r>
            <a:r>
              <a:rPr lang="ru-RU" b="1" dirty="0">
                <a:solidFill>
                  <a:srgbClr val="C00000"/>
                </a:solidFill>
              </a:rPr>
              <a:t> </a:t>
            </a:r>
            <a:r>
              <a:rPr lang="ru-RU" b="1" dirty="0" err="1">
                <a:solidFill>
                  <a:srgbClr val="C00000"/>
                </a:solidFill>
              </a:rPr>
              <a:t>негиздери</a:t>
            </a:r>
            <a:r>
              <a:rPr lang="ru-RU" b="1" dirty="0">
                <a:solidFill>
                  <a:srgbClr val="C00000"/>
                </a:solidFill>
              </a:rPr>
              <a:t> </a:t>
            </a:r>
            <a:r>
              <a:rPr lang="ru-RU" b="1" dirty="0" err="1">
                <a:solidFill>
                  <a:srgbClr val="C00000"/>
                </a:solidFill>
              </a:rPr>
              <a:t>жана</a:t>
            </a:r>
            <a:r>
              <a:rPr lang="ru-RU" b="1" dirty="0">
                <a:solidFill>
                  <a:srgbClr val="C00000"/>
                </a:solidFill>
              </a:rPr>
              <a:t> </a:t>
            </a:r>
            <a:r>
              <a:rPr lang="ru-RU" b="1" dirty="0" err="1">
                <a:solidFill>
                  <a:srgbClr val="C00000"/>
                </a:solidFill>
              </a:rPr>
              <a:t>критерийлери</a:t>
            </a:r>
            <a:endParaRPr lang="ru-RU" b="1" dirty="0">
              <a:solidFill>
                <a:srgbClr val="C00000"/>
              </a:solidFill>
            </a:endParaRPr>
          </a:p>
        </p:txBody>
      </p:sp>
      <p:sp>
        <p:nvSpPr>
          <p:cNvPr id="3" name="Объект 2"/>
          <p:cNvSpPr>
            <a:spLocks noGrp="1"/>
          </p:cNvSpPr>
          <p:nvPr>
            <p:ph idx="1"/>
          </p:nvPr>
        </p:nvSpPr>
        <p:spPr>
          <a:solidFill>
            <a:schemeClr val="accent2">
              <a:lumMod val="20000"/>
              <a:lumOff val="80000"/>
            </a:schemeClr>
          </a:solidFill>
        </p:spPr>
        <p:txBody>
          <a:bodyPr>
            <a:normAutofit/>
          </a:bodyPr>
          <a:lstStyle/>
          <a:p>
            <a:r>
              <a:rPr lang="ky-KG" altLang="ru-RU" dirty="0">
                <a:solidFill>
                  <a:srgbClr val="202124"/>
                </a:solidFill>
                <a:latin typeface="inherit"/>
              </a:rPr>
              <a:t>Көпчүлүк АУ үчүн чектөөлөргө жол берилет. Бирок бийлик АУ өз каалоосу менен чектебеши керек.</a:t>
            </a:r>
            <a:r>
              <a:rPr lang="ky-KG" altLang="ru-RU" sz="900" dirty="0"/>
              <a:t> </a:t>
            </a:r>
            <a:endParaRPr lang="ru-RU" dirty="0"/>
          </a:p>
          <a:p>
            <a:pPr marL="0" lvl="0" indent="0" eaLnBrk="0" fontAlgn="base" hangingPunct="0">
              <a:lnSpc>
                <a:spcPct val="100000"/>
              </a:lnSpc>
              <a:spcBef>
                <a:spcPct val="0"/>
              </a:spcBef>
              <a:spcAft>
                <a:spcPct val="0"/>
              </a:spcAft>
              <a:buNone/>
            </a:pPr>
            <a:r>
              <a:rPr lang="ky-KG" altLang="ru-RU" dirty="0">
                <a:solidFill>
                  <a:srgbClr val="202124"/>
                </a:solidFill>
                <a:latin typeface="inherit"/>
              </a:rPr>
              <a:t>Бийлик АУ айрым учурларда гана чектей алат: </a:t>
            </a:r>
          </a:p>
          <a:p>
            <a:pPr marL="0" lvl="0" indent="0" eaLnBrk="0" fontAlgn="base" hangingPunct="0">
              <a:lnSpc>
                <a:spcPct val="100000"/>
              </a:lnSpc>
              <a:spcBef>
                <a:spcPct val="0"/>
              </a:spcBef>
              <a:spcAft>
                <a:spcPct val="0"/>
              </a:spcAft>
              <a:buNone/>
            </a:pPr>
            <a:r>
              <a:rPr lang="ky-KG" altLang="ru-RU" dirty="0">
                <a:solidFill>
                  <a:srgbClr val="202124"/>
                </a:solidFill>
                <a:latin typeface="inherit"/>
              </a:rPr>
              <a:t>1) Эгерде АУ бийликтин кийлигишүүсү мыйзамдын нормаларына туура келсе. Бул эмнени билдирет:</a:t>
            </a:r>
            <a:r>
              <a:rPr lang="ky-KG" altLang="ru-RU" sz="900" dirty="0"/>
              <a:t> </a:t>
            </a:r>
            <a:endParaRPr lang="ky-KG" altLang="ru-RU" sz="2000" dirty="0">
              <a:latin typeface="Arial" panose="020B0604020202020204" pitchFamily="34" charset="0"/>
            </a:endParaRPr>
          </a:p>
          <a:p>
            <a:pPr eaLnBrk="0" fontAlgn="base" hangingPunct="0">
              <a:lnSpc>
                <a:spcPct val="100000"/>
              </a:lnSpc>
              <a:spcBef>
                <a:spcPct val="0"/>
              </a:spcBef>
              <a:spcAft>
                <a:spcPct val="0"/>
              </a:spcAft>
            </a:pPr>
            <a:r>
              <a:rPr lang="ky-KG" altLang="ru-RU" sz="2100" dirty="0">
                <a:solidFill>
                  <a:srgbClr val="202124"/>
                </a:solidFill>
                <a:latin typeface="inherit"/>
              </a:rPr>
              <a:t>Адам укуктары мыйзамда так жазылышы керек. </a:t>
            </a:r>
          </a:p>
          <a:p>
            <a:pPr eaLnBrk="0" fontAlgn="base" hangingPunct="0">
              <a:lnSpc>
                <a:spcPct val="100000"/>
              </a:lnSpc>
              <a:spcBef>
                <a:spcPct val="0"/>
              </a:spcBef>
              <a:spcAft>
                <a:spcPct val="0"/>
              </a:spcAft>
            </a:pPr>
            <a:r>
              <a:rPr lang="ky-KG" altLang="ru-RU" sz="2100" dirty="0">
                <a:solidFill>
                  <a:srgbClr val="202124"/>
                </a:solidFill>
                <a:latin typeface="inherit"/>
              </a:rPr>
              <a:t>Эгерде мыйзамда конкреттүү чектөөнүн мүмкүндүгү так көрсөтүлбөсө, анда чектөөнү киргизүүгө буйрук берген адамга же органга, анын коомдук пайдалуулугуна жана башкаларга карабастан, АУ бузуу болуп калат. </a:t>
            </a:r>
          </a:p>
          <a:p>
            <a:pPr eaLnBrk="0" fontAlgn="base" hangingPunct="0">
              <a:lnSpc>
                <a:spcPct val="100000"/>
              </a:lnSpc>
              <a:spcBef>
                <a:spcPct val="0"/>
              </a:spcBef>
              <a:spcAft>
                <a:spcPct val="0"/>
              </a:spcAft>
            </a:pPr>
            <a:r>
              <a:rPr lang="ky-KG" altLang="ru-RU" sz="2100" dirty="0">
                <a:solidFill>
                  <a:srgbClr val="202124"/>
                </a:solidFill>
                <a:latin typeface="inherit"/>
              </a:rPr>
              <a:t>Ошентип, мыйзамдан тышкары, кандайдыр бир чектөө мыйзамсыз болуп саналат.</a:t>
            </a:r>
            <a:r>
              <a:rPr lang="ky-KG" altLang="ru-RU" sz="800" dirty="0"/>
              <a:t> </a:t>
            </a:r>
            <a:endParaRPr lang="ky-KG" altLang="ru-RU" sz="1800" dirty="0">
              <a:latin typeface="Arial" panose="020B0604020202020204" pitchFamily="34" charset="0"/>
            </a:endParaRPr>
          </a:p>
        </p:txBody>
      </p:sp>
      <p:sp>
        <p:nvSpPr>
          <p:cNvPr id="4" name="Rectangle 1">
            <a:extLst>
              <a:ext uri="{FF2B5EF4-FFF2-40B4-BE49-F238E27FC236}">
                <a16:creationId xmlns:a16="http://schemas.microsoft.com/office/drawing/2014/main" id="{E667C1AC-B14E-4502-96E4-BD53E3E7413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2F97B1B1-79C4-4B7A-AAEC-0E17D458BE9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7D05678D-C4EF-4388-A1A2-9F8F9FB5BA5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2D51FCEE-2A92-4992-A049-43708FE4A3F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1226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6314" y="365126"/>
            <a:ext cx="10515600" cy="626548"/>
          </a:xfrm>
        </p:spPr>
        <p:txBody>
          <a:bodyPr>
            <a:noAutofit/>
          </a:bodyPr>
          <a:lstStyle/>
          <a:p>
            <a:pPr algn="ctr"/>
            <a:r>
              <a:rPr lang="ru-RU" sz="3200" b="1" dirty="0">
                <a:solidFill>
                  <a:srgbClr val="C00000"/>
                </a:solidFill>
              </a:rPr>
              <a:t>Адам </a:t>
            </a:r>
            <a:r>
              <a:rPr lang="ru-RU" sz="3200" b="1" dirty="0" err="1">
                <a:solidFill>
                  <a:srgbClr val="C00000"/>
                </a:solidFill>
              </a:rPr>
              <a:t>укуктарын</a:t>
            </a:r>
            <a:r>
              <a:rPr lang="ru-RU" sz="3200" b="1" dirty="0">
                <a:solidFill>
                  <a:srgbClr val="C00000"/>
                </a:solidFill>
              </a:rPr>
              <a:t> </a:t>
            </a:r>
            <a:r>
              <a:rPr lang="ru-RU" sz="3200" b="1" dirty="0" err="1">
                <a:solidFill>
                  <a:srgbClr val="C00000"/>
                </a:solidFill>
              </a:rPr>
              <a:t>жана</a:t>
            </a:r>
            <a:r>
              <a:rPr lang="ru-RU" sz="3200" b="1" dirty="0">
                <a:solidFill>
                  <a:srgbClr val="C00000"/>
                </a:solidFill>
              </a:rPr>
              <a:t> </a:t>
            </a:r>
            <a:r>
              <a:rPr lang="ru-RU" sz="3200" b="1" dirty="0" err="1">
                <a:solidFill>
                  <a:srgbClr val="C00000"/>
                </a:solidFill>
              </a:rPr>
              <a:t>эркиндиктерин</a:t>
            </a:r>
            <a:r>
              <a:rPr lang="ru-RU" sz="3200" b="1" dirty="0">
                <a:solidFill>
                  <a:srgbClr val="C00000"/>
                </a:solidFill>
              </a:rPr>
              <a:t> </a:t>
            </a:r>
            <a:r>
              <a:rPr lang="ru-RU" sz="3200" b="1" dirty="0" err="1">
                <a:solidFill>
                  <a:srgbClr val="C00000"/>
                </a:solidFill>
              </a:rPr>
              <a:t>чектөөнүн</a:t>
            </a:r>
            <a:r>
              <a:rPr lang="ru-RU" sz="3200" b="1" dirty="0">
                <a:solidFill>
                  <a:srgbClr val="C00000"/>
                </a:solidFill>
              </a:rPr>
              <a:t> </a:t>
            </a:r>
            <a:r>
              <a:rPr lang="ru-RU" sz="3200" b="1" dirty="0" err="1">
                <a:solidFill>
                  <a:srgbClr val="C00000"/>
                </a:solidFill>
              </a:rPr>
              <a:t>негиздери</a:t>
            </a:r>
            <a:r>
              <a:rPr lang="ru-RU" sz="3200" b="1" dirty="0">
                <a:solidFill>
                  <a:srgbClr val="C00000"/>
                </a:solidFill>
              </a:rPr>
              <a:t> </a:t>
            </a:r>
            <a:r>
              <a:rPr lang="ru-RU" sz="3200" b="1" dirty="0" err="1">
                <a:solidFill>
                  <a:srgbClr val="C00000"/>
                </a:solidFill>
              </a:rPr>
              <a:t>жана</a:t>
            </a:r>
            <a:r>
              <a:rPr lang="ru-RU" sz="3200" b="1" dirty="0">
                <a:solidFill>
                  <a:srgbClr val="C00000"/>
                </a:solidFill>
              </a:rPr>
              <a:t> </a:t>
            </a:r>
            <a:r>
              <a:rPr lang="ru-RU" sz="3200" b="1" dirty="0" err="1">
                <a:solidFill>
                  <a:srgbClr val="C00000"/>
                </a:solidFill>
              </a:rPr>
              <a:t>критерийлери</a:t>
            </a:r>
            <a:r>
              <a:rPr lang="ru-RU" sz="3200" dirty="0">
                <a:solidFill>
                  <a:srgbClr val="C00000"/>
                </a:solidFill>
              </a:rPr>
              <a:t>(</a:t>
            </a:r>
            <a:r>
              <a:rPr lang="x-none" sz="3200" dirty="0">
                <a:solidFill>
                  <a:srgbClr val="C00000"/>
                </a:solidFill>
              </a:rPr>
              <a:t>1</a:t>
            </a:r>
            <a:r>
              <a:rPr lang="ky-KG" sz="3200" dirty="0">
                <a:solidFill>
                  <a:srgbClr val="C00000"/>
                </a:solidFill>
              </a:rPr>
              <a:t>-уландысы</a:t>
            </a:r>
            <a:r>
              <a:rPr lang="ru-RU" sz="3200" dirty="0">
                <a:solidFill>
                  <a:srgbClr val="C00000"/>
                </a:solidFill>
              </a:rPr>
              <a:t>)</a:t>
            </a:r>
          </a:p>
        </p:txBody>
      </p:sp>
      <p:sp>
        <p:nvSpPr>
          <p:cNvPr id="3" name="Объект 2"/>
          <p:cNvSpPr>
            <a:spLocks noGrp="1"/>
          </p:cNvSpPr>
          <p:nvPr>
            <p:ph idx="1"/>
          </p:nvPr>
        </p:nvSpPr>
        <p:spPr>
          <a:xfrm>
            <a:off x="838200" y="1550504"/>
            <a:ext cx="10515600" cy="4942370"/>
          </a:xfrm>
          <a:solidFill>
            <a:schemeClr val="accent2">
              <a:lumMod val="20000"/>
              <a:lumOff val="80000"/>
            </a:schemeClr>
          </a:solidFill>
        </p:spPr>
        <p:txBody>
          <a:bodyPr>
            <a:normAutofit fontScale="92500" lnSpcReduction="20000"/>
          </a:bodyPr>
          <a:lstStyle/>
          <a:p>
            <a:pPr marL="514350" indent="-514350" algn="just">
              <a:buFont typeface="Arial" panose="020B0604020202020204" pitchFamily="34" charset="0"/>
              <a:buAutoNum type="arabicParenR" startAt="2"/>
            </a:pPr>
            <a:r>
              <a:rPr lang="ky-KG" altLang="ru-RU" dirty="0">
                <a:solidFill>
                  <a:srgbClr val="202124"/>
                </a:solidFill>
                <a:latin typeface="inherit"/>
              </a:rPr>
              <a:t>Бийлик ушул коомдук кызыкчылыктарды коргоо үчүн гана жана так аныкталган коомдук кызыкчылыкты коргоо үчүн чектей алат. Бул улуттук коопсуздук, өлкөнүн экономикалык бакубаттуулугу, коомдук тартип, адамдардын өмүрү жана ден соолугу, коомдук ден соолук жана адеп-ахлак болушу мүмкүн.</a:t>
            </a:r>
            <a:r>
              <a:rPr lang="ky-KG" altLang="ru-RU" sz="900" dirty="0"/>
              <a:t> </a:t>
            </a:r>
            <a:endParaRPr lang="ru-RU" dirty="0"/>
          </a:p>
          <a:p>
            <a:pPr marL="514350" indent="-514350" algn="just">
              <a:buAutoNum type="arabicParenR" startAt="2"/>
            </a:pPr>
            <a:r>
              <a:rPr lang="ru-RU" dirty="0" err="1"/>
              <a:t>Бийлик</a:t>
            </a:r>
            <a:r>
              <a:rPr lang="ru-RU" dirty="0"/>
              <a:t> </a:t>
            </a:r>
            <a:r>
              <a:rPr lang="ru-RU" dirty="0" err="1"/>
              <a:t>тарабынан</a:t>
            </a:r>
            <a:r>
              <a:rPr lang="ru-RU" dirty="0"/>
              <a:t> </a:t>
            </a:r>
            <a:r>
              <a:rPr lang="ru-RU" dirty="0" err="1"/>
              <a:t>киргизилип</a:t>
            </a:r>
            <a:r>
              <a:rPr lang="ru-RU" dirty="0"/>
              <a:t> </a:t>
            </a:r>
            <a:r>
              <a:rPr lang="ru-RU" dirty="0" err="1"/>
              <a:t>жаткан</a:t>
            </a:r>
            <a:r>
              <a:rPr lang="ru-RU" dirty="0"/>
              <a:t> АУ </a:t>
            </a:r>
            <a:r>
              <a:rPr lang="ru-RU" dirty="0" err="1"/>
              <a:t>чектөөлөрү</a:t>
            </a:r>
            <a:r>
              <a:rPr lang="ru-RU" dirty="0"/>
              <a:t> </a:t>
            </a:r>
            <a:r>
              <a:rPr lang="ru-RU" dirty="0" err="1"/>
              <a:t>демократиялык</a:t>
            </a:r>
            <a:r>
              <a:rPr lang="ru-RU" dirty="0"/>
              <a:t> </a:t>
            </a:r>
            <a:r>
              <a:rPr lang="ru-RU" dirty="0" err="1"/>
              <a:t>коомдо</a:t>
            </a:r>
            <a:r>
              <a:rPr lang="ru-RU" dirty="0"/>
              <a:t> </a:t>
            </a:r>
            <a:r>
              <a:rPr lang="ru-RU" dirty="0" err="1"/>
              <a:t>жол</a:t>
            </a:r>
            <a:r>
              <a:rPr lang="ru-RU" dirty="0"/>
              <a:t> </a:t>
            </a:r>
            <a:r>
              <a:rPr lang="ru-RU" dirty="0" err="1"/>
              <a:t>берилиши</a:t>
            </a:r>
            <a:r>
              <a:rPr lang="ru-RU" dirty="0"/>
              <a:t> </a:t>
            </a:r>
            <a:r>
              <a:rPr lang="ru-RU" dirty="0" err="1"/>
              <a:t>керек</a:t>
            </a:r>
            <a:r>
              <a:rPr lang="ru-RU" dirty="0"/>
              <a:t>.</a:t>
            </a:r>
          </a:p>
          <a:p>
            <a:pPr algn="just"/>
            <a:r>
              <a:rPr lang="ky-KG" altLang="ru-RU" dirty="0">
                <a:solidFill>
                  <a:srgbClr val="202124"/>
                </a:solidFill>
                <a:latin typeface="inherit"/>
              </a:rPr>
              <a:t>Мисаалы, депутаттар киргизилип жаткан чектөөлөрдүн арасында мамлекеттик бийликтер ээлеген имараттардын жанында митинг өткөрүүгө тыюу салууну да киргизишет. Мындай учурда коомдук кызыкчылыкты коргоо үчүн чектөөнүн мыйзамы да, жүйөсү да болот.</a:t>
            </a:r>
            <a:r>
              <a:rPr lang="ky-KG" altLang="ru-RU" sz="900" dirty="0"/>
              <a:t> </a:t>
            </a:r>
            <a:endParaRPr lang="ru-RU" dirty="0"/>
          </a:p>
          <a:p>
            <a:pPr algn="just"/>
            <a:r>
              <a:rPr lang="ky-KG" altLang="ru-RU" dirty="0">
                <a:solidFill>
                  <a:srgbClr val="202124"/>
                </a:solidFill>
                <a:latin typeface="inherit"/>
              </a:rPr>
              <a:t>Бирок митинг өткөрүү эркиндиги жок болуп кетет</a:t>
            </a:r>
            <a:r>
              <a:rPr lang="ru-RU" dirty="0"/>
              <a:t>: </a:t>
            </a:r>
            <a:r>
              <a:rPr lang="ru-RU" dirty="0" err="1"/>
              <a:t>Жарандар</a:t>
            </a:r>
            <a:r>
              <a:rPr lang="ru-RU" dirty="0"/>
              <a:t> </a:t>
            </a:r>
            <a:r>
              <a:rPr lang="ru-RU" dirty="0" err="1"/>
              <a:t>канаттандырылбаган</a:t>
            </a:r>
            <a:r>
              <a:rPr lang="ru-RU" dirty="0"/>
              <a:t> </a:t>
            </a:r>
            <a:r>
              <a:rPr lang="ru-RU" dirty="0" err="1"/>
              <a:t>чечимдерди</a:t>
            </a:r>
            <a:r>
              <a:rPr lang="ru-RU" dirty="0"/>
              <a:t> </a:t>
            </a:r>
            <a:r>
              <a:rPr lang="ru-RU" dirty="0" err="1"/>
              <a:t>кабыл</a:t>
            </a:r>
            <a:r>
              <a:rPr lang="ru-RU" dirty="0"/>
              <a:t> </a:t>
            </a:r>
            <a:r>
              <a:rPr lang="ru-RU" dirty="0" err="1"/>
              <a:t>алган</a:t>
            </a:r>
            <a:r>
              <a:rPr lang="ru-RU" dirty="0"/>
              <a:t> </a:t>
            </a:r>
            <a:r>
              <a:rPr lang="ru-RU" dirty="0" err="1"/>
              <a:t>бийлик</a:t>
            </a:r>
            <a:r>
              <a:rPr lang="ru-RU" dirty="0"/>
              <a:t> </a:t>
            </a:r>
            <a:r>
              <a:rPr lang="ru-RU" dirty="0" err="1"/>
              <a:t>органдарына</a:t>
            </a:r>
            <a:r>
              <a:rPr lang="ru-RU" dirty="0"/>
              <a:t> карата </a:t>
            </a:r>
            <a:r>
              <a:rPr lang="ru-RU" dirty="0" err="1"/>
              <a:t>нааразычылыгын</a:t>
            </a:r>
            <a:r>
              <a:rPr lang="ru-RU" dirty="0"/>
              <a:t>, </a:t>
            </a:r>
            <a:r>
              <a:rPr lang="ru-RU" dirty="0" err="1"/>
              <a:t>алар</a:t>
            </a:r>
            <a:r>
              <a:rPr lang="ru-RU" dirty="0"/>
              <a:t> </a:t>
            </a:r>
            <a:r>
              <a:rPr lang="ru-RU" dirty="0" err="1"/>
              <a:t>жайгашкан</a:t>
            </a:r>
            <a:r>
              <a:rPr lang="ru-RU" dirty="0"/>
              <a:t> </a:t>
            </a:r>
            <a:r>
              <a:rPr lang="ru-RU" dirty="0" err="1"/>
              <a:t>жерден</a:t>
            </a:r>
            <a:r>
              <a:rPr lang="ru-RU" dirty="0"/>
              <a:t> </a:t>
            </a:r>
            <a:r>
              <a:rPr lang="ru-RU" dirty="0" err="1"/>
              <a:t>алысыраак</a:t>
            </a:r>
            <a:r>
              <a:rPr lang="ru-RU" dirty="0"/>
              <a:t> </a:t>
            </a:r>
            <a:r>
              <a:rPr lang="ru-RU" dirty="0" err="1"/>
              <a:t>билдире</a:t>
            </a:r>
            <a:r>
              <a:rPr lang="ru-RU" dirty="0"/>
              <a:t> </a:t>
            </a:r>
            <a:r>
              <a:rPr lang="ru-RU" dirty="0" err="1"/>
              <a:t>алат</a:t>
            </a:r>
            <a:r>
              <a:rPr lang="ru-RU" dirty="0"/>
              <a:t>. </a:t>
            </a:r>
            <a:r>
              <a:rPr lang="ru-RU" dirty="0" err="1"/>
              <a:t>Башкача</a:t>
            </a:r>
            <a:r>
              <a:rPr lang="ru-RU" dirty="0"/>
              <a:t> </a:t>
            </a:r>
            <a:r>
              <a:rPr lang="ru-RU" dirty="0" err="1"/>
              <a:t>айтканда</a:t>
            </a:r>
            <a:r>
              <a:rPr lang="ru-RU" dirty="0"/>
              <a:t> </a:t>
            </a:r>
            <a:r>
              <a:rPr lang="ru-RU" dirty="0" err="1"/>
              <a:t>мындай</a:t>
            </a:r>
            <a:r>
              <a:rPr lang="ru-RU" dirty="0"/>
              <a:t> </a:t>
            </a:r>
            <a:r>
              <a:rPr lang="ru-RU" dirty="0" err="1"/>
              <a:t>тыюу</a:t>
            </a:r>
            <a:r>
              <a:rPr lang="ru-RU" dirty="0"/>
              <a:t> </a:t>
            </a:r>
            <a:r>
              <a:rPr lang="ru-RU" dirty="0" err="1"/>
              <a:t>демокартиялык</a:t>
            </a:r>
            <a:r>
              <a:rPr lang="ru-RU" dirty="0"/>
              <a:t> </a:t>
            </a:r>
            <a:r>
              <a:rPr lang="ru-RU" dirty="0" err="1"/>
              <a:t>коомго</a:t>
            </a:r>
            <a:r>
              <a:rPr lang="ru-RU" dirty="0"/>
              <a:t> дал </a:t>
            </a:r>
            <a:r>
              <a:rPr lang="ru-RU" dirty="0" err="1"/>
              <a:t>келбейт</a:t>
            </a:r>
            <a:r>
              <a:rPr lang="ru-RU" dirty="0"/>
              <a:t>.</a:t>
            </a:r>
          </a:p>
          <a:p>
            <a:pPr marL="514350" indent="-514350" algn="just">
              <a:buAutoNum type="arabicParenR" startAt="2"/>
            </a:pPr>
            <a:endParaRPr lang="ru-RU" dirty="0"/>
          </a:p>
          <a:p>
            <a:pPr marL="0" indent="0" algn="just">
              <a:buNone/>
            </a:pPr>
            <a:endParaRPr lang="ru-RU" dirty="0"/>
          </a:p>
          <a:p>
            <a:endParaRPr lang="ru-RU" dirty="0"/>
          </a:p>
        </p:txBody>
      </p:sp>
      <p:sp>
        <p:nvSpPr>
          <p:cNvPr id="4" name="Rectangle 1">
            <a:extLst>
              <a:ext uri="{FF2B5EF4-FFF2-40B4-BE49-F238E27FC236}">
                <a16:creationId xmlns:a16="http://schemas.microsoft.com/office/drawing/2014/main" id="{90B284A1-9EAA-4E77-81D2-A9A6C286E66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85B348A-06CD-46BC-8CA3-61E8DFC96F0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4052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690688"/>
            <a:ext cx="10515600" cy="4802187"/>
          </a:xfrm>
          <a:solidFill>
            <a:schemeClr val="accent2">
              <a:lumMod val="20000"/>
              <a:lumOff val="80000"/>
            </a:schemeClr>
          </a:solidFill>
        </p:spPr>
        <p:txBody>
          <a:bodyPr>
            <a:normAutofit lnSpcReduction="10000"/>
          </a:bodyPr>
          <a:lstStyle/>
          <a:p>
            <a:pPr marL="0" lvl="0" indent="0" eaLnBrk="0" fontAlgn="base" hangingPunct="0">
              <a:lnSpc>
                <a:spcPct val="100000"/>
              </a:lnSpc>
              <a:spcBef>
                <a:spcPct val="0"/>
              </a:spcBef>
              <a:spcAft>
                <a:spcPct val="0"/>
              </a:spcAft>
              <a:buNone/>
            </a:pPr>
            <a:r>
              <a:rPr lang="ky-KG" altLang="ru-RU" sz="1800" dirty="0">
                <a:solidFill>
                  <a:srgbClr val="202124"/>
                </a:solidFill>
                <a:latin typeface="inherit"/>
              </a:rPr>
              <a:t>Кыргыз Республикасынын Конституциясынын 23-беренесинен: </a:t>
            </a:r>
          </a:p>
          <a:p>
            <a:pPr eaLnBrk="0" fontAlgn="base" hangingPunct="0">
              <a:lnSpc>
                <a:spcPct val="100000"/>
              </a:lnSpc>
              <a:spcBef>
                <a:spcPct val="0"/>
              </a:spcBef>
              <a:spcAft>
                <a:spcPct val="0"/>
              </a:spcAft>
            </a:pPr>
            <a:r>
              <a:rPr lang="ky-KG" altLang="ru-RU" dirty="0">
                <a:solidFill>
                  <a:srgbClr val="202124"/>
                </a:solidFill>
                <a:latin typeface="inherit"/>
              </a:rPr>
              <a:t>Адам укуктарын чектөөгө улуттук коопсуздукту, коомдук тартипти коргоо, калктын ден соолугун жана адеп-ахлагын коргоо, башка адамдардын укуктарын жана эркиндиктерин коргоо максатында Конституция жана мыйзамдар менен гана жол берилет.</a:t>
            </a:r>
          </a:p>
          <a:p>
            <a:pPr eaLnBrk="0" fontAlgn="base" hangingPunct="0">
              <a:lnSpc>
                <a:spcPct val="100000"/>
              </a:lnSpc>
              <a:spcBef>
                <a:spcPct val="0"/>
              </a:spcBef>
              <a:spcAft>
                <a:spcPct val="0"/>
              </a:spcAft>
            </a:pPr>
            <a:r>
              <a:rPr lang="ky-KG" altLang="ru-RU" dirty="0">
                <a:solidFill>
                  <a:srgbClr val="202124"/>
                </a:solidFill>
                <a:latin typeface="inherit"/>
              </a:rPr>
              <a:t>Киргизилген чектөөлөр айтылган максаттарга пропорционалдуу болушу керек. Мындай чектөөлөр аскердик же башка мамлекеттик кызматтын өзгөчөлүктөрүн эске алуу менен да киргизилиши мүмкүн. </a:t>
            </a:r>
          </a:p>
          <a:p>
            <a:pPr eaLnBrk="0" fontAlgn="base" hangingPunct="0">
              <a:lnSpc>
                <a:spcPct val="100000"/>
              </a:lnSpc>
              <a:spcBef>
                <a:spcPct val="0"/>
              </a:spcBef>
              <a:spcAft>
                <a:spcPct val="0"/>
              </a:spcAft>
            </a:pPr>
            <a:r>
              <a:rPr lang="ky-KG" altLang="ru-RU" dirty="0">
                <a:solidFill>
                  <a:srgbClr val="202124"/>
                </a:solidFill>
                <a:latin typeface="inherit"/>
              </a:rPr>
              <a:t>Адамдын жана жарандын укуктарын жана эркиндиктерин чектеген мыйзам алдындагы ченемдик укуктук актыларды кабыл алууга түз тыюу салынган.</a:t>
            </a:r>
            <a:endParaRPr lang="ky-KG" altLang="ru-RU" sz="2000" dirty="0">
              <a:latin typeface="Arial" panose="020B0604020202020204" pitchFamily="34" charset="0"/>
            </a:endParaRPr>
          </a:p>
        </p:txBody>
      </p:sp>
      <p:sp>
        <p:nvSpPr>
          <p:cNvPr id="4" name="Прямоугольник 3">
            <a:extLst>
              <a:ext uri="{FF2B5EF4-FFF2-40B4-BE49-F238E27FC236}">
                <a16:creationId xmlns:a16="http://schemas.microsoft.com/office/drawing/2014/main" id="{303FA7CE-2583-49DF-8A48-A47C20E72182}"/>
              </a:ext>
            </a:extLst>
          </p:cNvPr>
          <p:cNvSpPr/>
          <p:nvPr/>
        </p:nvSpPr>
        <p:spPr>
          <a:xfrm>
            <a:off x="838200" y="244138"/>
            <a:ext cx="10754139" cy="1077218"/>
          </a:xfrm>
          <a:prstGeom prst="rect">
            <a:avLst/>
          </a:prstGeom>
        </p:spPr>
        <p:txBody>
          <a:bodyPr wrap="square">
            <a:spAutoFit/>
          </a:bodyPr>
          <a:lstStyle/>
          <a:p>
            <a:r>
              <a:rPr lang="ru-RU" sz="3200" b="1" dirty="0">
                <a:solidFill>
                  <a:srgbClr val="C00000"/>
                </a:solidFill>
              </a:rPr>
              <a:t>Адам </a:t>
            </a:r>
            <a:r>
              <a:rPr lang="ru-RU" sz="3200" b="1" dirty="0" err="1">
                <a:solidFill>
                  <a:srgbClr val="C00000"/>
                </a:solidFill>
              </a:rPr>
              <a:t>укуктарын</a:t>
            </a:r>
            <a:r>
              <a:rPr lang="ru-RU" sz="3200" b="1" dirty="0">
                <a:solidFill>
                  <a:srgbClr val="C00000"/>
                </a:solidFill>
              </a:rPr>
              <a:t> </a:t>
            </a:r>
            <a:r>
              <a:rPr lang="ru-RU" sz="3200" b="1" dirty="0" err="1">
                <a:solidFill>
                  <a:srgbClr val="C00000"/>
                </a:solidFill>
              </a:rPr>
              <a:t>жана</a:t>
            </a:r>
            <a:r>
              <a:rPr lang="ru-RU" sz="3200" b="1" dirty="0">
                <a:solidFill>
                  <a:srgbClr val="C00000"/>
                </a:solidFill>
              </a:rPr>
              <a:t> </a:t>
            </a:r>
            <a:r>
              <a:rPr lang="ru-RU" sz="3200" b="1" dirty="0" err="1">
                <a:solidFill>
                  <a:srgbClr val="C00000"/>
                </a:solidFill>
              </a:rPr>
              <a:t>эркиндиктерин</a:t>
            </a:r>
            <a:r>
              <a:rPr lang="ru-RU" sz="3200" b="1" dirty="0">
                <a:solidFill>
                  <a:srgbClr val="C00000"/>
                </a:solidFill>
              </a:rPr>
              <a:t> </a:t>
            </a:r>
            <a:r>
              <a:rPr lang="ru-RU" sz="3200" b="1" dirty="0" err="1">
                <a:solidFill>
                  <a:srgbClr val="C00000"/>
                </a:solidFill>
              </a:rPr>
              <a:t>чектөөнүн</a:t>
            </a:r>
            <a:r>
              <a:rPr lang="ru-RU" sz="3200" b="1" dirty="0">
                <a:solidFill>
                  <a:srgbClr val="C00000"/>
                </a:solidFill>
              </a:rPr>
              <a:t> </a:t>
            </a:r>
            <a:r>
              <a:rPr lang="ru-RU" sz="3200" b="1" dirty="0" err="1">
                <a:solidFill>
                  <a:srgbClr val="C00000"/>
                </a:solidFill>
              </a:rPr>
              <a:t>негиздери</a:t>
            </a:r>
            <a:r>
              <a:rPr lang="ru-RU" sz="3200" b="1" dirty="0">
                <a:solidFill>
                  <a:srgbClr val="C00000"/>
                </a:solidFill>
              </a:rPr>
              <a:t> </a:t>
            </a:r>
            <a:r>
              <a:rPr lang="ru-RU" sz="3200" b="1" dirty="0" err="1">
                <a:solidFill>
                  <a:srgbClr val="C00000"/>
                </a:solidFill>
              </a:rPr>
              <a:t>жана</a:t>
            </a:r>
            <a:r>
              <a:rPr lang="ru-RU" sz="3200" b="1" dirty="0">
                <a:solidFill>
                  <a:srgbClr val="C00000"/>
                </a:solidFill>
              </a:rPr>
              <a:t> </a:t>
            </a:r>
            <a:r>
              <a:rPr lang="ru-RU" sz="3200" b="1" dirty="0" err="1">
                <a:solidFill>
                  <a:srgbClr val="C00000"/>
                </a:solidFill>
              </a:rPr>
              <a:t>критерийлери</a:t>
            </a:r>
            <a:r>
              <a:rPr lang="ru-RU" sz="3200" dirty="0">
                <a:solidFill>
                  <a:srgbClr val="C00000"/>
                </a:solidFill>
              </a:rPr>
              <a:t>(</a:t>
            </a:r>
            <a:r>
              <a:rPr lang="ky-KG" sz="3200" dirty="0">
                <a:solidFill>
                  <a:srgbClr val="C00000"/>
                </a:solidFill>
              </a:rPr>
              <a:t>2-уландысы</a:t>
            </a:r>
            <a:r>
              <a:rPr lang="ru-RU" sz="3200" dirty="0">
                <a:solidFill>
                  <a:srgbClr val="C00000"/>
                </a:solidFill>
              </a:rPr>
              <a:t>)</a:t>
            </a:r>
            <a:endParaRPr lang="x-none" sz="2000" dirty="0"/>
          </a:p>
        </p:txBody>
      </p:sp>
      <p:sp>
        <p:nvSpPr>
          <p:cNvPr id="2" name="Rectangle 1">
            <a:extLst>
              <a:ext uri="{FF2B5EF4-FFF2-40B4-BE49-F238E27FC236}">
                <a16:creationId xmlns:a16="http://schemas.microsoft.com/office/drawing/2014/main" id="{A02E698D-30D5-46F4-AF60-9EE8FEA6044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843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2828-06D0-4267-94A2-9076F2C4D6E3}"/>
              </a:ext>
            </a:extLst>
          </p:cNvPr>
          <p:cNvSpPr>
            <a:spLocks noGrp="1"/>
          </p:cNvSpPr>
          <p:nvPr>
            <p:ph type="title"/>
          </p:nvPr>
        </p:nvSpPr>
        <p:spPr>
          <a:xfrm>
            <a:off x="426721" y="557189"/>
            <a:ext cx="4101736" cy="5567891"/>
          </a:xfrm>
        </p:spPr>
        <p:txBody>
          <a:bodyPr>
            <a:normAutofit/>
          </a:bodyPr>
          <a:lstStyle/>
          <a:p>
            <a:r>
              <a:rPr lang="ky-KG" b="1" dirty="0">
                <a:solidFill>
                  <a:srgbClr val="C00000"/>
                </a:solidFill>
              </a:rPr>
              <a:t>Ж</a:t>
            </a:r>
            <a:r>
              <a:rPr lang="ru-RU" b="1" dirty="0" err="1">
                <a:solidFill>
                  <a:srgbClr val="C00000"/>
                </a:solidFill>
              </a:rPr>
              <a:t>ыйынтык</a:t>
            </a:r>
            <a:r>
              <a:rPr lang="ru-RU" b="1" dirty="0">
                <a:solidFill>
                  <a:srgbClr val="C00000"/>
                </a:solidFill>
              </a:rPr>
              <a:t> </a:t>
            </a:r>
            <a:r>
              <a:rPr lang="ru-RU" b="1" dirty="0" err="1">
                <a:solidFill>
                  <a:srgbClr val="C00000"/>
                </a:solidFill>
              </a:rPr>
              <a:t>чыгаруу</a:t>
            </a:r>
            <a:r>
              <a:rPr lang="ru-RU" b="1" dirty="0">
                <a:solidFill>
                  <a:srgbClr val="C00000"/>
                </a:solidFill>
              </a:rPr>
              <a:t>…</a:t>
            </a:r>
            <a:endParaRPr lang="en-GB" b="1" dirty="0">
              <a:solidFill>
                <a:srgbClr val="C00000"/>
              </a:solidFill>
            </a:endParaRPr>
          </a:p>
        </p:txBody>
      </p:sp>
      <p:graphicFrame>
        <p:nvGraphicFramePr>
          <p:cNvPr id="5" name="Content Placeholder 2">
            <a:extLst>
              <a:ext uri="{FF2B5EF4-FFF2-40B4-BE49-F238E27FC236}">
                <a16:creationId xmlns:a16="http://schemas.microsoft.com/office/drawing/2014/main" id="{8B43A7F6-5739-4054-94FC-C538BA6DBE86}"/>
              </a:ext>
            </a:extLst>
          </p:cNvPr>
          <p:cNvGraphicFramePr>
            <a:graphicFrameLocks noGrp="1"/>
          </p:cNvGraphicFramePr>
          <p:nvPr>
            <p:ph idx="1"/>
            <p:extLst>
              <p:ext uri="{D42A27DB-BD31-4B8C-83A1-F6EECF244321}">
                <p14:modId xmlns:p14="http://schemas.microsoft.com/office/powerpoint/2010/main" val="2356974281"/>
              </p:ext>
            </p:extLst>
          </p:nvPr>
        </p:nvGraphicFramePr>
        <p:xfrm>
          <a:off x="5093207" y="268357"/>
          <a:ext cx="6672071" cy="6301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562058"/>
      </p:ext>
    </p:extLst>
  </p:cSld>
  <p:clrMapOvr>
    <a:masterClrMapping/>
  </p:clrMapOvr>
  <mc:AlternateContent xmlns:mc="http://schemas.openxmlformats.org/markup-compatibility/2006" xmlns:p14="http://schemas.microsoft.com/office/powerpoint/2010/main">
    <mc:Choice Requires="p14">
      <p:transition spd="slow" p14:dur="2000" advTm="11155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1155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A27850-29C9-4CDB-9745-7A5E30A9040C}"/>
              </a:ext>
            </a:extLst>
          </p:cNvPr>
          <p:cNvSpPr>
            <a:spLocks noGrp="1"/>
          </p:cNvSpPr>
          <p:nvPr>
            <p:ph idx="1"/>
          </p:nvPr>
        </p:nvSpPr>
        <p:spPr>
          <a:xfrm>
            <a:off x="838200" y="407504"/>
            <a:ext cx="10515600" cy="6072809"/>
          </a:xfrm>
        </p:spPr>
        <p:txBody>
          <a:bodyPr>
            <a:normAutofit fontScale="92500" lnSpcReduction="10000"/>
          </a:bodyPr>
          <a:lstStyle/>
          <a:p>
            <a:pPr marL="0" indent="0">
              <a:buNone/>
            </a:pPr>
            <a:r>
              <a:rPr lang="en-GB" sz="3200" dirty="0"/>
              <a:t>“</a:t>
            </a:r>
            <a:r>
              <a:rPr lang="ky-KG" altLang="ru-RU" sz="3200" dirty="0">
                <a:solidFill>
                  <a:srgbClr val="202124"/>
                </a:solidFill>
                <a:latin typeface="inherit"/>
              </a:rPr>
              <a:t>«Адамдын жалпы укуктары эмнеден башталат? Кичинекей жерлерде, үйгө жакын жерде - ушунчалык жакын жана ушунчалык аз болгондуктан, аларды дүйнөнүн эч бир картасынан көрүүгө болбойт. Бирок бул жеке адамдын дүйнөсү; ал жашаган аймак; ал окуган мектеп же колледж; ал иштеген завод, ферма же контора. Булар ар бир эркек, аял жана бала тең укуктуулукка, бирдей мүмкүнчүлүккө, тең укуктуулукка, басмырлоосуз бирдей умтулган жерлер. Эгерде бул укуктар ал жерде эч кандай мааниге ээ болбосо, башка жерде алардын мааниси жок. Кызыкчылысыз жарандар аларды үйгө жакын жерде колдоо үчүн аракет кылбаса, биз дүйнөдөгү прогресске бекер үмүттөнөбүз ».</a:t>
            </a:r>
            <a:r>
              <a:rPr lang="ky-KG" altLang="ru-RU" sz="1000" dirty="0"/>
              <a:t> </a:t>
            </a:r>
            <a:endParaRPr lang="ky-KG" altLang="ru-RU" sz="2400" dirty="0">
              <a:latin typeface="Arial" panose="020B0604020202020204" pitchFamily="34" charset="0"/>
            </a:endParaRPr>
          </a:p>
          <a:p>
            <a:pPr marL="0" indent="0">
              <a:buNone/>
            </a:pPr>
            <a:endParaRPr lang="en-GB" sz="3200" dirty="0"/>
          </a:p>
          <a:p>
            <a:pPr marL="0" indent="0" algn="r">
              <a:buNone/>
            </a:pPr>
            <a:r>
              <a:rPr lang="da-DK" dirty="0"/>
              <a:t>											</a:t>
            </a:r>
            <a:r>
              <a:rPr lang="ru-RU" dirty="0"/>
              <a:t> </a:t>
            </a:r>
            <a:r>
              <a:rPr lang="ru-RU" b="1" dirty="0">
                <a:solidFill>
                  <a:srgbClr val="C00000"/>
                </a:solidFill>
              </a:rPr>
              <a:t>Элеонора Рузвельт</a:t>
            </a:r>
            <a:endParaRPr lang="en-GB" b="1" dirty="0">
              <a:solidFill>
                <a:srgbClr val="C00000"/>
              </a:solidFill>
            </a:endParaRPr>
          </a:p>
          <a:p>
            <a:endParaRPr lang="en-US" dirty="0"/>
          </a:p>
        </p:txBody>
      </p:sp>
      <p:sp>
        <p:nvSpPr>
          <p:cNvPr id="2" name="Rectangle 1">
            <a:extLst>
              <a:ext uri="{FF2B5EF4-FFF2-40B4-BE49-F238E27FC236}">
                <a16:creationId xmlns:a16="http://schemas.microsoft.com/office/drawing/2014/main" id="{9D1F6C4C-FA9A-4FD6-AF2E-471EB1501F0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6279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977F076-19ED-41C0-9E86-61BCD3A02B3F}"/>
              </a:ext>
            </a:extLst>
          </p:cNvPr>
          <p:cNvSpPr>
            <a:spLocks noGrp="1"/>
          </p:cNvSpPr>
          <p:nvPr>
            <p:ph idx="1"/>
          </p:nvPr>
        </p:nvSpPr>
        <p:spPr>
          <a:xfrm>
            <a:off x="838200" y="626165"/>
            <a:ext cx="10515600" cy="5550798"/>
          </a:xfrm>
        </p:spPr>
        <p:txBody>
          <a:bodyPr>
            <a:normAutofit/>
          </a:bodyPr>
          <a:lstStyle/>
          <a:p>
            <a:pPr marL="0" indent="0" algn="ctr">
              <a:buNone/>
            </a:pPr>
            <a:r>
              <a:rPr lang="ru-RU" altLang="ru-KG" sz="3600" b="1" dirty="0">
                <a:solidFill>
                  <a:srgbClr val="0070C0"/>
                </a:solidFill>
              </a:rPr>
              <a:t>Ж</a:t>
            </a:r>
            <a:r>
              <a:rPr lang="ru-KG" altLang="ru-KG" sz="3600" b="1" dirty="0">
                <a:solidFill>
                  <a:srgbClr val="0070C0"/>
                </a:solidFill>
              </a:rPr>
              <a:t>а</a:t>
            </a:r>
            <a:r>
              <a:rPr lang="ru-RU" altLang="ru-KG" sz="3600" b="1" dirty="0">
                <a:solidFill>
                  <a:srgbClr val="0070C0"/>
                </a:solidFill>
              </a:rPr>
              <a:t>р</a:t>
            </a:r>
            <a:r>
              <a:rPr lang="ru-KG" altLang="ru-KG" sz="3600" b="1" dirty="0">
                <a:solidFill>
                  <a:srgbClr val="0070C0"/>
                </a:solidFill>
              </a:rPr>
              <a:t>а</a:t>
            </a:r>
            <a:r>
              <a:rPr lang="ru-RU" altLang="ru-KG" sz="3600" b="1" dirty="0">
                <a:solidFill>
                  <a:srgbClr val="0070C0"/>
                </a:solidFill>
              </a:rPr>
              <a:t>н</a:t>
            </a:r>
            <a:r>
              <a:rPr lang="ru-KG" altLang="ru-KG" sz="3600" b="1" dirty="0">
                <a:solidFill>
                  <a:srgbClr val="0070C0"/>
                </a:solidFill>
              </a:rPr>
              <a:t>д</a:t>
            </a:r>
            <a:r>
              <a:rPr lang="ru-RU" altLang="ru-KG" sz="3600" b="1" dirty="0">
                <a:solidFill>
                  <a:srgbClr val="0070C0"/>
                </a:solidFill>
              </a:rPr>
              <a:t>а</a:t>
            </a:r>
            <a:r>
              <a:rPr lang="ru-KG" altLang="ru-KG" sz="3600" b="1" dirty="0">
                <a:solidFill>
                  <a:srgbClr val="0070C0"/>
                </a:solidFill>
              </a:rPr>
              <a:t>р</a:t>
            </a:r>
            <a:r>
              <a:rPr lang="ru-RU" altLang="ru-KG" sz="3600" b="1" dirty="0">
                <a:solidFill>
                  <a:srgbClr val="0070C0"/>
                </a:solidFill>
              </a:rPr>
              <a:t>д</a:t>
            </a:r>
            <a:r>
              <a:rPr lang="ru-KG" altLang="ru-KG" sz="3600" b="1" dirty="0">
                <a:solidFill>
                  <a:srgbClr val="0070C0"/>
                </a:solidFill>
              </a:rPr>
              <a:t>ы</a:t>
            </a:r>
            <a:r>
              <a:rPr lang="ru-RU" altLang="ru-KG" sz="3600" b="1" dirty="0">
                <a:solidFill>
                  <a:srgbClr val="0070C0"/>
                </a:solidFill>
              </a:rPr>
              <a:t>н</a:t>
            </a:r>
            <a:r>
              <a:rPr lang="ru-KG" altLang="ru-KG" sz="3600" b="1" dirty="0">
                <a:solidFill>
                  <a:srgbClr val="0070C0"/>
                </a:solidFill>
              </a:rPr>
              <a:t> </a:t>
            </a:r>
            <a:br>
              <a:rPr lang="ru-KG" altLang="ru-KG" sz="3600" b="1" dirty="0">
                <a:solidFill>
                  <a:srgbClr val="0070C0"/>
                </a:solidFill>
              </a:rPr>
            </a:br>
            <a:r>
              <a:rPr lang="ky-KG" altLang="ru-KG" sz="3600" b="1" dirty="0">
                <a:solidFill>
                  <a:srgbClr val="0070C0"/>
                </a:solidFill>
              </a:rPr>
              <a:t>чечим кабыл алуу процесстерине катышуу</a:t>
            </a:r>
            <a:endParaRPr lang="ru-KG" altLang="ru-KG" sz="3600" b="1" dirty="0">
              <a:solidFill>
                <a:srgbClr val="0070C0"/>
              </a:solidFill>
            </a:endParaRPr>
          </a:p>
        </p:txBody>
      </p:sp>
      <p:pic>
        <p:nvPicPr>
          <p:cNvPr id="4" name="Picutre 1">
            <a:extLst>
              <a:ext uri="{FF2B5EF4-FFF2-40B4-BE49-F238E27FC236}">
                <a16:creationId xmlns:a16="http://schemas.microsoft.com/office/drawing/2014/main" id="{658EC964-F810-4200-A703-CC8B7D94984E}"/>
              </a:ext>
            </a:extLst>
          </p:cNvPr>
          <p:cNvPicPr>
            <a:picLocks/>
          </p:cNvPicPr>
          <p:nvPr/>
        </p:nvPicPr>
        <p:blipFill>
          <a:blip r:embed="rId2"/>
          <a:stretch/>
        </p:blipFill>
        <p:spPr>
          <a:xfrm>
            <a:off x="2582517" y="1805194"/>
            <a:ext cx="7026965" cy="2866197"/>
          </a:xfrm>
          <a:prstGeom prst="rect">
            <a:avLst/>
          </a:prstGeom>
        </p:spPr>
      </p:pic>
      <p:sp>
        <p:nvSpPr>
          <p:cNvPr id="5" name="Прямоугольник 4">
            <a:extLst>
              <a:ext uri="{FF2B5EF4-FFF2-40B4-BE49-F238E27FC236}">
                <a16:creationId xmlns:a16="http://schemas.microsoft.com/office/drawing/2014/main" id="{49A4567F-E478-4002-8CC6-175513E70660}"/>
              </a:ext>
            </a:extLst>
          </p:cNvPr>
          <p:cNvSpPr/>
          <p:nvPr/>
        </p:nvSpPr>
        <p:spPr>
          <a:xfrm>
            <a:off x="838200" y="4976634"/>
            <a:ext cx="10515600" cy="1200329"/>
          </a:xfrm>
          <a:prstGeom prst="rect">
            <a:avLst/>
          </a:prstGeom>
        </p:spPr>
        <p:txBody>
          <a:bodyPr wrap="square">
            <a:spAutoFit/>
          </a:bodyPr>
          <a:lstStyle/>
          <a:p>
            <a:pPr algn="ctr"/>
            <a:r>
              <a:rPr lang="ru-KG" altLang="ru-RU" sz="3600" b="1" dirty="0">
                <a:solidFill>
                  <a:srgbClr val="0070C0"/>
                </a:solidFill>
              </a:rPr>
              <a:t>Ж</a:t>
            </a:r>
            <a:r>
              <a:rPr lang="ru-RU" altLang="ru-RU" sz="3600" b="1" dirty="0">
                <a:solidFill>
                  <a:srgbClr val="0070C0"/>
                </a:solidFill>
              </a:rPr>
              <a:t>а</a:t>
            </a:r>
            <a:r>
              <a:rPr lang="ru-KG" altLang="ru-RU" sz="3600" b="1" dirty="0" err="1">
                <a:solidFill>
                  <a:srgbClr val="0070C0"/>
                </a:solidFill>
              </a:rPr>
              <a:t>рандардын</a:t>
            </a:r>
            <a:r>
              <a:rPr lang="ru-KG" altLang="ru-RU" sz="3600" b="1" dirty="0">
                <a:solidFill>
                  <a:srgbClr val="0070C0"/>
                </a:solidFill>
              </a:rPr>
              <a:t> </a:t>
            </a:r>
          </a:p>
          <a:p>
            <a:pPr algn="ctr"/>
            <a:r>
              <a:rPr lang="ru-KG" altLang="ru-RU" sz="3600" b="1" dirty="0">
                <a:solidFill>
                  <a:srgbClr val="0070C0"/>
                </a:solidFill>
              </a:rPr>
              <a:t>м</a:t>
            </a:r>
            <a:r>
              <a:rPr lang="ky-KG" altLang="ru-RU" sz="3600" b="1" dirty="0">
                <a:solidFill>
                  <a:srgbClr val="0070C0"/>
                </a:solidFill>
              </a:rPr>
              <a:t>амлекеттик</a:t>
            </a:r>
            <a:r>
              <a:rPr lang="ru-KG" altLang="ru-RU" sz="3600" b="1" dirty="0">
                <a:solidFill>
                  <a:srgbClr val="0070C0"/>
                </a:solidFill>
              </a:rPr>
              <a:t> </a:t>
            </a:r>
            <a:r>
              <a:rPr lang="ky-KG" altLang="ru-RU" sz="3600" b="1" dirty="0">
                <a:solidFill>
                  <a:srgbClr val="0070C0"/>
                </a:solidFill>
              </a:rPr>
              <a:t>иштерге катышуу уку</a:t>
            </a:r>
            <a:r>
              <a:rPr lang="ru-KG" altLang="ru-RU" sz="3600" b="1" dirty="0">
                <a:solidFill>
                  <a:srgbClr val="0070C0"/>
                </a:solidFill>
              </a:rPr>
              <a:t>г</a:t>
            </a:r>
            <a:r>
              <a:rPr lang="ru-RU" altLang="ru-RU" sz="3600" b="1" dirty="0">
                <a:solidFill>
                  <a:srgbClr val="0070C0"/>
                </a:solidFill>
              </a:rPr>
              <a:t>у</a:t>
            </a:r>
            <a:endParaRPr lang="ru-KG" sz="3600" dirty="0">
              <a:solidFill>
                <a:srgbClr val="0070C0"/>
              </a:solidFill>
            </a:endParaRPr>
          </a:p>
        </p:txBody>
      </p:sp>
    </p:spTree>
    <p:extLst>
      <p:ext uri="{BB962C8B-B14F-4D97-AF65-F5344CB8AC3E}">
        <p14:creationId xmlns:p14="http://schemas.microsoft.com/office/powerpoint/2010/main" val="4070079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0525" y="1451729"/>
            <a:ext cx="4953001" cy="1729621"/>
          </a:xfrm>
        </p:spPr>
        <p:txBody>
          <a:bodyPr>
            <a:normAutofit/>
          </a:bodyPr>
          <a:lstStyle/>
          <a:p>
            <a:pPr marL="0" lvl="0" indent="0">
              <a:buNone/>
            </a:pPr>
            <a:r>
              <a:rPr lang="ky-KG" altLang="ru-RU" sz="2400" b="1" dirty="0">
                <a:solidFill>
                  <a:schemeClr val="tx2">
                    <a:lumMod val="60000"/>
                    <a:lumOff val="40000"/>
                  </a:schemeClr>
                </a:solidFill>
              </a:rPr>
              <a:t>« ... ар ким өз өкмөтүнүн ишине катышууга укуктуу»</a:t>
            </a:r>
          </a:p>
          <a:p>
            <a:pPr marL="0" lvl="0" indent="0">
              <a:buNone/>
            </a:pPr>
            <a:r>
              <a:rPr lang="ky-KG" altLang="ru-RU" sz="1700" i="1" dirty="0"/>
              <a:t>БУУнун Башкы Ассамблеясы тарабынан кабыл алынган Адам укуктарынын жалпы декларациясы, </a:t>
            </a:r>
            <a:r>
              <a:rPr lang="ru-RU" sz="1700" i="1" dirty="0"/>
              <a:t>10 декабрь 1948 ж. (21 </a:t>
            </a:r>
            <a:r>
              <a:rPr lang="ru-RU" sz="1700" i="1" dirty="0" err="1"/>
              <a:t>берене</a:t>
            </a:r>
            <a:r>
              <a:rPr lang="ru-RU" sz="1700" i="1" dirty="0"/>
              <a:t>)</a:t>
            </a:r>
            <a:endParaRPr lang="ru-RU" sz="1700" dirty="0"/>
          </a:p>
        </p:txBody>
      </p:sp>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Прямоугольник 6"/>
          <p:cNvSpPr/>
          <p:nvPr/>
        </p:nvSpPr>
        <p:spPr>
          <a:xfrm>
            <a:off x="6029325" y="228599"/>
            <a:ext cx="5753100" cy="3388620"/>
          </a:xfrm>
          <a:prstGeom prst="rect">
            <a:avLst/>
          </a:prstGeom>
        </p:spPr>
        <p:txBody>
          <a:bodyPr wrap="square">
            <a:spAutoFit/>
          </a:bodyPr>
          <a:lstStyle/>
          <a:p>
            <a:pPr>
              <a:lnSpc>
                <a:spcPct val="90000"/>
              </a:lnSpc>
              <a:spcBef>
                <a:spcPts val="1000"/>
              </a:spcBef>
            </a:pPr>
            <a:r>
              <a:rPr lang="ky-KG" altLang="ru-RU" sz="2800" b="1" dirty="0"/>
              <a:t>“... Мамлекеттик иштерге катышуу укугунун  үч элементи:</a:t>
            </a:r>
          </a:p>
          <a:p>
            <a:pPr>
              <a:lnSpc>
                <a:spcPct val="90000"/>
              </a:lnSpc>
              <a:spcBef>
                <a:spcPts val="1000"/>
              </a:spcBef>
            </a:pPr>
            <a:r>
              <a:rPr lang="ky-KG" altLang="ru-RU" sz="2800" b="1" dirty="0">
                <a:solidFill>
                  <a:schemeClr val="accent2">
                    <a:lumMod val="75000"/>
                  </a:schemeClr>
                </a:solidFill>
              </a:rPr>
              <a:t> </a:t>
            </a:r>
            <a:r>
              <a:rPr lang="ky-KG" altLang="ru-RU" sz="2800" b="1" dirty="0">
                <a:solidFill>
                  <a:schemeClr val="tx2">
                    <a:lumMod val="60000"/>
                    <a:lumOff val="40000"/>
                  </a:schemeClr>
                </a:solidFill>
              </a:rPr>
              <a:t>а) </a:t>
            </a:r>
            <a:r>
              <a:rPr lang="ky-KG" altLang="ru-RU" sz="2800" b="1" u="sng" dirty="0">
                <a:solidFill>
                  <a:schemeClr val="tx2">
                    <a:lumMod val="60000"/>
                    <a:lumOff val="40000"/>
                  </a:schemeClr>
                </a:solidFill>
              </a:rPr>
              <a:t>коомдук иштерди жүргүзүүгө катышуу укугу; </a:t>
            </a:r>
          </a:p>
          <a:p>
            <a:pPr>
              <a:lnSpc>
                <a:spcPct val="90000"/>
              </a:lnSpc>
              <a:spcBef>
                <a:spcPts val="1000"/>
              </a:spcBef>
            </a:pPr>
            <a:r>
              <a:rPr lang="ky-KG" altLang="ru-RU" b="1" dirty="0"/>
              <a:t>б) шайлоо жана шайлануу укугу; </a:t>
            </a:r>
          </a:p>
          <a:p>
            <a:pPr>
              <a:lnSpc>
                <a:spcPct val="90000"/>
              </a:lnSpc>
              <a:spcBef>
                <a:spcPts val="1000"/>
              </a:spcBef>
            </a:pPr>
            <a:r>
              <a:rPr lang="ky-KG" altLang="ru-RU" b="1" dirty="0"/>
              <a:t>в) мамлекеттик кызматка кабыл алуу укугу.</a:t>
            </a:r>
          </a:p>
          <a:p>
            <a:pPr lvl="0"/>
            <a:endParaRPr lang="ru-RU" sz="2000" i="1" dirty="0">
              <a:solidFill>
                <a:srgbClr val="C00000"/>
              </a:solidFill>
            </a:endParaRPr>
          </a:p>
          <a:p>
            <a:r>
              <a:rPr lang="ky-KG" altLang="ru-RU" i="1" dirty="0"/>
              <a:t>Жарандык жана саясий укуктар жөнүндө эл аралык пакт </a:t>
            </a:r>
            <a:r>
              <a:rPr lang="ru-RU" i="1" dirty="0"/>
              <a:t>(25 </a:t>
            </a:r>
            <a:r>
              <a:rPr lang="ru-RU" i="1" dirty="0" err="1"/>
              <a:t>берене</a:t>
            </a:r>
            <a:r>
              <a:rPr lang="ru-RU" i="1" dirty="0"/>
              <a:t>) </a:t>
            </a:r>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9" name="Прямоугольник 8"/>
          <p:cNvSpPr/>
          <p:nvPr/>
        </p:nvSpPr>
        <p:spPr>
          <a:xfrm>
            <a:off x="390525" y="102920"/>
            <a:ext cx="5172075" cy="1077218"/>
          </a:xfrm>
          <a:prstGeom prst="rect">
            <a:avLst/>
          </a:prstGeom>
          <a:solidFill>
            <a:schemeClr val="accent5">
              <a:lumMod val="20000"/>
              <a:lumOff val="80000"/>
            </a:schemeClr>
          </a:solidFill>
        </p:spPr>
        <p:txBody>
          <a:bodyPr wrap="square">
            <a:spAutoFit/>
          </a:bodyPr>
          <a:lstStyle/>
          <a:p>
            <a:r>
              <a:rPr lang="ky-KG" altLang="ru-RU" sz="3200" b="1" dirty="0">
                <a:solidFill>
                  <a:srgbClr val="C00000"/>
                </a:solidFill>
              </a:rPr>
              <a:t>«Мамлекеттик иштерге катышуу укук»</a:t>
            </a:r>
            <a:endParaRPr lang="ru-RU" sz="3200" dirty="0">
              <a:solidFill>
                <a:srgbClr val="C00000"/>
              </a:solidFill>
            </a:endParaRPr>
          </a:p>
        </p:txBody>
      </p:sp>
      <p:sp>
        <p:nvSpPr>
          <p:cNvPr id="10" name="Прямоугольник 9"/>
          <p:cNvSpPr/>
          <p:nvPr/>
        </p:nvSpPr>
        <p:spPr>
          <a:xfrm>
            <a:off x="590550" y="3375779"/>
            <a:ext cx="9944100" cy="2862322"/>
          </a:xfrm>
          <a:prstGeom prst="rect">
            <a:avLst/>
          </a:prstGeom>
        </p:spPr>
        <p:txBody>
          <a:bodyPr wrap="square">
            <a:spAutoFit/>
          </a:bodyPr>
          <a:lstStyle/>
          <a:p>
            <a:r>
              <a:rPr lang="kk-KZ" dirty="0"/>
              <a:t>1. </a:t>
            </a:r>
            <a:r>
              <a:rPr lang="kk-KZ" b="1" dirty="0"/>
              <a:t>Жарандар төмөндөгүлөргө </a:t>
            </a:r>
            <a:r>
              <a:rPr lang="kk-KZ" b="1" dirty="0">
                <a:solidFill>
                  <a:schemeClr val="bg2">
                    <a:lumMod val="75000"/>
                  </a:schemeClr>
                </a:solidFill>
              </a:rPr>
              <a:t>укуктуу:</a:t>
            </a:r>
          </a:p>
          <a:p>
            <a:r>
              <a:rPr lang="kk-KZ" dirty="0"/>
              <a:t>1) республикалык жана жергиликтүү маанидеги мыйзамдарды, чечимдерди талкуулоого жана аларды кабыл алууга </a:t>
            </a:r>
            <a:r>
              <a:rPr lang="kk-KZ" b="1" dirty="0">
                <a:solidFill>
                  <a:schemeClr val="bg2">
                    <a:lumMod val="75000"/>
                  </a:schemeClr>
                </a:solidFill>
              </a:rPr>
              <a:t>катышууга</a:t>
            </a:r>
            <a:r>
              <a:rPr lang="kk-KZ" dirty="0">
                <a:solidFill>
                  <a:schemeClr val="bg2">
                    <a:lumMod val="75000"/>
                  </a:schemeClr>
                </a:solidFill>
              </a:rPr>
              <a:t>;</a:t>
            </a:r>
          </a:p>
          <a:p>
            <a:r>
              <a:rPr lang="kk-KZ" dirty="0"/>
              <a:t>3. Жарандар республикалык жана жергиликтүү бюджеттерди түзүүгө </a:t>
            </a:r>
            <a:r>
              <a:rPr lang="kk-KZ" b="1" dirty="0">
                <a:solidFill>
                  <a:schemeClr val="bg2">
                    <a:lumMod val="75000"/>
                  </a:schemeClr>
                </a:solidFill>
              </a:rPr>
              <a:t>катышууга</a:t>
            </a:r>
            <a:r>
              <a:rPr lang="kk-KZ" dirty="0"/>
              <a:t>, ошондой эле бюджеттен иш жүзүндө чыгымдалган каражаттар жөнүндө </a:t>
            </a:r>
            <a:r>
              <a:rPr lang="kk-KZ" b="1" dirty="0">
                <a:solidFill>
                  <a:schemeClr val="bg2">
                    <a:lumMod val="75000"/>
                  </a:schemeClr>
                </a:solidFill>
              </a:rPr>
              <a:t>маалымат алууга укуктуу</a:t>
            </a:r>
            <a:r>
              <a:rPr lang="kk-KZ" dirty="0"/>
              <a:t>.</a:t>
            </a:r>
            <a:r>
              <a:rPr lang="ru-RU" dirty="0"/>
              <a:t> </a:t>
            </a:r>
          </a:p>
          <a:p>
            <a:endParaRPr lang="ru-RU" i="1" dirty="0"/>
          </a:p>
          <a:p>
            <a:r>
              <a:rPr lang="kk-KZ" b="1" dirty="0"/>
              <a:t>52-берене </a:t>
            </a:r>
            <a:r>
              <a:rPr lang="ru-RU" i="1" dirty="0"/>
              <a:t>Кыргыз </a:t>
            </a:r>
            <a:r>
              <a:rPr lang="ru-RU" i="1" dirty="0" err="1"/>
              <a:t>Республикасынын</a:t>
            </a:r>
            <a:r>
              <a:rPr lang="ru-RU" i="1" dirty="0"/>
              <a:t> </a:t>
            </a:r>
            <a:r>
              <a:rPr lang="ru-RU" i="1" dirty="0" err="1"/>
              <a:t>Конституциясы</a:t>
            </a:r>
            <a:r>
              <a:rPr lang="ru-RU" i="1" dirty="0"/>
              <a:t> </a:t>
            </a:r>
            <a:r>
              <a:rPr lang="ky-KG" altLang="ru-RU" i="1" dirty="0"/>
              <a:t>2010-жылдын 27-июнунда референдум (жалпы элдик добуш берүү) менен кабыл алынган </a:t>
            </a:r>
            <a:br>
              <a:rPr lang="ky-KG" altLang="ru-RU" dirty="0">
                <a:latin typeface="Arial" panose="020B0604020202020204" pitchFamily="34" charset="0"/>
              </a:rPr>
            </a:br>
            <a:endParaRPr lang="kk-KZ" dirty="0"/>
          </a:p>
          <a:p>
            <a:endParaRPr lang="ru-RU" dirty="0"/>
          </a:p>
        </p:txBody>
      </p:sp>
    </p:spTree>
    <p:extLst>
      <p:ext uri="{BB962C8B-B14F-4D97-AF65-F5344CB8AC3E}">
        <p14:creationId xmlns:p14="http://schemas.microsoft.com/office/powerpoint/2010/main" val="929421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79413"/>
            <a:ext cx="10515600" cy="687388"/>
          </a:xfrm>
          <a:solidFill>
            <a:schemeClr val="bg1"/>
          </a:solidFill>
        </p:spPr>
        <p:txBody>
          <a:bodyPr>
            <a:noAutofit/>
          </a:bodyPr>
          <a:lstStyle/>
          <a:p>
            <a:pPr algn="ctr"/>
            <a:r>
              <a:rPr lang="ru-RU" sz="3600" b="1" cap="small" dirty="0" err="1">
                <a:solidFill>
                  <a:srgbClr val="C00000"/>
                </a:solidFill>
                <a:latin typeface="+mn-lt"/>
              </a:rPr>
              <a:t>Мамлекеттик</a:t>
            </a:r>
            <a:r>
              <a:rPr lang="ru-RU" sz="3600" b="1" cap="small" dirty="0">
                <a:solidFill>
                  <a:srgbClr val="C00000"/>
                </a:solidFill>
                <a:latin typeface="+mn-lt"/>
              </a:rPr>
              <a:t> </a:t>
            </a:r>
            <a:r>
              <a:rPr lang="ru-RU" sz="3600" b="1" cap="small" dirty="0" err="1">
                <a:solidFill>
                  <a:srgbClr val="C00000"/>
                </a:solidFill>
                <a:latin typeface="+mn-lt"/>
              </a:rPr>
              <a:t>иштерди</a:t>
            </a:r>
            <a:r>
              <a:rPr lang="ru-RU" sz="3600" b="1" cap="small" dirty="0">
                <a:solidFill>
                  <a:srgbClr val="C00000"/>
                </a:solidFill>
                <a:latin typeface="+mn-lt"/>
              </a:rPr>
              <a:t> </a:t>
            </a:r>
            <a:r>
              <a:rPr lang="ky-KG" altLang="ru-RU" sz="3600" b="1" cap="small" dirty="0">
                <a:solidFill>
                  <a:srgbClr val="C00000"/>
                </a:solidFill>
                <a:latin typeface="+mn-lt"/>
              </a:rPr>
              <a:t>жүргүзүү</a:t>
            </a:r>
            <a:r>
              <a:rPr lang="ru-RU" sz="3600" b="1" cap="small" dirty="0">
                <a:solidFill>
                  <a:srgbClr val="C00000"/>
                </a:solidFill>
                <a:latin typeface="+mn-lt"/>
              </a:rPr>
              <a:t> </a:t>
            </a:r>
            <a:r>
              <a:rPr lang="ru-RU" sz="3600" b="1" cap="small" dirty="0" err="1">
                <a:solidFill>
                  <a:srgbClr val="C00000"/>
                </a:solidFill>
                <a:latin typeface="+mn-lt"/>
              </a:rPr>
              <a:t>деген</a:t>
            </a:r>
            <a:r>
              <a:rPr lang="ru-RU" sz="3600" b="1" cap="small" dirty="0">
                <a:solidFill>
                  <a:srgbClr val="C00000"/>
                </a:solidFill>
                <a:latin typeface="+mn-lt"/>
              </a:rPr>
              <a:t> </a:t>
            </a:r>
            <a:r>
              <a:rPr lang="ru-RU" sz="3600" b="1" cap="small" dirty="0" err="1">
                <a:solidFill>
                  <a:srgbClr val="C00000"/>
                </a:solidFill>
                <a:latin typeface="+mn-lt"/>
              </a:rPr>
              <a:t>эмне</a:t>
            </a:r>
            <a:r>
              <a:rPr lang="ru-RU" sz="3600" b="1" cap="small" dirty="0">
                <a:solidFill>
                  <a:srgbClr val="C00000"/>
                </a:solidFill>
                <a:latin typeface="+mn-lt"/>
              </a:rPr>
              <a:t>?</a:t>
            </a:r>
            <a:endParaRPr lang="ru-RU" sz="3600" b="1" dirty="0">
              <a:solidFill>
                <a:srgbClr val="C00000"/>
              </a:solidFill>
              <a:latin typeface="+mn-lt"/>
            </a:endParaRPr>
          </a:p>
        </p:txBody>
      </p:sp>
      <p:sp>
        <p:nvSpPr>
          <p:cNvPr id="3" name="Объект 2"/>
          <p:cNvSpPr>
            <a:spLocks noGrp="1"/>
          </p:cNvSpPr>
          <p:nvPr>
            <p:ph idx="1"/>
          </p:nvPr>
        </p:nvSpPr>
        <p:spPr>
          <a:xfrm>
            <a:off x="504826" y="1162049"/>
            <a:ext cx="10848974" cy="5014913"/>
          </a:xfrm>
        </p:spPr>
        <p:txBody>
          <a:bodyPr>
            <a:normAutofit/>
          </a:bodyPr>
          <a:lstStyle/>
          <a:p>
            <a:pPr marL="0" lvl="0" indent="0">
              <a:buNone/>
            </a:pPr>
            <a:r>
              <a:rPr lang="ky-KG" altLang="ru-RU" b="1" dirty="0">
                <a:solidFill>
                  <a:srgbClr val="0070C0"/>
                </a:solidFill>
                <a:latin typeface="inherit"/>
              </a:rPr>
              <a:t>Мамлекеттик иштерди жүргүзүү </a:t>
            </a:r>
            <a:r>
              <a:rPr lang="ky-KG" altLang="ru-RU" dirty="0">
                <a:solidFill>
                  <a:srgbClr val="0070C0"/>
                </a:solidFill>
                <a:latin typeface="inherit"/>
              </a:rPr>
              <a:t>- </a:t>
            </a:r>
            <a:r>
              <a:rPr lang="ky-KG" altLang="ru-RU" dirty="0">
                <a:solidFill>
                  <a:srgbClr val="202124"/>
                </a:solidFill>
                <a:latin typeface="inherit"/>
              </a:rPr>
              <a:t>бул мамлекеттик башкаруунун бардык аспектилерин камтыган, ошондой эле эл аралык, улуттук, регионалдык жана жергиликтүү деңгээлдерде документтерди иштеп чыгуу жана жүзөгө ашыруу боюнча кеңири түшүнүк.</a:t>
            </a:r>
            <a:r>
              <a:rPr lang="ky-KG" altLang="ru-RU" sz="900" dirty="0"/>
              <a:t> </a:t>
            </a:r>
            <a:endParaRPr lang="ky-KG" altLang="ru-RU" sz="2000" dirty="0">
              <a:latin typeface="Arial" panose="020B0604020202020204" pitchFamily="34" charset="0"/>
            </a:endParaRPr>
          </a:p>
          <a:p>
            <a:pPr marL="0" indent="0">
              <a:buNone/>
            </a:pPr>
            <a:endParaRPr lang="ru-RU" dirty="0"/>
          </a:p>
        </p:txBody>
      </p:sp>
      <p:pic>
        <p:nvPicPr>
          <p:cNvPr id="4" name="Picutre 39"/>
          <p:cNvPicPr/>
          <p:nvPr/>
        </p:nvPicPr>
        <p:blipFill>
          <a:blip r:embed="rId2"/>
          <a:stretch/>
        </p:blipFill>
        <p:spPr>
          <a:xfrm>
            <a:off x="758186" y="3666490"/>
            <a:ext cx="2736850" cy="1706880"/>
          </a:xfrm>
          <a:prstGeom prst="rect">
            <a:avLst/>
          </a:prstGeom>
        </p:spPr>
      </p:pic>
      <p:pic>
        <p:nvPicPr>
          <p:cNvPr id="5" name="Picutre 40"/>
          <p:cNvPicPr/>
          <p:nvPr/>
        </p:nvPicPr>
        <p:blipFill>
          <a:blip r:embed="rId3"/>
          <a:stretch/>
        </p:blipFill>
        <p:spPr>
          <a:xfrm>
            <a:off x="8896983" y="3539172"/>
            <a:ext cx="2031365" cy="1961515"/>
          </a:xfrm>
          <a:prstGeom prst="rect">
            <a:avLst/>
          </a:prstGeom>
        </p:spPr>
      </p:pic>
      <p:pic>
        <p:nvPicPr>
          <p:cNvPr id="6" name="Picutre 181"/>
          <p:cNvPicPr/>
          <p:nvPr/>
        </p:nvPicPr>
        <p:blipFill>
          <a:blip r:embed="rId4"/>
          <a:stretch/>
        </p:blipFill>
        <p:spPr>
          <a:xfrm>
            <a:off x="4967602" y="3562985"/>
            <a:ext cx="2456815" cy="1913890"/>
          </a:xfrm>
          <a:prstGeom prst="rect">
            <a:avLst/>
          </a:prstGeom>
        </p:spPr>
      </p:pic>
    </p:spTree>
    <p:extLst>
      <p:ext uri="{BB962C8B-B14F-4D97-AF65-F5344CB8AC3E}">
        <p14:creationId xmlns:p14="http://schemas.microsoft.com/office/powerpoint/2010/main" val="2871466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96265" y="2413267"/>
            <a:ext cx="10690860" cy="1019175"/>
          </a:xfrm>
        </p:spPr>
        <p:txBody>
          <a:bodyPr>
            <a:normAutofit/>
          </a:bodyPr>
          <a:lstStyle/>
          <a:p>
            <a:pPr marL="0" lvl="0" indent="0">
              <a:buNone/>
            </a:pPr>
            <a:r>
              <a:rPr lang="ky-KG" altLang="ru-RU" dirty="0">
                <a:solidFill>
                  <a:srgbClr val="202124"/>
                </a:solidFill>
                <a:latin typeface="inherit"/>
              </a:rPr>
              <a:t>Коомдук иштерди жүргүзүүгө </a:t>
            </a:r>
            <a:r>
              <a:rPr lang="ky-KG" altLang="ru-RU" b="1" dirty="0">
                <a:solidFill>
                  <a:srgbClr val="C00000"/>
                </a:solidFill>
                <a:latin typeface="inherit"/>
              </a:rPr>
              <a:t>катышуу укугунун </a:t>
            </a:r>
            <a:r>
              <a:rPr lang="ky-KG" altLang="ru-RU" dirty="0">
                <a:solidFill>
                  <a:srgbClr val="202124"/>
                </a:solidFill>
                <a:latin typeface="inherit"/>
              </a:rPr>
              <a:t>негизги принциптери</a:t>
            </a:r>
          </a:p>
        </p:txBody>
      </p:sp>
      <p:sp>
        <p:nvSpPr>
          <p:cNvPr id="6" name="Заголовок 1"/>
          <p:cNvSpPr>
            <a:spLocks noGrp="1"/>
          </p:cNvSpPr>
          <p:nvPr>
            <p:ph type="title"/>
          </p:nvPr>
        </p:nvSpPr>
        <p:spPr>
          <a:xfrm>
            <a:off x="443865" y="725754"/>
            <a:ext cx="11338560" cy="1325563"/>
          </a:xfrm>
        </p:spPr>
        <p:txBody>
          <a:bodyPr>
            <a:noAutofit/>
          </a:bodyPr>
          <a:lstStyle/>
          <a:p>
            <a:br>
              <a:rPr lang="ky-KG" altLang="ru-RU" sz="2400" b="1" dirty="0">
                <a:solidFill>
                  <a:srgbClr val="C00000"/>
                </a:solidFill>
                <a:latin typeface="+mn-lt"/>
              </a:rPr>
            </a:br>
            <a:r>
              <a:rPr lang="ky-KG" altLang="ru-RU" sz="2400" b="1" dirty="0">
                <a:solidFill>
                  <a:srgbClr val="C00000"/>
                </a:solidFill>
                <a:latin typeface="+mn-lt"/>
              </a:rPr>
              <a:t>Коомдук иштерге катышуу укугун натыйжалуу жүзөгө ашыруу боюнча мамлекеттер үчүн колдонмо\</a:t>
            </a:r>
            <a:r>
              <a:rPr lang="ru-RU" sz="2400" b="1" dirty="0">
                <a:solidFill>
                  <a:schemeClr val="tx2">
                    <a:lumMod val="60000"/>
                    <a:lumOff val="40000"/>
                  </a:schemeClr>
                </a:solidFill>
                <a:latin typeface="+mn-lt"/>
              </a:rPr>
              <a:t>Руководящие принципы для государств по эффективному осуществлению права на участие в ведении государственных дел</a:t>
            </a:r>
            <a:br>
              <a:rPr lang="ru-RU" sz="2400" b="1" dirty="0">
                <a:solidFill>
                  <a:schemeClr val="tx2">
                    <a:lumMod val="60000"/>
                    <a:lumOff val="40000"/>
                  </a:schemeClr>
                </a:solidFill>
                <a:latin typeface="+mn-lt"/>
              </a:rPr>
            </a:br>
            <a:r>
              <a:rPr lang="ru-RU" sz="1600" i="1" dirty="0">
                <a:solidFill>
                  <a:srgbClr val="202124"/>
                </a:solidFill>
                <a:latin typeface="+mn-lt"/>
              </a:rPr>
              <a:t>(</a:t>
            </a:r>
            <a:r>
              <a:rPr lang="ky-KG" altLang="ru-RU" sz="1600" i="1" dirty="0">
                <a:solidFill>
                  <a:srgbClr val="202124"/>
                </a:solidFill>
                <a:latin typeface="+mn-lt"/>
              </a:rPr>
              <a:t>Бириккен Улуттар Уюмунун Адам укуктары боюнча жогорку комиссарынын кеңсеси</a:t>
            </a:r>
            <a:r>
              <a:rPr lang="ky-KG" altLang="ru-RU" sz="1600" i="1" dirty="0">
                <a:latin typeface="+mn-lt"/>
              </a:rPr>
              <a:t> ,</a:t>
            </a:r>
            <a:r>
              <a:rPr lang="ru-RU" sz="1600" i="1" dirty="0">
                <a:latin typeface="+mn-lt"/>
              </a:rPr>
              <a:t> 2018 ж.) </a:t>
            </a:r>
            <a:br>
              <a:rPr lang="ru-RU" sz="2400" dirty="0"/>
            </a:br>
            <a:endParaRPr lang="ru-RU" sz="2400" dirty="0"/>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Прямоугольник 6"/>
          <p:cNvSpPr/>
          <p:nvPr/>
        </p:nvSpPr>
        <p:spPr>
          <a:xfrm>
            <a:off x="900116" y="61891"/>
            <a:ext cx="10234609" cy="584775"/>
          </a:xfrm>
          <a:prstGeom prst="rect">
            <a:avLst/>
          </a:prstGeom>
          <a:solidFill>
            <a:schemeClr val="bg1"/>
          </a:solidFill>
        </p:spPr>
        <p:txBody>
          <a:bodyPr wrap="square">
            <a:spAutoFit/>
          </a:bodyPr>
          <a:lstStyle/>
          <a:p>
            <a:pPr algn="ctr"/>
            <a:r>
              <a:rPr lang="ky-KG" altLang="ru-RU" sz="3200" b="1" dirty="0">
                <a:solidFill>
                  <a:srgbClr val="C00000"/>
                </a:solidFill>
              </a:rPr>
              <a:t>«Мамлекеттик иштерге катышуу укук»</a:t>
            </a:r>
            <a:endParaRPr lang="ru-RU" sz="3200" dirty="0">
              <a:solidFill>
                <a:srgbClr val="C00000"/>
              </a:solidFill>
            </a:endParaRPr>
          </a:p>
        </p:txBody>
      </p:sp>
      <p:sp>
        <p:nvSpPr>
          <p:cNvPr id="8" name="Объект 4"/>
          <p:cNvSpPr txBox="1">
            <a:spLocks/>
          </p:cNvSpPr>
          <p:nvPr/>
        </p:nvSpPr>
        <p:spPr>
          <a:xfrm>
            <a:off x="596265" y="3432442"/>
            <a:ext cx="10690860" cy="24384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ky-KG" altLang="ru-RU" b="1" u="sng" dirty="0">
                <a:solidFill>
                  <a:srgbClr val="C00000"/>
                </a:solidFill>
                <a:latin typeface="inherit"/>
              </a:rPr>
              <a:t>Катышуунун 2 туру: </a:t>
            </a:r>
          </a:p>
          <a:p>
            <a:pPr marL="0" indent="0">
              <a:buFont typeface="Arial" panose="020B0604020202020204" pitchFamily="34" charset="0"/>
              <a:buNone/>
            </a:pPr>
            <a:r>
              <a:rPr lang="ky-KG" altLang="ru-RU" dirty="0">
                <a:latin typeface="inherit"/>
              </a:rPr>
              <a:t>(1) Шайлоого катышуу</a:t>
            </a:r>
          </a:p>
          <a:p>
            <a:pPr marL="0" indent="0">
              <a:buNone/>
            </a:pPr>
            <a:r>
              <a:rPr lang="ky-KG" altLang="ru-RU" dirty="0">
                <a:latin typeface="inherit"/>
              </a:rPr>
              <a:t>(2) </a:t>
            </a:r>
            <a:r>
              <a:rPr lang="ky-KG" altLang="ru-RU" dirty="0">
                <a:solidFill>
                  <a:srgbClr val="FF0000"/>
                </a:solidFill>
                <a:latin typeface="inherit"/>
              </a:rPr>
              <a:t>«Шайлоого чейин» - «Шайлоодон кийин»</a:t>
            </a:r>
            <a:r>
              <a:rPr lang="ky-KG" altLang="ru-RU" b="1" dirty="0">
                <a:solidFill>
                  <a:srgbClr val="FF0000"/>
                </a:solidFill>
                <a:latin typeface="inherit"/>
              </a:rPr>
              <a:t> </a:t>
            </a:r>
          </a:p>
          <a:p>
            <a:pPr marL="0" indent="0">
              <a:buNone/>
            </a:pPr>
            <a:r>
              <a:rPr lang="ky-KG" altLang="ru-RU" dirty="0">
                <a:latin typeface="inherit"/>
              </a:rPr>
              <a:t>(мамлекеттик иштерди жүргүзүү- маанилүү катышуу үчүн мамлекеттик органдардан узак мөөнөттүү милдеттенме)</a:t>
            </a:r>
            <a:endParaRPr lang="ru-RU" dirty="0"/>
          </a:p>
        </p:txBody>
      </p:sp>
    </p:spTree>
    <p:extLst>
      <p:ext uri="{BB962C8B-B14F-4D97-AF65-F5344CB8AC3E}">
        <p14:creationId xmlns:p14="http://schemas.microsoft.com/office/powerpoint/2010/main" val="259377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4B048-FF58-4653-9C44-D93542A54D73}"/>
              </a:ext>
            </a:extLst>
          </p:cNvPr>
          <p:cNvSpPr>
            <a:spLocks noGrp="1"/>
          </p:cNvSpPr>
          <p:nvPr>
            <p:ph type="title"/>
          </p:nvPr>
        </p:nvSpPr>
        <p:spPr>
          <a:xfrm>
            <a:off x="685798" y="326815"/>
            <a:ext cx="10515600" cy="777875"/>
          </a:xfrm>
        </p:spPr>
        <p:txBody>
          <a:bodyPr>
            <a:normAutofit/>
          </a:bodyPr>
          <a:lstStyle/>
          <a:p>
            <a:pPr algn="ctr"/>
            <a:r>
              <a:rPr lang="ru-RU" b="1" dirty="0">
                <a:solidFill>
                  <a:srgbClr val="C00000"/>
                </a:solidFill>
              </a:rPr>
              <a:t> УКУКТАР ЖАНА ЭРКИНДИКТЕР</a:t>
            </a:r>
            <a:endParaRPr lang="x-none" b="1" dirty="0">
              <a:solidFill>
                <a:srgbClr val="C00000"/>
              </a:solidFill>
            </a:endParaRPr>
          </a:p>
        </p:txBody>
      </p:sp>
      <p:sp>
        <p:nvSpPr>
          <p:cNvPr id="3" name="Объект 2">
            <a:extLst>
              <a:ext uri="{FF2B5EF4-FFF2-40B4-BE49-F238E27FC236}">
                <a16:creationId xmlns:a16="http://schemas.microsoft.com/office/drawing/2014/main" id="{39F1F65A-E5EC-4B33-96C9-7A47FC25D557}"/>
              </a:ext>
            </a:extLst>
          </p:cNvPr>
          <p:cNvSpPr>
            <a:spLocks noGrp="1"/>
          </p:cNvSpPr>
          <p:nvPr>
            <p:ph idx="1"/>
          </p:nvPr>
        </p:nvSpPr>
        <p:spPr>
          <a:xfrm>
            <a:off x="838198" y="1371737"/>
            <a:ext cx="5105400" cy="2246105"/>
          </a:xfrm>
          <a:solidFill>
            <a:schemeClr val="accent2">
              <a:lumMod val="20000"/>
              <a:lumOff val="80000"/>
            </a:schemeClr>
          </a:solidFill>
        </p:spPr>
        <p:txBody>
          <a:bodyPr>
            <a:normAutofit/>
          </a:bodyPr>
          <a:lstStyle/>
          <a:p>
            <a:pPr marL="0" indent="0">
              <a:buNone/>
            </a:pPr>
            <a:r>
              <a:rPr lang="ru-RU" dirty="0" err="1"/>
              <a:t>Эгерде</a:t>
            </a:r>
            <a:r>
              <a:rPr lang="ru-RU" dirty="0"/>
              <a:t> мен </a:t>
            </a:r>
            <a:r>
              <a:rPr lang="ru-RU" dirty="0" err="1"/>
              <a:t>бир</a:t>
            </a:r>
            <a:r>
              <a:rPr lang="ru-RU" dirty="0"/>
              <a:t> </a:t>
            </a:r>
            <a:r>
              <a:rPr lang="ru-RU" dirty="0" err="1"/>
              <a:t>нерсеге</a:t>
            </a:r>
            <a:r>
              <a:rPr lang="ru-RU" dirty="0"/>
              <a:t> </a:t>
            </a:r>
            <a:r>
              <a:rPr lang="ru-RU" dirty="0" err="1"/>
              <a:t>укуктуу</a:t>
            </a:r>
            <a:r>
              <a:rPr lang="ru-RU" dirty="0"/>
              <a:t> </a:t>
            </a:r>
            <a:r>
              <a:rPr lang="ru-RU" dirty="0" err="1"/>
              <a:t>болсом</a:t>
            </a:r>
            <a:r>
              <a:rPr lang="ru-RU" dirty="0"/>
              <a:t>, </a:t>
            </a:r>
            <a:r>
              <a:rPr lang="ru-RU" dirty="0" err="1"/>
              <a:t>анда</a:t>
            </a:r>
            <a:r>
              <a:rPr lang="ru-RU" dirty="0"/>
              <a:t> </a:t>
            </a:r>
            <a:r>
              <a:rPr lang="ru-RU" dirty="0" err="1"/>
              <a:t>бийликтин</a:t>
            </a:r>
            <a:r>
              <a:rPr lang="ru-RU" dirty="0"/>
              <a:t> </a:t>
            </a:r>
            <a:r>
              <a:rPr lang="ru-RU" dirty="0" err="1"/>
              <a:t>милдеттери</a:t>
            </a:r>
            <a:r>
              <a:rPr lang="ru-RU" dirty="0"/>
              <a:t> бар. </a:t>
            </a:r>
            <a:endParaRPr lang="x-none" dirty="0"/>
          </a:p>
        </p:txBody>
      </p:sp>
      <p:sp>
        <p:nvSpPr>
          <p:cNvPr id="4" name="Объект 2">
            <a:extLst>
              <a:ext uri="{FF2B5EF4-FFF2-40B4-BE49-F238E27FC236}">
                <a16:creationId xmlns:a16="http://schemas.microsoft.com/office/drawing/2014/main" id="{A7271E30-7EAE-4ED1-A73B-DE2A2C14ADEC}"/>
              </a:ext>
            </a:extLst>
          </p:cNvPr>
          <p:cNvSpPr txBox="1">
            <a:spLocks/>
          </p:cNvSpPr>
          <p:nvPr/>
        </p:nvSpPr>
        <p:spPr>
          <a:xfrm>
            <a:off x="6507542" y="1371738"/>
            <a:ext cx="4846262" cy="224610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ky-KG" altLang="ru-RU" dirty="0">
                <a:solidFill>
                  <a:srgbClr val="202124"/>
                </a:solidFill>
                <a:latin typeface="inherit"/>
              </a:rPr>
              <a:t>Эгерде менде бир нерсеге эркиндик болсо, демек менин жашоомдо бийликтегилер кийлигишпеши керек болгон чөйрө бар.</a:t>
            </a:r>
            <a:r>
              <a:rPr lang="ky-KG" altLang="ru-RU" sz="900" dirty="0"/>
              <a:t> </a:t>
            </a:r>
            <a:endParaRPr lang="ky-KG" altLang="ru-RU" sz="2000" dirty="0">
              <a:latin typeface="Arial" panose="020B0604020202020204" pitchFamily="34" charset="0"/>
            </a:endParaRPr>
          </a:p>
        </p:txBody>
      </p:sp>
      <p:sp>
        <p:nvSpPr>
          <p:cNvPr id="5" name="Объект 2">
            <a:extLst>
              <a:ext uri="{FF2B5EF4-FFF2-40B4-BE49-F238E27FC236}">
                <a16:creationId xmlns:a16="http://schemas.microsoft.com/office/drawing/2014/main" id="{0628B7BA-1EAA-49B6-A92B-C729572308A4}"/>
              </a:ext>
            </a:extLst>
          </p:cNvPr>
          <p:cNvSpPr txBox="1">
            <a:spLocks/>
          </p:cNvSpPr>
          <p:nvPr/>
        </p:nvSpPr>
        <p:spPr>
          <a:xfrm>
            <a:off x="1679714" y="4273826"/>
            <a:ext cx="8259416" cy="1709531"/>
          </a:xfrm>
          <a:prstGeom prst="rect">
            <a:avLst/>
          </a:prstGeom>
          <a:solidFill>
            <a:schemeClr val="accent6">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None/>
            </a:pPr>
            <a:r>
              <a:rPr lang="ky-KG" altLang="ru-RU" dirty="0">
                <a:solidFill>
                  <a:schemeClr val="accent2"/>
                </a:solidFill>
                <a:latin typeface="inherit"/>
              </a:rPr>
              <a:t>Менин укугум </a:t>
            </a:r>
            <a:r>
              <a:rPr lang="ky-KG" altLang="ru-RU" dirty="0">
                <a:solidFill>
                  <a:srgbClr val="202124"/>
                </a:solidFill>
                <a:latin typeface="inherit"/>
              </a:rPr>
              <a:t>– бул бийликтин бир нерсе кылууга милдеттүүлүгү, </a:t>
            </a:r>
            <a:r>
              <a:rPr lang="ky-KG" altLang="ru-RU" dirty="0">
                <a:solidFill>
                  <a:schemeClr val="accent2"/>
                </a:solidFill>
                <a:latin typeface="inherit"/>
              </a:rPr>
              <a:t>менин эркиндигим </a:t>
            </a:r>
            <a:r>
              <a:rPr lang="ky-KG" altLang="ru-RU" dirty="0">
                <a:solidFill>
                  <a:srgbClr val="202124"/>
                </a:solidFill>
                <a:latin typeface="inherit"/>
              </a:rPr>
              <a:t>– анын кандайдыр бир чөйрөдө иш алып баруусуна тыюу салуу.</a:t>
            </a:r>
            <a:r>
              <a:rPr lang="ky-KG" altLang="ru-RU" sz="900" dirty="0"/>
              <a:t> </a:t>
            </a:r>
            <a:endParaRPr lang="ky-KG" altLang="ru-RU" sz="2000" dirty="0">
              <a:latin typeface="Arial" panose="020B0604020202020204" pitchFamily="34" charset="0"/>
            </a:endParaRPr>
          </a:p>
          <a:p>
            <a:endParaRPr lang="x-none" dirty="0"/>
          </a:p>
        </p:txBody>
      </p:sp>
      <p:sp>
        <p:nvSpPr>
          <p:cNvPr id="6" name="Rectangle 1">
            <a:extLst>
              <a:ext uri="{FF2B5EF4-FFF2-40B4-BE49-F238E27FC236}">
                <a16:creationId xmlns:a16="http://schemas.microsoft.com/office/drawing/2014/main" id="{EF2626F0-0171-4155-A23C-73AD4B205250}"/>
              </a:ext>
            </a:extLst>
          </p:cNvPr>
          <p:cNvSpPr>
            <a:spLocks noChangeArrowheads="1"/>
          </p:cNvSpPr>
          <p:nvPr/>
        </p:nvSpPr>
        <p:spPr bwMode="auto">
          <a:xfrm>
            <a:off x="618836" y="102921"/>
            <a:ext cx="11573164"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00D70EE-7738-448E-A0F4-2FFC86E9E39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7051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4004" y="276022"/>
            <a:ext cx="11628120" cy="1325563"/>
          </a:xfrm>
        </p:spPr>
        <p:txBody>
          <a:bodyPr>
            <a:normAutofit fontScale="90000"/>
          </a:bodyPr>
          <a:lstStyle/>
          <a:p>
            <a:pPr lvl="0"/>
            <a:br>
              <a:rPr lang="ru-RU" sz="3100" dirty="0"/>
            </a:br>
            <a:br>
              <a:rPr lang="ru-RU" sz="3100" dirty="0"/>
            </a:br>
            <a:br>
              <a:rPr lang="ru-RU" sz="3100" dirty="0"/>
            </a:br>
            <a:r>
              <a:rPr lang="ru-RU" sz="3100" dirty="0"/>
              <a:t>- </a:t>
            </a:r>
            <a:r>
              <a:rPr lang="ru-RU" sz="3100" b="1" dirty="0">
                <a:solidFill>
                  <a:schemeClr val="tx2">
                    <a:lumMod val="60000"/>
                    <a:lumOff val="40000"/>
                  </a:schemeClr>
                </a:solidFill>
                <a:latin typeface="+mn-lt"/>
              </a:rPr>
              <a:t>Адам к</a:t>
            </a:r>
            <a:r>
              <a:rPr lang="ky-KG" altLang="ru-RU" sz="3100" b="1" dirty="0">
                <a:solidFill>
                  <a:schemeClr val="tx2">
                    <a:lumMod val="60000"/>
                    <a:lumOff val="40000"/>
                  </a:schemeClr>
                </a:solidFill>
                <a:latin typeface="+mn-lt"/>
              </a:rPr>
              <a:t>атышуу үчүн мамлекет шарт\чөйрөнү тузуп бериши керек.</a:t>
            </a:r>
            <a:br>
              <a:rPr lang="ky-KG" altLang="ru-RU" sz="3100" b="1" dirty="0">
                <a:solidFill>
                  <a:schemeClr val="tx2">
                    <a:lumMod val="60000"/>
                    <a:lumOff val="40000"/>
                  </a:schemeClr>
                </a:solidFill>
                <a:latin typeface="+mn-lt"/>
              </a:rPr>
            </a:br>
            <a:r>
              <a:rPr lang="ky-KG" altLang="ru-RU" sz="3100" b="1" dirty="0">
                <a:solidFill>
                  <a:schemeClr val="tx2">
                    <a:lumMod val="60000"/>
                    <a:lumOff val="40000"/>
                  </a:schemeClr>
                </a:solidFill>
                <a:latin typeface="+mn-lt"/>
              </a:rPr>
              <a:t>- Ар бир адам бардык адамдардын укуктарын урматтоо талабын аткарыш керек </a:t>
            </a:r>
            <a:br>
              <a:rPr lang="ky-KG" altLang="ru-RU" sz="2400" b="1" dirty="0">
                <a:solidFill>
                  <a:schemeClr val="tx2">
                    <a:lumMod val="60000"/>
                    <a:lumOff val="40000"/>
                  </a:schemeClr>
                </a:solidFill>
                <a:latin typeface="Arial" panose="020B0604020202020204" pitchFamily="34" charset="0"/>
              </a:rPr>
            </a:br>
            <a:br>
              <a:rPr lang="ru-RU" sz="3100" dirty="0"/>
            </a:br>
            <a:br>
              <a:rPr lang="ru-RU" dirty="0"/>
            </a:br>
            <a:endParaRPr lang="ru-RU" dirty="0"/>
          </a:p>
        </p:txBody>
      </p:sp>
      <p:pic>
        <p:nvPicPr>
          <p:cNvPr id="4" name="Shape 13"/>
          <p:cNvPicPr/>
          <p:nvPr/>
        </p:nvPicPr>
        <p:blipFill>
          <a:blip r:embed="rId2"/>
          <a:stretch/>
        </p:blipFill>
        <p:spPr>
          <a:xfrm>
            <a:off x="1134110" y="1847532"/>
            <a:ext cx="1182370" cy="1280160"/>
          </a:xfrm>
          <a:prstGeom prst="rect">
            <a:avLst/>
          </a:prstGeom>
        </p:spPr>
      </p:pic>
      <p:pic>
        <p:nvPicPr>
          <p:cNvPr id="5" name="Shape 17"/>
          <p:cNvPicPr>
            <a:picLocks noGrp="1"/>
          </p:cNvPicPr>
          <p:nvPr>
            <p:ph idx="1"/>
          </p:nvPr>
        </p:nvPicPr>
        <p:blipFill>
          <a:blip r:embed="rId3"/>
          <a:stretch/>
        </p:blipFill>
        <p:spPr>
          <a:xfrm>
            <a:off x="1158859" y="4431589"/>
            <a:ext cx="1316990" cy="1316736"/>
          </a:xfrm>
          <a:prstGeom prst="rect">
            <a:avLst/>
          </a:prstGeom>
        </p:spPr>
      </p:pic>
      <p:pic>
        <p:nvPicPr>
          <p:cNvPr id="6" name="Shape 15"/>
          <p:cNvPicPr/>
          <p:nvPr/>
        </p:nvPicPr>
        <p:blipFill>
          <a:blip r:embed="rId4"/>
          <a:stretch/>
        </p:blipFill>
        <p:spPr>
          <a:xfrm>
            <a:off x="9527414" y="1562310"/>
            <a:ext cx="1109345" cy="1408430"/>
          </a:xfrm>
          <a:prstGeom prst="rect">
            <a:avLst/>
          </a:prstGeom>
        </p:spPr>
      </p:pic>
      <p:pic>
        <p:nvPicPr>
          <p:cNvPr id="7" name="Shape 19"/>
          <p:cNvPicPr/>
          <p:nvPr/>
        </p:nvPicPr>
        <p:blipFill>
          <a:blip r:embed="rId5"/>
          <a:stretch/>
        </p:blipFill>
        <p:spPr>
          <a:xfrm>
            <a:off x="5492432" y="4433824"/>
            <a:ext cx="1231265" cy="1103630"/>
          </a:xfrm>
          <a:prstGeom prst="rect">
            <a:avLst/>
          </a:prstGeom>
        </p:spPr>
      </p:pic>
      <p:pic>
        <p:nvPicPr>
          <p:cNvPr id="8" name="Shape 21"/>
          <p:cNvPicPr/>
          <p:nvPr/>
        </p:nvPicPr>
        <p:blipFill>
          <a:blip r:embed="rId6"/>
          <a:stretch/>
        </p:blipFill>
        <p:spPr>
          <a:xfrm>
            <a:off x="5234061" y="1879246"/>
            <a:ext cx="1207135" cy="902335"/>
          </a:xfrm>
          <a:prstGeom prst="rect">
            <a:avLst/>
          </a:prstGeom>
        </p:spPr>
      </p:pic>
      <p:pic>
        <p:nvPicPr>
          <p:cNvPr id="9" name="Shape 23"/>
          <p:cNvPicPr/>
          <p:nvPr/>
        </p:nvPicPr>
        <p:blipFill>
          <a:blip r:embed="rId7"/>
          <a:stretch/>
        </p:blipFill>
        <p:spPr>
          <a:xfrm>
            <a:off x="9527414" y="4431589"/>
            <a:ext cx="1243330" cy="1097280"/>
          </a:xfrm>
          <a:prstGeom prst="rect">
            <a:avLst/>
          </a:prstGeom>
        </p:spPr>
      </p:pic>
      <p:sp>
        <p:nvSpPr>
          <p:cNvPr id="12" name="Прямоугольник 11"/>
          <p:cNvSpPr/>
          <p:nvPr/>
        </p:nvSpPr>
        <p:spPr>
          <a:xfrm>
            <a:off x="9168655" y="5745093"/>
            <a:ext cx="2128609" cy="646331"/>
          </a:xfrm>
          <a:prstGeom prst="rect">
            <a:avLst/>
          </a:prstGeom>
          <a:solidFill>
            <a:srgbClr val="0070C0"/>
          </a:solidFill>
        </p:spPr>
        <p:txBody>
          <a:bodyPr wrap="square">
            <a:spAutoFit/>
          </a:bodyPr>
          <a:lstStyle/>
          <a:p>
            <a:pPr lvl="0" algn="ctr" eaLnBrk="0" fontAlgn="base" hangingPunct="0">
              <a:spcBef>
                <a:spcPct val="0"/>
              </a:spcBef>
              <a:spcAft>
                <a:spcPct val="0"/>
              </a:spcAft>
            </a:pPr>
            <a:r>
              <a:rPr lang="ky-KG" altLang="ru-RU" dirty="0">
                <a:solidFill>
                  <a:srgbClr val="202124"/>
                </a:solidFill>
                <a:latin typeface="inherit"/>
              </a:rPr>
              <a:t>Маалымат алууга  жеткиликтүүлүк</a:t>
            </a:r>
            <a:r>
              <a:rPr lang="ky-KG" altLang="ru-RU" sz="600" dirty="0"/>
              <a:t> </a:t>
            </a:r>
            <a:endParaRPr lang="ky-KG" altLang="ru-RU" sz="1400" dirty="0">
              <a:latin typeface="Arial" panose="020B0604020202020204" pitchFamily="34" charset="0"/>
            </a:endParaRPr>
          </a:p>
        </p:txBody>
      </p:sp>
      <p:sp>
        <p:nvSpPr>
          <p:cNvPr id="13" name="Прямоугольник 12"/>
          <p:cNvSpPr/>
          <p:nvPr/>
        </p:nvSpPr>
        <p:spPr>
          <a:xfrm>
            <a:off x="4881445" y="5748325"/>
            <a:ext cx="2978767" cy="646331"/>
          </a:xfrm>
          <a:prstGeom prst="rect">
            <a:avLst/>
          </a:prstGeom>
          <a:solidFill>
            <a:srgbClr val="BF1136"/>
          </a:solidFill>
        </p:spPr>
        <p:txBody>
          <a:bodyPr wrap="square">
            <a:spAutoFit/>
          </a:bodyPr>
          <a:lstStyle/>
          <a:p>
            <a:pPr lvl="0" algn="ctr" eaLnBrk="0" fontAlgn="base" hangingPunct="0">
              <a:spcBef>
                <a:spcPct val="0"/>
              </a:spcBef>
              <a:spcAft>
                <a:spcPct val="0"/>
              </a:spcAft>
            </a:pPr>
            <a:r>
              <a:rPr lang="ky-KG" altLang="ru-RU" dirty="0">
                <a:solidFill>
                  <a:srgbClr val="202124"/>
                </a:solidFill>
                <a:latin typeface="inherit"/>
              </a:rPr>
              <a:t>Пикир айтуу жана сөз эркиндиги</a:t>
            </a:r>
            <a:r>
              <a:rPr lang="ky-KG" altLang="ru-RU" sz="600" dirty="0"/>
              <a:t> </a:t>
            </a:r>
            <a:endParaRPr lang="ky-KG" altLang="ru-RU" sz="1400" dirty="0">
              <a:latin typeface="Arial" panose="020B0604020202020204" pitchFamily="34" charset="0"/>
            </a:endParaRPr>
          </a:p>
        </p:txBody>
      </p:sp>
      <p:sp>
        <p:nvSpPr>
          <p:cNvPr id="14" name="Прямоугольник 13"/>
          <p:cNvSpPr/>
          <p:nvPr/>
        </p:nvSpPr>
        <p:spPr>
          <a:xfrm>
            <a:off x="8848069" y="3211674"/>
            <a:ext cx="2575898" cy="923330"/>
          </a:xfrm>
          <a:prstGeom prst="rect">
            <a:avLst/>
          </a:prstGeom>
          <a:solidFill>
            <a:srgbClr val="339933"/>
          </a:solidFill>
        </p:spPr>
        <p:txBody>
          <a:bodyPr wrap="square">
            <a:spAutoFit/>
          </a:bodyPr>
          <a:lstStyle/>
          <a:p>
            <a:pPr lvl="0" algn="ctr" eaLnBrk="0" fontAlgn="base" hangingPunct="0">
              <a:spcBef>
                <a:spcPct val="0"/>
              </a:spcBef>
              <a:spcAft>
                <a:spcPct val="0"/>
              </a:spcAft>
            </a:pPr>
            <a:r>
              <a:rPr lang="ky-KG" altLang="ru-RU" dirty="0">
                <a:solidFill>
                  <a:srgbClr val="202124"/>
                </a:solidFill>
                <a:latin typeface="inherit"/>
              </a:rPr>
              <a:t>Тынч чогулуштардын жана бирикмелердин эркиндиги</a:t>
            </a:r>
            <a:r>
              <a:rPr lang="ky-KG" altLang="ru-RU" sz="600" dirty="0"/>
              <a:t> </a:t>
            </a:r>
            <a:endParaRPr lang="ky-KG" altLang="ru-RU" sz="1400" dirty="0">
              <a:latin typeface="Arial" panose="020B0604020202020204" pitchFamily="34" charset="0"/>
            </a:endParaRPr>
          </a:p>
        </p:txBody>
      </p:sp>
      <p:sp>
        <p:nvSpPr>
          <p:cNvPr id="15" name="Прямоугольник 14"/>
          <p:cNvSpPr/>
          <p:nvPr/>
        </p:nvSpPr>
        <p:spPr>
          <a:xfrm>
            <a:off x="657860" y="5748325"/>
            <a:ext cx="3350260" cy="923330"/>
          </a:xfrm>
          <a:prstGeom prst="rect">
            <a:avLst/>
          </a:prstGeom>
          <a:solidFill>
            <a:schemeClr val="accent5">
              <a:lumMod val="60000"/>
              <a:lumOff val="40000"/>
            </a:schemeClr>
          </a:solidFill>
        </p:spPr>
        <p:txBody>
          <a:bodyPr wrap="square">
            <a:spAutoFit/>
          </a:bodyPr>
          <a:lstStyle/>
          <a:p>
            <a:pPr lvl="0" algn="ctr" eaLnBrk="0" fontAlgn="base" hangingPunct="0">
              <a:spcBef>
                <a:spcPct val="0"/>
              </a:spcBef>
              <a:spcAft>
                <a:spcPct val="0"/>
              </a:spcAft>
            </a:pPr>
            <a:r>
              <a:rPr lang="ky-KG" altLang="ru-RU" dirty="0">
                <a:solidFill>
                  <a:srgbClr val="202124"/>
                </a:solidFill>
                <a:latin typeface="inherit"/>
              </a:rPr>
              <a:t>Эркиндик, коопсуздук жана бардык адамдардын жеке жашоого болгон укугу</a:t>
            </a:r>
            <a:r>
              <a:rPr lang="ky-KG" altLang="ru-RU" sz="600" dirty="0"/>
              <a:t> </a:t>
            </a:r>
            <a:endParaRPr lang="ky-KG" altLang="ru-RU" sz="1400" dirty="0">
              <a:latin typeface="Arial" panose="020B0604020202020204" pitchFamily="34" charset="0"/>
            </a:endParaRPr>
          </a:p>
        </p:txBody>
      </p:sp>
      <p:sp>
        <p:nvSpPr>
          <p:cNvPr id="16" name="Прямоугольник 15"/>
          <p:cNvSpPr/>
          <p:nvPr/>
        </p:nvSpPr>
        <p:spPr>
          <a:xfrm>
            <a:off x="777943" y="3284537"/>
            <a:ext cx="2818416" cy="646331"/>
          </a:xfrm>
          <a:prstGeom prst="rect">
            <a:avLst/>
          </a:prstGeom>
          <a:solidFill>
            <a:srgbClr val="CCCC00"/>
          </a:solidFill>
        </p:spPr>
        <p:txBody>
          <a:bodyPr wrap="square">
            <a:spAutoFit/>
          </a:bodyPr>
          <a:lstStyle/>
          <a:p>
            <a:pPr lvl="0" algn="ctr" eaLnBrk="0" fontAlgn="base" hangingPunct="0">
              <a:spcBef>
                <a:spcPct val="0"/>
              </a:spcBef>
              <a:spcAft>
                <a:spcPct val="0"/>
              </a:spcAft>
            </a:pPr>
            <a:r>
              <a:rPr lang="ky-KG" altLang="ru-RU" dirty="0">
                <a:solidFill>
                  <a:srgbClr val="202124"/>
                </a:solidFill>
                <a:latin typeface="inherit"/>
              </a:rPr>
              <a:t>Жашоону, физикалык бүтүндүктү коргоо</a:t>
            </a:r>
            <a:r>
              <a:rPr lang="ky-KG" altLang="ru-RU" sz="600" dirty="0"/>
              <a:t> </a:t>
            </a:r>
            <a:endParaRPr lang="ky-KG" altLang="ru-RU" sz="1400" dirty="0">
              <a:latin typeface="Arial" panose="020B0604020202020204" pitchFamily="34" charset="0"/>
            </a:endParaRPr>
          </a:p>
        </p:txBody>
      </p:sp>
      <p:sp>
        <p:nvSpPr>
          <p:cNvPr id="17" name="Прямоугольник 16"/>
          <p:cNvSpPr/>
          <p:nvPr/>
        </p:nvSpPr>
        <p:spPr>
          <a:xfrm>
            <a:off x="4548578" y="3284537"/>
            <a:ext cx="2799959" cy="646331"/>
          </a:xfrm>
          <a:prstGeom prst="rect">
            <a:avLst/>
          </a:prstGeom>
          <a:solidFill>
            <a:srgbClr val="FF9966"/>
          </a:solidFill>
        </p:spPr>
        <p:txBody>
          <a:bodyPr wrap="square">
            <a:spAutoFit/>
          </a:bodyPr>
          <a:lstStyle/>
          <a:p>
            <a:pPr lvl="0" algn="ctr" eaLnBrk="0" fontAlgn="base" hangingPunct="0">
              <a:spcBef>
                <a:spcPct val="0"/>
              </a:spcBef>
              <a:spcAft>
                <a:spcPct val="0"/>
              </a:spcAft>
            </a:pPr>
            <a:r>
              <a:rPr lang="ky-KG" altLang="ru-RU" dirty="0">
                <a:solidFill>
                  <a:srgbClr val="202124"/>
                </a:solidFill>
                <a:latin typeface="inherit"/>
              </a:rPr>
              <a:t>Теңдикке жана басмырлабоого укук</a:t>
            </a:r>
            <a:r>
              <a:rPr lang="ky-KG" altLang="ru-RU" sz="600" dirty="0"/>
              <a:t> </a:t>
            </a:r>
            <a:endParaRPr lang="ky-KG" altLang="ru-RU" sz="1400" dirty="0">
              <a:latin typeface="Arial" panose="020B0604020202020204" pitchFamily="34" charset="0"/>
            </a:endParaRPr>
          </a:p>
        </p:txBody>
      </p:sp>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445751" y="2557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18"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19"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21" name="Rectangle 7"/>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7368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275" y="168355"/>
            <a:ext cx="11601450" cy="821531"/>
          </a:xfrm>
          <a:solidFill>
            <a:schemeClr val="bg1"/>
          </a:solidFill>
        </p:spPr>
        <p:txBody>
          <a:bodyPr>
            <a:normAutofit fontScale="90000"/>
          </a:bodyPr>
          <a:lstStyle/>
          <a:p>
            <a:pPr lvl="0" algn="ctr"/>
            <a:br>
              <a:rPr lang="ru-RU" sz="3100" b="1" i="1" cap="small" dirty="0">
                <a:solidFill>
                  <a:srgbClr val="D60093"/>
                </a:solidFill>
              </a:rPr>
            </a:br>
            <a:br>
              <a:rPr lang="ru-RU" sz="3100" b="1" i="1" cap="small" dirty="0">
                <a:solidFill>
                  <a:srgbClr val="D60093"/>
                </a:solidFill>
              </a:rPr>
            </a:br>
            <a:br>
              <a:rPr lang="ru-RU" sz="3100" b="1" i="1" cap="small" dirty="0">
                <a:solidFill>
                  <a:srgbClr val="D60093"/>
                </a:solidFill>
              </a:rPr>
            </a:br>
            <a:r>
              <a:rPr lang="ky-KG" altLang="ru-RU" sz="2700" b="1" dirty="0">
                <a:solidFill>
                  <a:srgbClr val="0070C0"/>
                </a:solidFill>
                <a:latin typeface="inherit"/>
              </a:rPr>
              <a:t>Ушул алдын-ала шарттарды камсыз кылуу үчүн </a:t>
            </a:r>
            <a:br>
              <a:rPr lang="ky-KG" altLang="ru-RU" sz="2700" b="1" dirty="0">
                <a:solidFill>
                  <a:srgbClr val="0070C0"/>
                </a:solidFill>
                <a:latin typeface="inherit"/>
              </a:rPr>
            </a:br>
            <a:r>
              <a:rPr lang="ky-KG" altLang="ru-RU" sz="2700" b="1" dirty="0">
                <a:solidFill>
                  <a:srgbClr val="0070C0"/>
                </a:solidFill>
                <a:latin typeface="inherit"/>
              </a:rPr>
              <a:t>мамлекет эмне кылышы керек</a:t>
            </a:r>
            <a:r>
              <a:rPr lang="ky-KG" altLang="ru-RU" sz="2700" b="1" dirty="0">
                <a:solidFill>
                  <a:srgbClr val="0070C0"/>
                </a:solidFill>
              </a:rPr>
              <a:t> </a:t>
            </a:r>
            <a:r>
              <a:rPr lang="ky-KG" altLang="ru-RU" sz="2700" b="1" dirty="0">
                <a:solidFill>
                  <a:srgbClr val="0070C0"/>
                </a:solidFill>
                <a:latin typeface="Arial" panose="020B0604020202020204" pitchFamily="34" charset="0"/>
              </a:rPr>
              <a:t>?</a:t>
            </a:r>
            <a:br>
              <a:rPr lang="ru-RU" sz="2700" b="1" dirty="0">
                <a:solidFill>
                  <a:srgbClr val="0070C0"/>
                </a:solidFill>
              </a:rPr>
            </a:br>
            <a:br>
              <a:rPr lang="ru-RU" b="1" dirty="0">
                <a:solidFill>
                  <a:srgbClr val="D60093"/>
                </a:solidFill>
              </a:rPr>
            </a:br>
            <a:endParaRPr lang="ru-RU" b="1" dirty="0">
              <a:solidFill>
                <a:srgbClr val="D60093"/>
              </a:solidFill>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60960" y="-304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18" name="Shape 29"/>
          <p:cNvPicPr>
            <a:picLocks noGrp="1"/>
          </p:cNvPicPr>
          <p:nvPr>
            <p:ph idx="1"/>
          </p:nvPr>
        </p:nvPicPr>
        <p:blipFill>
          <a:blip r:embed="rId2"/>
          <a:stretch/>
        </p:blipFill>
        <p:spPr>
          <a:xfrm>
            <a:off x="4767104" y="1112520"/>
            <a:ext cx="2929096" cy="3398520"/>
          </a:xfrm>
          <a:prstGeom prst="rect">
            <a:avLst/>
          </a:prstGeom>
        </p:spPr>
      </p:pic>
      <p:pic>
        <p:nvPicPr>
          <p:cNvPr id="19" name="Shape 35"/>
          <p:cNvPicPr/>
          <p:nvPr/>
        </p:nvPicPr>
        <p:blipFill>
          <a:blip r:embed="rId3"/>
          <a:stretch/>
        </p:blipFill>
        <p:spPr>
          <a:xfrm>
            <a:off x="7589519" y="1691640"/>
            <a:ext cx="2057401" cy="1718770"/>
          </a:xfrm>
          <a:prstGeom prst="rect">
            <a:avLst/>
          </a:prstGeom>
        </p:spPr>
      </p:pic>
      <p:pic>
        <p:nvPicPr>
          <p:cNvPr id="20" name="Shape 37"/>
          <p:cNvPicPr/>
          <p:nvPr/>
        </p:nvPicPr>
        <p:blipFill>
          <a:blip r:embed="rId4"/>
          <a:stretch/>
        </p:blipFill>
        <p:spPr>
          <a:xfrm>
            <a:off x="7589518" y="4255135"/>
            <a:ext cx="2240281" cy="1799590"/>
          </a:xfrm>
          <a:prstGeom prst="rect">
            <a:avLst/>
          </a:prstGeom>
        </p:spPr>
      </p:pic>
      <p:pic>
        <p:nvPicPr>
          <p:cNvPr id="21" name="Shape 33"/>
          <p:cNvPicPr/>
          <p:nvPr/>
        </p:nvPicPr>
        <p:blipFill>
          <a:blip r:embed="rId5"/>
          <a:stretch/>
        </p:blipFill>
        <p:spPr>
          <a:xfrm>
            <a:off x="5245576" y="4934584"/>
            <a:ext cx="1975167" cy="1786255"/>
          </a:xfrm>
          <a:prstGeom prst="rect">
            <a:avLst/>
          </a:prstGeom>
        </p:spPr>
      </p:pic>
      <p:pic>
        <p:nvPicPr>
          <p:cNvPr id="22" name="Shape 27"/>
          <p:cNvPicPr/>
          <p:nvPr/>
        </p:nvPicPr>
        <p:blipFill>
          <a:blip r:embed="rId6"/>
          <a:stretch/>
        </p:blipFill>
        <p:spPr>
          <a:xfrm>
            <a:off x="2438400" y="4305300"/>
            <a:ext cx="2097088" cy="1927860"/>
          </a:xfrm>
          <a:prstGeom prst="rect">
            <a:avLst/>
          </a:prstGeom>
        </p:spPr>
      </p:pic>
      <p:pic>
        <p:nvPicPr>
          <p:cNvPr id="23" name="Shape 25"/>
          <p:cNvPicPr/>
          <p:nvPr/>
        </p:nvPicPr>
        <p:blipFill>
          <a:blip r:embed="rId7"/>
          <a:stretch/>
        </p:blipFill>
        <p:spPr>
          <a:xfrm>
            <a:off x="2301240" y="2055812"/>
            <a:ext cx="2465864" cy="1822927"/>
          </a:xfrm>
          <a:prstGeom prst="rect">
            <a:avLst/>
          </a:prstGeom>
        </p:spPr>
      </p:pic>
      <p:pic>
        <p:nvPicPr>
          <p:cNvPr id="24" name="Shape 31"/>
          <p:cNvPicPr/>
          <p:nvPr/>
        </p:nvPicPr>
        <p:blipFill>
          <a:blip r:embed="rId8"/>
          <a:stretch/>
        </p:blipFill>
        <p:spPr>
          <a:xfrm>
            <a:off x="5998526" y="4587239"/>
            <a:ext cx="469265" cy="347345"/>
          </a:xfrm>
          <a:prstGeom prst="rect">
            <a:avLst/>
          </a:prstGeom>
        </p:spPr>
      </p:pic>
      <p:sp>
        <p:nvSpPr>
          <p:cNvPr id="3"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447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9074"/>
            <a:ext cx="10515600" cy="790575"/>
          </a:xfrm>
          <a:solidFill>
            <a:schemeClr val="bg1"/>
          </a:solidFill>
        </p:spPr>
        <p:txBody>
          <a:bodyPr>
            <a:normAutofit/>
          </a:bodyPr>
          <a:lstStyle/>
          <a:p>
            <a:pPr lvl="0" algn="ctr"/>
            <a:r>
              <a:rPr lang="ky-KG" altLang="ru-RU" dirty="0">
                <a:solidFill>
                  <a:srgbClr val="0070C0"/>
                </a:solidFill>
                <a:latin typeface="inherit"/>
              </a:rPr>
              <a:t>Катышуу эмне үчүн маанилүү?</a:t>
            </a:r>
            <a:endParaRPr lang="ru-RU" dirty="0">
              <a:solidFill>
                <a:srgbClr val="0070C0"/>
              </a:solidFill>
            </a:endParaRPr>
          </a:p>
        </p:txBody>
      </p:sp>
      <p:sp>
        <p:nvSpPr>
          <p:cNvPr id="3" name="Объект 2"/>
          <p:cNvSpPr>
            <a:spLocks noGrp="1"/>
          </p:cNvSpPr>
          <p:nvPr>
            <p:ph idx="1"/>
          </p:nvPr>
        </p:nvSpPr>
        <p:spPr>
          <a:xfrm>
            <a:off x="838200" y="1133475"/>
            <a:ext cx="10515600" cy="5410200"/>
          </a:xfrm>
        </p:spPr>
        <p:txBody>
          <a:bodyPr>
            <a:normAutofit fontScale="62500" lnSpcReduction="20000"/>
          </a:bodyPr>
          <a:lstStyle/>
          <a:p>
            <a:pPr lvl="0"/>
            <a:r>
              <a:rPr lang="ky-KG" altLang="ru-RU" b="1" dirty="0">
                <a:solidFill>
                  <a:schemeClr val="bg2">
                    <a:lumMod val="50000"/>
                  </a:schemeClr>
                </a:solidFill>
                <a:latin typeface="inherit"/>
              </a:rPr>
              <a:t>Катышуу </a:t>
            </a:r>
            <a:r>
              <a:rPr lang="ky-KG" altLang="ru-RU" b="1" dirty="0">
                <a:solidFill>
                  <a:srgbClr val="C00000"/>
                </a:solidFill>
                <a:latin typeface="inherit"/>
              </a:rPr>
              <a:t>демократияны, мыйзамдын үстөмдүлүгүн, социалдык инклюзияны</a:t>
            </a:r>
            <a:r>
              <a:rPr lang="ky-KG" altLang="ru-RU" dirty="0">
                <a:solidFill>
                  <a:srgbClr val="202124"/>
                </a:solidFill>
                <a:latin typeface="inherit"/>
              </a:rPr>
              <a:t> жана </a:t>
            </a:r>
            <a:r>
              <a:rPr lang="ky-KG" altLang="ru-RU" b="1" dirty="0">
                <a:solidFill>
                  <a:srgbClr val="C00000"/>
                </a:solidFill>
                <a:latin typeface="inherit"/>
              </a:rPr>
              <a:t>экономикалык өнүгүүнү </a:t>
            </a:r>
            <a:r>
              <a:rPr lang="ky-KG" altLang="ru-RU" dirty="0">
                <a:solidFill>
                  <a:srgbClr val="202124"/>
                </a:solidFill>
                <a:latin typeface="inherit"/>
              </a:rPr>
              <a:t>алга жылдырууда чечүүчү </a:t>
            </a:r>
            <a:r>
              <a:rPr lang="ky-KG" altLang="ru-RU" b="1" dirty="0">
                <a:solidFill>
                  <a:srgbClr val="C00000"/>
                </a:solidFill>
                <a:latin typeface="inherit"/>
              </a:rPr>
              <a:t>ролду ойноп</a:t>
            </a:r>
            <a:r>
              <a:rPr lang="ky-KG" altLang="ru-RU" dirty="0">
                <a:solidFill>
                  <a:srgbClr val="202124"/>
                </a:solidFill>
                <a:latin typeface="inherit"/>
              </a:rPr>
              <a:t>, бардык адам укуктарын илгерилетүүгө мүмкүнчүлүк берет. </a:t>
            </a:r>
          </a:p>
          <a:p>
            <a:pPr lvl="0"/>
            <a:r>
              <a:rPr lang="ky-KG" altLang="ru-RU" b="1" dirty="0">
                <a:solidFill>
                  <a:schemeClr val="bg2">
                    <a:lumMod val="50000"/>
                  </a:schemeClr>
                </a:solidFill>
                <a:latin typeface="inherit"/>
              </a:rPr>
              <a:t>Катышуу </a:t>
            </a:r>
            <a:r>
              <a:rPr lang="ky-KG" altLang="ru-RU" dirty="0">
                <a:solidFill>
                  <a:srgbClr val="202124"/>
                </a:solidFill>
                <a:latin typeface="inherit"/>
              </a:rPr>
              <a:t>теңсиздикти жана социалдык чыр-чатакты </a:t>
            </a:r>
            <a:r>
              <a:rPr lang="ky-KG" altLang="ru-RU" b="1" dirty="0">
                <a:solidFill>
                  <a:schemeClr val="bg2">
                    <a:lumMod val="50000"/>
                  </a:schemeClr>
                </a:solidFill>
                <a:latin typeface="inherit"/>
              </a:rPr>
              <a:t>азайтуу үчүн маанилүү</a:t>
            </a:r>
            <a:r>
              <a:rPr lang="ky-KG" altLang="ru-RU" dirty="0">
                <a:solidFill>
                  <a:schemeClr val="bg2">
                    <a:lumMod val="50000"/>
                  </a:schemeClr>
                </a:solidFill>
                <a:latin typeface="inherit"/>
              </a:rPr>
              <a:t>. </a:t>
            </a:r>
          </a:p>
          <a:p>
            <a:pPr lvl="0"/>
            <a:r>
              <a:rPr lang="ky-KG" altLang="ru-RU" b="1" dirty="0">
                <a:solidFill>
                  <a:schemeClr val="bg2">
                    <a:lumMod val="50000"/>
                  </a:schemeClr>
                </a:solidFill>
                <a:latin typeface="inherit"/>
              </a:rPr>
              <a:t>Катышуу </a:t>
            </a:r>
            <a:r>
              <a:rPr lang="ky-KG" altLang="ru-RU" dirty="0">
                <a:solidFill>
                  <a:srgbClr val="202124"/>
                </a:solidFill>
                <a:latin typeface="inherit"/>
              </a:rPr>
              <a:t>адамдардын жана топтордун мүмкүнчүлүктөрүн кеңейтүү жана маргинализацияны жана басмырлоону</a:t>
            </a:r>
            <a:r>
              <a:rPr lang="ky-KG" altLang="ru-RU" dirty="0">
                <a:solidFill>
                  <a:schemeClr val="bg2">
                    <a:lumMod val="50000"/>
                  </a:schemeClr>
                </a:solidFill>
                <a:latin typeface="inherit"/>
              </a:rPr>
              <a:t> </a:t>
            </a:r>
            <a:r>
              <a:rPr lang="ky-KG" altLang="ru-RU" b="1" dirty="0">
                <a:solidFill>
                  <a:schemeClr val="bg2">
                    <a:lumMod val="50000"/>
                  </a:schemeClr>
                </a:solidFill>
                <a:latin typeface="inherit"/>
              </a:rPr>
              <a:t>жок кылуу үчүн өтө маанилүү</a:t>
            </a:r>
            <a:r>
              <a:rPr lang="ky-KG" altLang="ru-RU" dirty="0">
                <a:solidFill>
                  <a:schemeClr val="bg2">
                    <a:lumMod val="50000"/>
                  </a:schemeClr>
                </a:solidFill>
                <a:latin typeface="inherit"/>
              </a:rPr>
              <a:t>.</a:t>
            </a:r>
            <a:r>
              <a:rPr lang="ky-KG" altLang="ru-RU" sz="900" dirty="0">
                <a:solidFill>
                  <a:schemeClr val="bg2">
                    <a:lumMod val="50000"/>
                  </a:schemeClr>
                </a:solidFill>
              </a:rPr>
              <a:t> </a:t>
            </a:r>
            <a:endParaRPr lang="ky-KG" altLang="ru-RU" sz="2000" dirty="0">
              <a:solidFill>
                <a:schemeClr val="bg2">
                  <a:lumMod val="50000"/>
                </a:schemeClr>
              </a:solidFill>
              <a:latin typeface="Arial" panose="020B0604020202020204" pitchFamily="34" charset="0"/>
            </a:endParaRPr>
          </a:p>
          <a:p>
            <a:r>
              <a:rPr lang="ky-KG" altLang="ru-RU" dirty="0">
                <a:solidFill>
                  <a:srgbClr val="202124"/>
                </a:solidFill>
                <a:latin typeface="inherit"/>
              </a:rPr>
              <a:t>Чечимдерди кабыл алуу жана андан келип чыккан отчеттуулук үчүн жоопкерчилик акыры мамлекеттик органдарга жүктөлсө, коомдун ар кайсы тармактарынын катышуусу чечим кабыл алуунун сапатын жогорулатат. </a:t>
            </a:r>
          </a:p>
          <a:p>
            <a:r>
              <a:rPr lang="ky-KG" altLang="ru-RU" b="1" dirty="0">
                <a:solidFill>
                  <a:schemeClr val="bg2">
                    <a:lumMod val="50000"/>
                  </a:schemeClr>
                </a:solidFill>
                <a:latin typeface="inherit"/>
              </a:rPr>
              <a:t>Катышуунун</a:t>
            </a:r>
            <a:r>
              <a:rPr lang="ky-KG" altLang="ru-RU" dirty="0">
                <a:solidFill>
                  <a:srgbClr val="202124"/>
                </a:solidFill>
                <a:latin typeface="inherit"/>
              </a:rPr>
              <a:t> натыйжасында чечим кабыл алуу тең салмактуу жана туруктуу болуп, мамлекеттик институттардын ишмердүүлүгү натыйжалуу, отчеттуулукка жана ачык-айкындуулукка ээ болот. </a:t>
            </a:r>
          </a:p>
          <a:p>
            <a:r>
              <a:rPr lang="ky-KG" altLang="ru-RU" dirty="0">
                <a:solidFill>
                  <a:srgbClr val="202124"/>
                </a:solidFill>
                <a:latin typeface="inherit"/>
              </a:rPr>
              <a:t>Бул өз кезегинде өкмөттүн чечимдеринин мыйзамдуулугун жогорулатат жана коомдун бардык мүчөлөрүнүн</a:t>
            </a:r>
            <a:r>
              <a:rPr lang="ky-KG" altLang="ru-RU" b="1" dirty="0">
                <a:solidFill>
                  <a:schemeClr val="bg2">
                    <a:lumMod val="50000"/>
                  </a:schemeClr>
                </a:solidFill>
                <a:latin typeface="inherit"/>
              </a:rPr>
              <a:t> менчик сезимин жогорулатат.</a:t>
            </a:r>
            <a:r>
              <a:rPr lang="ky-KG" altLang="ru-RU" sz="900" b="1" dirty="0">
                <a:solidFill>
                  <a:schemeClr val="bg2">
                    <a:lumMod val="50000"/>
                  </a:schemeClr>
                </a:solidFill>
              </a:rPr>
              <a:t> </a:t>
            </a:r>
            <a:endParaRPr lang="ky-KG" altLang="ru-RU" sz="2000" b="1" dirty="0">
              <a:solidFill>
                <a:schemeClr val="bg2">
                  <a:lumMod val="50000"/>
                </a:schemeClr>
              </a:solidFill>
              <a:latin typeface="Arial" panose="020B0604020202020204" pitchFamily="34" charset="0"/>
            </a:endParaRPr>
          </a:p>
          <a:p>
            <a:r>
              <a:rPr lang="ky-KG" altLang="ru-RU" dirty="0">
                <a:solidFill>
                  <a:srgbClr val="202124"/>
                </a:solidFill>
                <a:latin typeface="inherit"/>
              </a:rPr>
              <a:t>Чечимдерди кабыл алуу жана андан келип чыккан жоопкерчилик үчүн жоопкерчилик акыры мамлекеттик органдарга жүктөлсө даагы, коомдун ар кайсы тармактарынын катышуусу </a:t>
            </a:r>
            <a:r>
              <a:rPr lang="ky-KG" altLang="ru-RU" b="1" dirty="0">
                <a:solidFill>
                  <a:schemeClr val="bg2">
                    <a:lumMod val="50000"/>
                  </a:schemeClr>
                </a:solidFill>
                <a:latin typeface="inherit"/>
              </a:rPr>
              <a:t>чечим кабыл алуунун сапатын жакшыртат.</a:t>
            </a:r>
            <a:r>
              <a:rPr lang="ky-KG" altLang="ru-RU" sz="900" b="1" dirty="0">
                <a:solidFill>
                  <a:schemeClr val="bg2">
                    <a:lumMod val="50000"/>
                  </a:schemeClr>
                </a:solidFill>
              </a:rPr>
              <a:t> </a:t>
            </a:r>
            <a:endParaRPr lang="ky-KG" altLang="ru-RU" sz="2000" b="1" dirty="0">
              <a:solidFill>
                <a:schemeClr val="bg2">
                  <a:lumMod val="50000"/>
                </a:schemeClr>
              </a:solidFill>
              <a:latin typeface="Arial" panose="020B0604020202020204" pitchFamily="34" charset="0"/>
            </a:endParaRPr>
          </a:p>
          <a:p>
            <a:pPr lvl="0"/>
            <a:r>
              <a:rPr lang="ky-KG" altLang="ru-RU" b="1" dirty="0">
                <a:solidFill>
                  <a:schemeClr val="bg2">
                    <a:lumMod val="50000"/>
                  </a:schemeClr>
                </a:solidFill>
                <a:latin typeface="inherit"/>
              </a:rPr>
              <a:t>Катышуунун натыйжасында </a:t>
            </a:r>
            <a:r>
              <a:rPr lang="ky-KG" altLang="ru-RU" dirty="0">
                <a:solidFill>
                  <a:srgbClr val="202124"/>
                </a:solidFill>
                <a:latin typeface="inherit"/>
              </a:rPr>
              <a:t>чечим кабыл алуу тең салмактуу жана туруктуу болуп, мамлекеттик институттардын ишмердүүлүгү натыйжалуу, отчеттуулукка жана ачык-айкындуулукка ээ болот. </a:t>
            </a:r>
          </a:p>
          <a:p>
            <a:pPr lvl="0"/>
            <a:r>
              <a:rPr lang="ky-KG" altLang="ru-RU" dirty="0">
                <a:solidFill>
                  <a:srgbClr val="202124"/>
                </a:solidFill>
                <a:latin typeface="inherit"/>
              </a:rPr>
              <a:t>Бул өз кезегинде өкмөттүн чечимдеринин </a:t>
            </a:r>
            <a:r>
              <a:rPr lang="ky-KG" altLang="ru-RU" b="1" dirty="0">
                <a:solidFill>
                  <a:schemeClr val="bg2">
                    <a:lumMod val="50000"/>
                  </a:schemeClr>
                </a:solidFill>
                <a:latin typeface="inherit"/>
              </a:rPr>
              <a:t>мыйзамдуулугун</a:t>
            </a:r>
            <a:r>
              <a:rPr lang="ky-KG" altLang="ru-RU" dirty="0">
                <a:solidFill>
                  <a:srgbClr val="202124"/>
                </a:solidFill>
                <a:latin typeface="inherit"/>
              </a:rPr>
              <a:t> жогорулатат жана коомдун бардык мүчөлөрүнүн </a:t>
            </a:r>
            <a:r>
              <a:rPr lang="ky-KG" altLang="ru-RU" b="1" dirty="0">
                <a:solidFill>
                  <a:schemeClr val="bg2">
                    <a:lumMod val="50000"/>
                  </a:schemeClr>
                </a:solidFill>
                <a:latin typeface="inherit"/>
              </a:rPr>
              <a:t>менчик сезимин пайда кылат</a:t>
            </a:r>
            <a:r>
              <a:rPr lang="ky-KG" altLang="ru-RU" dirty="0">
                <a:solidFill>
                  <a:srgbClr val="202124"/>
                </a:solidFill>
                <a:latin typeface="inherit"/>
              </a:rPr>
              <a:t>.</a:t>
            </a:r>
            <a:r>
              <a:rPr lang="ky-KG" altLang="ru-RU" sz="900" dirty="0"/>
              <a:t> </a:t>
            </a:r>
            <a:endParaRPr lang="ky-KG" altLang="ru-RU" sz="2000" dirty="0">
              <a:latin typeface="Arial" panose="020B0604020202020204" pitchFamily="34" charset="0"/>
            </a:endParaRPr>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61425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br>
              <a:rPr lang="ky-KG" altLang="ru-RU" sz="3200" dirty="0">
                <a:solidFill>
                  <a:srgbClr val="202124"/>
                </a:solidFill>
                <a:latin typeface="Google Sans"/>
              </a:rPr>
            </a:br>
            <a:r>
              <a:rPr lang="ky-KG" altLang="ru-RU" sz="3200" b="1" dirty="0">
                <a:solidFill>
                  <a:schemeClr val="tx2">
                    <a:lumMod val="60000"/>
                    <a:lumOff val="40000"/>
                  </a:schemeClr>
                </a:solidFill>
                <a:latin typeface="Google Sans"/>
              </a:rPr>
              <a:t>Мамлекет чет адамдарга жана топторго жеткиликтүү туруктуу </a:t>
            </a:r>
            <a:r>
              <a:rPr lang="ky-KG" altLang="ru-RU" sz="3200" b="1" u="sng" dirty="0">
                <a:solidFill>
                  <a:srgbClr val="C00000"/>
                </a:solidFill>
                <a:latin typeface="Google Sans"/>
              </a:rPr>
              <a:t>консультациялык түзүмдөрдү түзүшү керек</a:t>
            </a:r>
            <a:r>
              <a:rPr lang="ky-KG" altLang="ru-RU" sz="3200" b="1" dirty="0">
                <a:solidFill>
                  <a:srgbClr val="C00000"/>
                </a:solidFill>
                <a:latin typeface="Google Sans"/>
              </a:rPr>
              <a:t>, </a:t>
            </a:r>
            <a:r>
              <a:rPr lang="ky-KG" altLang="ru-RU" sz="3200" b="1" dirty="0">
                <a:solidFill>
                  <a:schemeClr val="tx2">
                    <a:lumMod val="60000"/>
                    <a:lumOff val="40000"/>
                  </a:schemeClr>
                </a:solidFill>
                <a:latin typeface="Google Sans"/>
              </a:rPr>
              <a:t>мисалы:</a:t>
            </a:r>
            <a:r>
              <a:rPr lang="ky-KG" altLang="ru-RU" sz="1000" b="1" dirty="0">
                <a:solidFill>
                  <a:schemeClr val="tx2">
                    <a:lumMod val="60000"/>
                    <a:lumOff val="40000"/>
                  </a:schemeClr>
                </a:solidFill>
              </a:rPr>
              <a:t> </a:t>
            </a:r>
            <a:br>
              <a:rPr lang="ky-KG" altLang="ru-RU" sz="2400" b="1" dirty="0">
                <a:solidFill>
                  <a:schemeClr val="tx2">
                    <a:lumMod val="60000"/>
                    <a:lumOff val="40000"/>
                  </a:schemeClr>
                </a:solidFill>
                <a:latin typeface="Arial" panose="020B0604020202020204" pitchFamily="34" charset="0"/>
              </a:rPr>
            </a:br>
            <a:endParaRPr lang="ru-RU" sz="3200" b="1" dirty="0">
              <a:solidFill>
                <a:schemeClr val="tx2">
                  <a:lumMod val="60000"/>
                  <a:lumOff val="40000"/>
                </a:schemeClr>
              </a:solidFill>
            </a:endParaRPr>
          </a:p>
        </p:txBody>
      </p:sp>
      <p:sp>
        <p:nvSpPr>
          <p:cNvPr id="3" name="Объект 2"/>
          <p:cNvSpPr>
            <a:spLocks noGrp="1"/>
          </p:cNvSpPr>
          <p:nvPr>
            <p:ph idx="1"/>
          </p:nvPr>
        </p:nvSpPr>
        <p:spPr>
          <a:xfrm>
            <a:off x="723900" y="1825624"/>
            <a:ext cx="10629900" cy="4556125"/>
          </a:xfrm>
        </p:spPr>
        <p:txBody>
          <a:bodyPr>
            <a:normAutofit fontScale="92500" lnSpcReduction="20000"/>
          </a:bodyPr>
          <a:lstStyle/>
          <a:p>
            <a:r>
              <a:rPr lang="ky-KG" altLang="ru-RU" dirty="0">
                <a:solidFill>
                  <a:srgbClr val="202124"/>
                </a:solidFill>
                <a:latin typeface="Google Sans"/>
              </a:rPr>
              <a:t>мамлекеттик ишке </a:t>
            </a:r>
            <a:r>
              <a:rPr lang="ky-KG" altLang="ru-RU" b="1" dirty="0">
                <a:solidFill>
                  <a:srgbClr val="C00000"/>
                </a:solidFill>
                <a:latin typeface="Google Sans"/>
              </a:rPr>
              <a:t>катышуу </a:t>
            </a:r>
            <a:r>
              <a:rPr lang="ky-KG" altLang="ru-RU" dirty="0">
                <a:solidFill>
                  <a:srgbClr val="202124"/>
                </a:solidFill>
                <a:latin typeface="Google Sans"/>
              </a:rPr>
              <a:t>үчүн координациялык органдар; </a:t>
            </a:r>
          </a:p>
          <a:p>
            <a:r>
              <a:rPr lang="ky-KG" altLang="ru-RU" dirty="0">
                <a:solidFill>
                  <a:srgbClr val="202124"/>
                </a:solidFill>
                <a:latin typeface="Google Sans"/>
              </a:rPr>
              <a:t>министрликтерге </a:t>
            </a:r>
            <a:r>
              <a:rPr lang="ky-KG" altLang="ru-RU" b="1" dirty="0">
                <a:solidFill>
                  <a:srgbClr val="C00000"/>
                </a:solidFill>
                <a:latin typeface="Google Sans"/>
              </a:rPr>
              <a:t>катышуунун</a:t>
            </a:r>
            <a:r>
              <a:rPr lang="ky-KG" altLang="ru-RU" dirty="0">
                <a:solidFill>
                  <a:srgbClr val="202124"/>
                </a:solidFill>
                <a:latin typeface="Google Sans"/>
              </a:rPr>
              <a:t> координаторлору же кураторлору; </a:t>
            </a:r>
          </a:p>
          <a:p>
            <a:r>
              <a:rPr lang="ky-KG" altLang="ru-RU" dirty="0">
                <a:solidFill>
                  <a:srgbClr val="202124"/>
                </a:solidFill>
                <a:latin typeface="Google Sans"/>
              </a:rPr>
              <a:t>мамлекеттик органдар жана </a:t>
            </a:r>
            <a:r>
              <a:rPr lang="ky-KG" altLang="ru-RU" b="1" dirty="0">
                <a:solidFill>
                  <a:srgbClr val="C00000"/>
                </a:solidFill>
                <a:latin typeface="Google Sans"/>
              </a:rPr>
              <a:t>жарандык коом менен биргелешкен </a:t>
            </a:r>
            <a:r>
              <a:rPr lang="ky-KG" altLang="ru-RU" dirty="0">
                <a:solidFill>
                  <a:srgbClr val="202124"/>
                </a:solidFill>
                <a:latin typeface="Google Sans"/>
              </a:rPr>
              <a:t>кеңештер; </a:t>
            </a:r>
          </a:p>
          <a:p>
            <a:r>
              <a:rPr lang="ky-KG" altLang="ru-RU" dirty="0">
                <a:solidFill>
                  <a:srgbClr val="202124"/>
                </a:solidFill>
                <a:latin typeface="Google Sans"/>
              </a:rPr>
              <a:t>комитеттер же жумушчу топтор жана башка органдар; </a:t>
            </a:r>
          </a:p>
          <a:p>
            <a:r>
              <a:rPr lang="ky-KG" altLang="ru-RU" b="1" dirty="0">
                <a:solidFill>
                  <a:srgbClr val="C00000"/>
                </a:solidFill>
                <a:latin typeface="Google Sans"/>
              </a:rPr>
              <a:t>катышууну</a:t>
            </a:r>
            <a:r>
              <a:rPr lang="ky-KG" altLang="ru-RU" dirty="0">
                <a:solidFill>
                  <a:srgbClr val="C00000"/>
                </a:solidFill>
                <a:latin typeface="Google Sans"/>
              </a:rPr>
              <a:t> </a:t>
            </a:r>
            <a:r>
              <a:rPr lang="ky-KG" altLang="ru-RU" b="1" dirty="0">
                <a:solidFill>
                  <a:srgbClr val="C00000"/>
                </a:solidFill>
                <a:latin typeface="Google Sans"/>
              </a:rPr>
              <a:t>колдоо</a:t>
            </a:r>
            <a:r>
              <a:rPr lang="ky-KG" altLang="ru-RU" dirty="0">
                <a:solidFill>
                  <a:srgbClr val="C00000"/>
                </a:solidFill>
                <a:latin typeface="Google Sans"/>
              </a:rPr>
              <a:t> </a:t>
            </a:r>
            <a:r>
              <a:rPr lang="ky-KG" altLang="ru-RU" dirty="0">
                <a:solidFill>
                  <a:srgbClr val="202124"/>
                </a:solidFill>
                <a:latin typeface="Google Sans"/>
              </a:rPr>
              <a:t>үчүн мамлекеттик бийлик органдары менен жарандык коомдун катышуучуларынын ортосундагы алкактык келишимдер (меморандум).</a:t>
            </a:r>
            <a:r>
              <a:rPr lang="ky-KG" altLang="ru-RU" sz="900" dirty="0"/>
              <a:t> </a:t>
            </a:r>
            <a:endParaRPr lang="ky-KG" altLang="ru-RU" sz="2000" dirty="0">
              <a:latin typeface="Arial" panose="020B0604020202020204" pitchFamily="34" charset="0"/>
            </a:endParaRPr>
          </a:p>
          <a:p>
            <a:pPr marL="0" lvl="0" indent="0">
              <a:buNone/>
            </a:pPr>
            <a:endParaRPr lang="ru-RU" dirty="0"/>
          </a:p>
          <a:p>
            <a:pPr marL="0" lvl="0" indent="0" algn="just">
              <a:buNone/>
            </a:pPr>
            <a:r>
              <a:rPr lang="ky-KG" altLang="ru-RU" dirty="0">
                <a:solidFill>
                  <a:srgbClr val="202124"/>
                </a:solidFill>
                <a:latin typeface="Google Sans"/>
              </a:rPr>
              <a:t>Мындай </a:t>
            </a:r>
            <a:r>
              <a:rPr lang="ky-KG" altLang="ru-RU" b="1" u="sng" dirty="0">
                <a:solidFill>
                  <a:srgbClr val="C00000"/>
                </a:solidFill>
                <a:latin typeface="Google Sans"/>
              </a:rPr>
              <a:t>түзүмдөр</a:t>
            </a:r>
            <a:r>
              <a:rPr lang="ky-KG" altLang="ru-RU" b="1" u="sng" dirty="0">
                <a:solidFill>
                  <a:srgbClr val="FF0000"/>
                </a:solidFill>
                <a:latin typeface="Google Sans"/>
              </a:rPr>
              <a:t> </a:t>
            </a:r>
            <a:r>
              <a:rPr lang="ky-KG" altLang="ru-RU" dirty="0">
                <a:solidFill>
                  <a:srgbClr val="202124"/>
                </a:solidFill>
                <a:latin typeface="Google Sans"/>
              </a:rPr>
              <a:t>чечим кабыл алуу процесстерине </a:t>
            </a:r>
            <a:r>
              <a:rPr lang="ky-KG" altLang="ru-RU" b="1" u="sng" dirty="0">
                <a:solidFill>
                  <a:srgbClr val="C00000"/>
                </a:solidFill>
                <a:latin typeface="Google Sans"/>
              </a:rPr>
              <a:t>катышууну</a:t>
            </a:r>
            <a:r>
              <a:rPr lang="ky-KG" altLang="ru-RU" u="sng" dirty="0">
                <a:solidFill>
                  <a:srgbClr val="202124"/>
                </a:solidFill>
                <a:latin typeface="Google Sans"/>
              </a:rPr>
              <a:t> </a:t>
            </a:r>
            <a:r>
              <a:rPr lang="ky-KG" altLang="ru-RU" dirty="0">
                <a:solidFill>
                  <a:srgbClr val="202124"/>
                </a:solidFill>
                <a:latin typeface="Google Sans"/>
              </a:rPr>
              <a:t>мамлекеттик органдар жана коомчулук тарабынан түшүнүктүү, кабыл алынган жана жигердүү жүзөгө ашырылышын камсыздай алат.</a:t>
            </a:r>
            <a:r>
              <a:rPr lang="ky-KG" altLang="ru-RU" sz="900" dirty="0"/>
              <a:t> </a:t>
            </a:r>
            <a:endParaRPr lang="ky-KG" altLang="ru-RU" sz="2000" dirty="0">
              <a:latin typeface="Arial" panose="020B0604020202020204" pitchFamily="34" charset="0"/>
            </a:endParaRPr>
          </a:p>
          <a:p>
            <a:pPr lvl="0"/>
            <a:endParaRPr lang="ru-RU" dirty="0"/>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0526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0507" y="38524"/>
            <a:ext cx="10515600" cy="589059"/>
          </a:xfrm>
          <a:solidFill>
            <a:schemeClr val="bg1"/>
          </a:solidFill>
        </p:spPr>
        <p:txBody>
          <a:bodyPr>
            <a:normAutofit/>
          </a:bodyPr>
          <a:lstStyle/>
          <a:p>
            <a:pPr algn="ctr"/>
            <a:r>
              <a:rPr lang="ky-KG" altLang="ru-RU" sz="3200" b="1" dirty="0">
                <a:solidFill>
                  <a:srgbClr val="0070C0"/>
                </a:solidFill>
                <a:latin typeface="Google Sans"/>
              </a:rPr>
              <a:t>Консультациялык түзүмдөр </a:t>
            </a:r>
            <a:r>
              <a:rPr lang="ru-RU" sz="3200" b="1" dirty="0" err="1">
                <a:solidFill>
                  <a:srgbClr val="0070C0"/>
                </a:solidFill>
                <a:latin typeface="Google Sans"/>
              </a:rPr>
              <a:t>кандай</a:t>
            </a:r>
            <a:r>
              <a:rPr lang="ru-RU" sz="3200" b="1" dirty="0">
                <a:solidFill>
                  <a:srgbClr val="0070C0"/>
                </a:solidFill>
                <a:latin typeface="Google Sans"/>
              </a:rPr>
              <a:t> </a:t>
            </a:r>
            <a:r>
              <a:rPr lang="ky-KG" altLang="ru-RU" sz="3200" b="1" dirty="0">
                <a:solidFill>
                  <a:srgbClr val="0070C0"/>
                </a:solidFill>
                <a:latin typeface="Google Sans"/>
              </a:rPr>
              <a:t>түзүлүш керек?</a:t>
            </a:r>
            <a:endParaRPr lang="ru-RU" sz="3200" b="1" dirty="0">
              <a:solidFill>
                <a:srgbClr val="0070C0"/>
              </a:solidFill>
              <a:latin typeface="Google Sans"/>
            </a:endParaRPr>
          </a:p>
        </p:txBody>
      </p:sp>
      <p:pic>
        <p:nvPicPr>
          <p:cNvPr id="7" name="Shape 71"/>
          <p:cNvPicPr/>
          <p:nvPr/>
        </p:nvPicPr>
        <p:blipFill>
          <a:blip r:embed="rId2"/>
          <a:stretch/>
        </p:blipFill>
        <p:spPr>
          <a:xfrm>
            <a:off x="299085" y="792480"/>
            <a:ext cx="2442845" cy="6065520"/>
          </a:xfrm>
          <a:prstGeom prst="rect">
            <a:avLst/>
          </a:prstGeom>
        </p:spPr>
      </p:pic>
      <p:pic>
        <p:nvPicPr>
          <p:cNvPr id="9" name="Shape 75"/>
          <p:cNvPicPr>
            <a:picLocks/>
          </p:cNvPicPr>
          <p:nvPr/>
        </p:nvPicPr>
        <p:blipFill>
          <a:blip r:embed="rId3"/>
          <a:stretch/>
        </p:blipFill>
        <p:spPr>
          <a:xfrm>
            <a:off x="548640" y="831787"/>
            <a:ext cx="1554480" cy="1286256"/>
          </a:xfrm>
          <a:prstGeom prst="rect">
            <a:avLst/>
          </a:prstGeom>
        </p:spPr>
      </p:pic>
      <p:pic>
        <p:nvPicPr>
          <p:cNvPr id="12" name="Shape 77"/>
          <p:cNvPicPr/>
          <p:nvPr/>
        </p:nvPicPr>
        <p:blipFill>
          <a:blip r:embed="rId4"/>
          <a:stretch/>
        </p:blipFill>
        <p:spPr>
          <a:xfrm>
            <a:off x="670243" y="2430114"/>
            <a:ext cx="1700530" cy="1237615"/>
          </a:xfrm>
          <a:prstGeom prst="rect">
            <a:avLst/>
          </a:prstGeom>
        </p:spPr>
      </p:pic>
      <p:pic>
        <p:nvPicPr>
          <p:cNvPr id="13" name="Shape 79"/>
          <p:cNvPicPr/>
          <p:nvPr/>
        </p:nvPicPr>
        <p:blipFill>
          <a:blip r:embed="rId5"/>
          <a:stretch/>
        </p:blipFill>
        <p:spPr>
          <a:xfrm>
            <a:off x="670243" y="3897487"/>
            <a:ext cx="1499870" cy="1286510"/>
          </a:xfrm>
          <a:prstGeom prst="rect">
            <a:avLst/>
          </a:prstGeom>
        </p:spPr>
      </p:pic>
      <p:sp>
        <p:nvSpPr>
          <p:cNvPr id="14" name="Прямоугольник 13"/>
          <p:cNvSpPr/>
          <p:nvPr/>
        </p:nvSpPr>
        <p:spPr>
          <a:xfrm>
            <a:off x="3162300" y="1266622"/>
            <a:ext cx="8418830" cy="461665"/>
          </a:xfrm>
          <a:prstGeom prst="rect">
            <a:avLst/>
          </a:prstGeom>
          <a:solidFill>
            <a:srgbClr val="FFCC99"/>
          </a:solidFill>
        </p:spPr>
        <p:txBody>
          <a:bodyPr wrap="square">
            <a:spAutoFit/>
          </a:bodyPr>
          <a:lstStyle/>
          <a:p>
            <a:pPr lvl="0"/>
            <a:r>
              <a:rPr lang="ky-KG" altLang="ru-RU" sz="2400" dirty="0">
                <a:solidFill>
                  <a:srgbClr val="202124"/>
                </a:solidFill>
                <a:latin typeface="inherit"/>
              </a:rPr>
              <a:t>Коомдун катышуусу менен түзүлүш керек</a:t>
            </a:r>
            <a:endParaRPr lang="ru-RU" sz="2400" b="1" dirty="0"/>
          </a:p>
        </p:txBody>
      </p:sp>
      <p:sp>
        <p:nvSpPr>
          <p:cNvPr id="15" name="Прямоугольник 14"/>
          <p:cNvSpPr/>
          <p:nvPr/>
        </p:nvSpPr>
        <p:spPr>
          <a:xfrm>
            <a:off x="3243100" y="2725755"/>
            <a:ext cx="8064980" cy="707886"/>
          </a:xfrm>
          <a:prstGeom prst="rect">
            <a:avLst/>
          </a:prstGeom>
          <a:solidFill>
            <a:srgbClr val="33CC33"/>
          </a:solidFill>
        </p:spPr>
        <p:txBody>
          <a:bodyPr wrap="square">
            <a:spAutoFit/>
          </a:bodyPr>
          <a:lstStyle/>
          <a:p>
            <a:pPr lvl="0"/>
            <a:r>
              <a:rPr lang="ky-KG" altLang="ru-RU" sz="2000" dirty="0">
                <a:solidFill>
                  <a:srgbClr val="202124"/>
                </a:solidFill>
                <a:latin typeface="inherit"/>
              </a:rPr>
              <a:t>Чечимдерди кабыл алуу процессине коомдук пикирди киргизүү үчүн канал катары кызмат көрсөтүш керек</a:t>
            </a:r>
            <a:r>
              <a:rPr lang="ky-KG" altLang="ru-RU" sz="700" dirty="0"/>
              <a:t> </a:t>
            </a:r>
            <a:endParaRPr lang="ky-KG" altLang="ru-RU" sz="1600" dirty="0">
              <a:latin typeface="Arial" panose="020B0604020202020204" pitchFamily="34" charset="0"/>
            </a:endParaRPr>
          </a:p>
        </p:txBody>
      </p:sp>
      <p:sp>
        <p:nvSpPr>
          <p:cNvPr id="16" name="Прямоугольник 15"/>
          <p:cNvSpPr/>
          <p:nvPr/>
        </p:nvSpPr>
        <p:spPr>
          <a:xfrm>
            <a:off x="3243100" y="4130483"/>
            <a:ext cx="8293580" cy="707886"/>
          </a:xfrm>
          <a:prstGeom prst="rect">
            <a:avLst/>
          </a:prstGeom>
          <a:solidFill>
            <a:srgbClr val="CCCC00"/>
          </a:solidFill>
        </p:spPr>
        <p:txBody>
          <a:bodyPr wrap="square">
            <a:spAutoFit/>
          </a:bodyPr>
          <a:lstStyle/>
          <a:p>
            <a:pPr lvl="0"/>
            <a:r>
              <a:rPr lang="ky-KG" altLang="ru-RU" sz="2000" dirty="0">
                <a:solidFill>
                  <a:srgbClr val="202124"/>
                </a:solidFill>
                <a:latin typeface="inherit"/>
              </a:rPr>
              <a:t>Каржылык жана адамдык ресурстарга жана колдоого мамлекет жактан ээ болуу керек</a:t>
            </a:r>
            <a:r>
              <a:rPr lang="ky-KG" altLang="ru-RU" sz="700" dirty="0"/>
              <a:t> </a:t>
            </a:r>
            <a:endParaRPr lang="ky-KG" altLang="ru-RU" sz="1600" dirty="0">
              <a:latin typeface="Arial" panose="020B0604020202020204" pitchFamily="34" charset="0"/>
            </a:endParaRPr>
          </a:p>
        </p:txBody>
      </p:sp>
      <p:sp>
        <p:nvSpPr>
          <p:cNvPr id="17" name="Прямоугольник 16"/>
          <p:cNvSpPr/>
          <p:nvPr/>
        </p:nvSpPr>
        <p:spPr>
          <a:xfrm>
            <a:off x="3368039" y="5666155"/>
            <a:ext cx="8412269" cy="707886"/>
          </a:xfrm>
          <a:prstGeom prst="rect">
            <a:avLst/>
          </a:prstGeom>
          <a:solidFill>
            <a:schemeClr val="accent5">
              <a:lumMod val="40000"/>
              <a:lumOff val="60000"/>
            </a:schemeClr>
          </a:solidFill>
        </p:spPr>
        <p:txBody>
          <a:bodyPr wrap="square">
            <a:spAutoFit/>
          </a:bodyPr>
          <a:lstStyle/>
          <a:p>
            <a:r>
              <a:rPr lang="ky-KG" altLang="ru-RU" sz="2000" dirty="0">
                <a:solidFill>
                  <a:srgbClr val="202124"/>
                </a:solidFill>
                <a:latin typeface="inherit"/>
              </a:rPr>
              <a:t>Жеткиликтүү, инклюзивдүү, гендердик салмактуу, </a:t>
            </a:r>
            <a:r>
              <a:rPr lang="ru-RU" sz="2000" dirty="0" err="1">
                <a:solidFill>
                  <a:srgbClr val="202124"/>
                </a:solidFill>
                <a:latin typeface="inherit"/>
              </a:rPr>
              <a:t>репрезентативдуу</a:t>
            </a:r>
            <a:r>
              <a:rPr lang="ru-RU" sz="2000" dirty="0">
                <a:solidFill>
                  <a:srgbClr val="202124"/>
                </a:solidFill>
                <a:latin typeface="inherit"/>
              </a:rPr>
              <a:t> б</a:t>
            </a:r>
            <a:r>
              <a:rPr lang="ky-KG" altLang="ru-RU" sz="2000" dirty="0">
                <a:solidFill>
                  <a:srgbClr val="202124"/>
                </a:solidFill>
                <a:latin typeface="inherit"/>
              </a:rPr>
              <a:t>олуу керек</a:t>
            </a:r>
          </a:p>
        </p:txBody>
      </p:sp>
      <p:sp>
        <p:nvSpPr>
          <p:cNvPr id="4" name="Rectangle 2"/>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01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stretch>
            <a:fillRect/>
          </a:stretch>
        </p:blipFill>
        <p:spPr>
          <a:xfrm>
            <a:off x="1143000" y="1076324"/>
            <a:ext cx="9725025" cy="5686425"/>
          </a:xfrm>
          <a:prstGeom prst="rect">
            <a:avLst/>
          </a:prstGeom>
        </p:spPr>
      </p:pic>
      <p:sp>
        <p:nvSpPr>
          <p:cNvPr id="5" name="Прямоугольник 4"/>
          <p:cNvSpPr/>
          <p:nvPr/>
        </p:nvSpPr>
        <p:spPr>
          <a:xfrm>
            <a:off x="509591" y="271441"/>
            <a:ext cx="10234609" cy="584775"/>
          </a:xfrm>
          <a:prstGeom prst="rect">
            <a:avLst/>
          </a:prstGeom>
          <a:solidFill>
            <a:schemeClr val="bg1"/>
          </a:solidFill>
        </p:spPr>
        <p:txBody>
          <a:bodyPr wrap="square">
            <a:spAutoFit/>
          </a:bodyPr>
          <a:lstStyle/>
          <a:p>
            <a:pPr algn="ctr"/>
            <a:r>
              <a:rPr lang="ky-KG" altLang="ru-RU" sz="3200" b="1" dirty="0">
                <a:solidFill>
                  <a:srgbClr val="0070C0"/>
                </a:solidFill>
              </a:rPr>
              <a:t>«Мамлекеттик иштерге катышуу укук»</a:t>
            </a:r>
            <a:endParaRPr lang="ru-RU" sz="3200" dirty="0">
              <a:solidFill>
                <a:srgbClr val="0070C0"/>
              </a:solidFill>
            </a:endParaRPr>
          </a:p>
        </p:txBody>
      </p:sp>
    </p:spTree>
    <p:extLst>
      <p:ext uri="{BB962C8B-B14F-4D97-AF65-F5344CB8AC3E}">
        <p14:creationId xmlns:p14="http://schemas.microsoft.com/office/powerpoint/2010/main" val="282618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219200" y="1038225"/>
            <a:ext cx="9867899" cy="5675312"/>
          </a:xfrm>
          <a:prstGeom prst="rect">
            <a:avLst/>
          </a:prstGeom>
        </p:spPr>
      </p:pic>
      <p:sp>
        <p:nvSpPr>
          <p:cNvPr id="5" name="Прямоугольник 4"/>
          <p:cNvSpPr/>
          <p:nvPr/>
        </p:nvSpPr>
        <p:spPr>
          <a:xfrm>
            <a:off x="509591" y="271441"/>
            <a:ext cx="10234609" cy="584775"/>
          </a:xfrm>
          <a:prstGeom prst="rect">
            <a:avLst/>
          </a:prstGeom>
          <a:solidFill>
            <a:schemeClr val="bg1"/>
          </a:solidFill>
        </p:spPr>
        <p:txBody>
          <a:bodyPr wrap="square">
            <a:spAutoFit/>
          </a:bodyPr>
          <a:lstStyle/>
          <a:p>
            <a:pPr algn="ctr"/>
            <a:r>
              <a:rPr lang="ky-KG" altLang="ru-RU" sz="3200" b="1" dirty="0">
                <a:solidFill>
                  <a:srgbClr val="0070C0"/>
                </a:solidFill>
              </a:rPr>
              <a:t>«Мамлекеттик иштерге катышуу укук»</a:t>
            </a:r>
            <a:endParaRPr lang="ru-RU" sz="3200" dirty="0">
              <a:solidFill>
                <a:srgbClr val="0070C0"/>
              </a:solidFill>
            </a:endParaRPr>
          </a:p>
        </p:txBody>
      </p:sp>
    </p:spTree>
    <p:extLst>
      <p:ext uri="{BB962C8B-B14F-4D97-AF65-F5344CB8AC3E}">
        <p14:creationId xmlns:p14="http://schemas.microsoft.com/office/powerpoint/2010/main" val="2108346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152525" y="1019174"/>
            <a:ext cx="9820275" cy="5697855"/>
          </a:xfrm>
          <a:prstGeom prst="rect">
            <a:avLst/>
          </a:prstGeom>
        </p:spPr>
      </p:pic>
      <p:sp>
        <p:nvSpPr>
          <p:cNvPr id="3" name="Прямоугольник 2"/>
          <p:cNvSpPr/>
          <p:nvPr/>
        </p:nvSpPr>
        <p:spPr>
          <a:xfrm>
            <a:off x="509591" y="271441"/>
            <a:ext cx="10234609" cy="584775"/>
          </a:xfrm>
          <a:prstGeom prst="rect">
            <a:avLst/>
          </a:prstGeom>
          <a:solidFill>
            <a:schemeClr val="bg1"/>
          </a:solidFill>
        </p:spPr>
        <p:txBody>
          <a:bodyPr wrap="square">
            <a:spAutoFit/>
          </a:bodyPr>
          <a:lstStyle/>
          <a:p>
            <a:pPr algn="ctr"/>
            <a:r>
              <a:rPr lang="ky-KG" altLang="ru-RU" sz="3200" b="1" dirty="0">
                <a:solidFill>
                  <a:srgbClr val="0070C0"/>
                </a:solidFill>
              </a:rPr>
              <a:t>«Мамлекеттик иштерге катышуу укук»</a:t>
            </a:r>
            <a:endParaRPr lang="ru-RU" sz="3200" dirty="0">
              <a:solidFill>
                <a:srgbClr val="0070C0"/>
              </a:solidFill>
            </a:endParaRPr>
          </a:p>
        </p:txBody>
      </p:sp>
    </p:spTree>
    <p:extLst>
      <p:ext uri="{BB962C8B-B14F-4D97-AF65-F5344CB8AC3E}">
        <p14:creationId xmlns:p14="http://schemas.microsoft.com/office/powerpoint/2010/main" val="2969967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B669A5-64EF-4970-B2AC-7010AA6FF295}"/>
              </a:ext>
            </a:extLst>
          </p:cNvPr>
          <p:cNvSpPr>
            <a:spLocks noGrp="1"/>
          </p:cNvSpPr>
          <p:nvPr>
            <p:ph type="title"/>
          </p:nvPr>
        </p:nvSpPr>
        <p:spPr>
          <a:xfrm>
            <a:off x="838200" y="365126"/>
            <a:ext cx="10515600" cy="767936"/>
          </a:xfrm>
        </p:spPr>
        <p:txBody>
          <a:bodyPr>
            <a:normAutofit/>
          </a:bodyPr>
          <a:lstStyle/>
          <a:p>
            <a:pPr lvl="0" algn="ctr" eaLnBrk="0" fontAlgn="base" hangingPunct="0">
              <a:lnSpc>
                <a:spcPct val="100000"/>
              </a:lnSpc>
              <a:spcAft>
                <a:spcPct val="0"/>
              </a:spcAft>
            </a:pPr>
            <a:r>
              <a:rPr lang="ky-KG" altLang="ru-KG" sz="3600" dirty="0">
                <a:solidFill>
                  <a:srgbClr val="0070C0"/>
                </a:solidFill>
                <a:latin typeface="inherit"/>
              </a:rPr>
              <a:t>ЖАРАНДЫК КАТЫШУУНУН МЕХАНИЗМДЕРИ</a:t>
            </a:r>
            <a:r>
              <a:rPr lang="ky-KG" altLang="ru-KG" sz="1050" dirty="0">
                <a:solidFill>
                  <a:srgbClr val="0070C0"/>
                </a:solidFill>
              </a:rPr>
              <a:t> </a:t>
            </a:r>
            <a:endParaRPr lang="ky-KG" altLang="ru-KG" sz="2800" dirty="0">
              <a:solidFill>
                <a:srgbClr val="0070C0"/>
              </a:solidFill>
              <a:latin typeface="Arial" panose="020B0604020202020204" pitchFamily="34" charset="0"/>
            </a:endParaRPr>
          </a:p>
        </p:txBody>
      </p:sp>
      <p:sp>
        <p:nvSpPr>
          <p:cNvPr id="3" name="Объект 2">
            <a:extLst>
              <a:ext uri="{FF2B5EF4-FFF2-40B4-BE49-F238E27FC236}">
                <a16:creationId xmlns:a16="http://schemas.microsoft.com/office/drawing/2014/main" id="{28CFB925-AC36-42F5-A1B7-F3525A0697F9}"/>
              </a:ext>
            </a:extLst>
          </p:cNvPr>
          <p:cNvSpPr>
            <a:spLocks noGrp="1"/>
          </p:cNvSpPr>
          <p:nvPr>
            <p:ph idx="1"/>
          </p:nvPr>
        </p:nvSpPr>
        <p:spPr>
          <a:xfrm>
            <a:off x="838200" y="1510748"/>
            <a:ext cx="10515600" cy="4840356"/>
          </a:xfrm>
        </p:spPr>
        <p:txBody>
          <a:bodyPr>
            <a:normAutofit lnSpcReduction="10000"/>
          </a:bodyPr>
          <a:lstStyle/>
          <a:p>
            <a:r>
              <a:rPr lang="ru-KG" altLang="ru-KG" dirty="0">
                <a:solidFill>
                  <a:srgbClr val="202124"/>
                </a:solidFill>
                <a:latin typeface="inherit"/>
              </a:rPr>
              <a:t>К</a:t>
            </a:r>
            <a:r>
              <a:rPr lang="ky-KG" altLang="ru-KG" dirty="0">
                <a:solidFill>
                  <a:srgbClr val="202124"/>
                </a:solidFill>
                <a:latin typeface="inherit"/>
              </a:rPr>
              <a:t>оомдук угуулар</a:t>
            </a:r>
            <a:endParaRPr lang="ru-KG" altLang="ru-KG" dirty="0">
              <a:solidFill>
                <a:srgbClr val="202124"/>
              </a:solidFill>
              <a:latin typeface="inherit"/>
            </a:endParaRPr>
          </a:p>
          <a:p>
            <a:r>
              <a:rPr lang="ru-KG" altLang="ru-KG" dirty="0">
                <a:solidFill>
                  <a:srgbClr val="202124"/>
                </a:solidFill>
                <a:latin typeface="inherit"/>
              </a:rPr>
              <a:t>П</a:t>
            </a:r>
            <a:r>
              <a:rPr lang="ky-KG" altLang="ru-KG" dirty="0">
                <a:solidFill>
                  <a:srgbClr val="202124"/>
                </a:solidFill>
                <a:latin typeface="inherit"/>
              </a:rPr>
              <a:t>арламенттик угуулар</a:t>
            </a:r>
            <a:endParaRPr lang="ru-KG" altLang="ru-KG" dirty="0">
              <a:solidFill>
                <a:srgbClr val="202124"/>
              </a:solidFill>
              <a:latin typeface="inherit"/>
            </a:endParaRPr>
          </a:p>
          <a:p>
            <a:r>
              <a:rPr lang="ky-KG" altLang="ru-KG" dirty="0">
                <a:solidFill>
                  <a:srgbClr val="202124"/>
                </a:solidFill>
                <a:latin typeface="inherit"/>
              </a:rPr>
              <a:t>Бюджеттик угуулар</a:t>
            </a:r>
            <a:endParaRPr lang="ru-KG" altLang="ru-KG" dirty="0">
              <a:solidFill>
                <a:srgbClr val="202124"/>
              </a:solidFill>
              <a:latin typeface="inherit"/>
            </a:endParaRPr>
          </a:p>
          <a:p>
            <a:r>
              <a:rPr lang="ky-KG" altLang="ru-KG" dirty="0">
                <a:solidFill>
                  <a:srgbClr val="202124"/>
                </a:solidFill>
                <a:latin typeface="inherit"/>
              </a:rPr>
              <a:t>Айылдык чогулуштар </a:t>
            </a:r>
            <a:endParaRPr lang="ru-KG" altLang="ru-KG" dirty="0">
              <a:solidFill>
                <a:srgbClr val="202124"/>
              </a:solidFill>
              <a:latin typeface="inherit"/>
            </a:endParaRPr>
          </a:p>
          <a:p>
            <a:r>
              <a:rPr lang="ky-KG" altLang="ru-KG" dirty="0">
                <a:solidFill>
                  <a:srgbClr val="202124"/>
                </a:solidFill>
                <a:latin typeface="inherit"/>
              </a:rPr>
              <a:t>Министрликтердин, өкмөттүн, жергиликтүү өз алдынча башкаруу органдарынын алдындагы жумушчу топтор </a:t>
            </a:r>
            <a:endParaRPr lang="ru-KG" altLang="ru-KG" dirty="0">
              <a:solidFill>
                <a:srgbClr val="202124"/>
              </a:solidFill>
              <a:latin typeface="inherit"/>
            </a:endParaRPr>
          </a:p>
          <a:p>
            <a:r>
              <a:rPr lang="ky-KG" altLang="ru-KG" dirty="0">
                <a:solidFill>
                  <a:srgbClr val="202124"/>
                </a:solidFill>
                <a:latin typeface="inherit"/>
              </a:rPr>
              <a:t>Мыйзам чыгаруу демилгеси укуг</a:t>
            </a:r>
            <a:r>
              <a:rPr lang="ru-KG" altLang="ru-KG" dirty="0">
                <a:solidFill>
                  <a:srgbClr val="202124"/>
                </a:solidFill>
                <a:latin typeface="inherit"/>
              </a:rPr>
              <a:t>у</a:t>
            </a:r>
            <a:r>
              <a:rPr lang="ru-RU" altLang="ru-KG" dirty="0">
                <a:solidFill>
                  <a:srgbClr val="202124"/>
                </a:solidFill>
                <a:latin typeface="inherit"/>
              </a:rPr>
              <a:t>н</a:t>
            </a:r>
            <a:r>
              <a:rPr lang="ru-KG" altLang="ru-KG" dirty="0">
                <a:solidFill>
                  <a:srgbClr val="202124"/>
                </a:solidFill>
                <a:latin typeface="inherit"/>
              </a:rPr>
              <a:t> </a:t>
            </a:r>
            <a:r>
              <a:rPr lang="ru-RU" altLang="ru-KG" dirty="0">
                <a:solidFill>
                  <a:srgbClr val="202124"/>
                </a:solidFill>
                <a:latin typeface="inherit"/>
              </a:rPr>
              <a:t>к</a:t>
            </a:r>
            <a:r>
              <a:rPr lang="ru-KG" altLang="ru-KG" dirty="0">
                <a:solidFill>
                  <a:srgbClr val="202124"/>
                </a:solidFill>
                <a:latin typeface="inherit"/>
              </a:rPr>
              <a:t>о</a:t>
            </a:r>
            <a:r>
              <a:rPr lang="ru-RU" altLang="ru-KG" dirty="0">
                <a:solidFill>
                  <a:srgbClr val="202124"/>
                </a:solidFill>
                <a:latin typeface="inherit"/>
              </a:rPr>
              <a:t>л</a:t>
            </a:r>
            <a:r>
              <a:rPr lang="ru-KG" altLang="ru-KG" dirty="0">
                <a:solidFill>
                  <a:srgbClr val="202124"/>
                </a:solidFill>
                <a:latin typeface="inherit"/>
              </a:rPr>
              <a:t>д</a:t>
            </a:r>
            <a:r>
              <a:rPr lang="ru-RU" altLang="ru-KG" dirty="0">
                <a:solidFill>
                  <a:srgbClr val="202124"/>
                </a:solidFill>
                <a:latin typeface="inherit"/>
              </a:rPr>
              <a:t>о</a:t>
            </a:r>
            <a:r>
              <a:rPr lang="ru-KG" altLang="ru-KG" dirty="0">
                <a:solidFill>
                  <a:srgbClr val="202124"/>
                </a:solidFill>
                <a:latin typeface="inherit"/>
              </a:rPr>
              <a:t>н</a:t>
            </a:r>
            <a:r>
              <a:rPr lang="ru-RU" altLang="ru-KG" dirty="0">
                <a:solidFill>
                  <a:srgbClr val="202124"/>
                </a:solidFill>
                <a:latin typeface="inherit"/>
              </a:rPr>
              <a:t>у</a:t>
            </a:r>
            <a:r>
              <a:rPr lang="ru-KG" altLang="ru-KG" dirty="0">
                <a:solidFill>
                  <a:srgbClr val="202124"/>
                </a:solidFill>
                <a:latin typeface="inherit"/>
              </a:rPr>
              <a:t>у</a:t>
            </a:r>
          </a:p>
          <a:p>
            <a:r>
              <a:rPr lang="ky-KG" altLang="ru-KG" dirty="0">
                <a:solidFill>
                  <a:srgbClr val="202124"/>
                </a:solidFill>
                <a:latin typeface="inherit"/>
              </a:rPr>
              <a:t>Мамлекеттик бийлик органдарынын жана жергиликтүү өз алдынча башкаруу органдарынын ишинекоомдук мониторинг </a:t>
            </a:r>
            <a:r>
              <a:rPr lang="ru-KG" altLang="ru-KG" dirty="0">
                <a:solidFill>
                  <a:srgbClr val="202124"/>
                </a:solidFill>
                <a:latin typeface="inherit"/>
              </a:rPr>
              <a:t> </a:t>
            </a:r>
            <a:r>
              <a:rPr lang="ru-RU" altLang="ru-KG" dirty="0">
                <a:solidFill>
                  <a:srgbClr val="202124"/>
                </a:solidFill>
                <a:latin typeface="inherit"/>
              </a:rPr>
              <a:t>ж</a:t>
            </a:r>
            <a:r>
              <a:rPr lang="ru-KG" altLang="ru-KG" dirty="0">
                <a:solidFill>
                  <a:srgbClr val="202124"/>
                </a:solidFill>
                <a:latin typeface="inherit"/>
              </a:rPr>
              <a:t>у</a:t>
            </a:r>
            <a:r>
              <a:rPr lang="ru-RU" altLang="ru-KG" dirty="0">
                <a:solidFill>
                  <a:srgbClr val="202124"/>
                </a:solidFill>
                <a:latin typeface="inherit"/>
              </a:rPr>
              <a:t>р</a:t>
            </a:r>
            <a:r>
              <a:rPr lang="ru-KG" altLang="ru-KG" dirty="0">
                <a:solidFill>
                  <a:srgbClr val="202124"/>
                </a:solidFill>
                <a:latin typeface="inherit"/>
              </a:rPr>
              <a:t>г</a:t>
            </a:r>
            <a:r>
              <a:rPr lang="ru-RU" altLang="ru-KG" dirty="0">
                <a:solidFill>
                  <a:srgbClr val="202124"/>
                </a:solidFill>
                <a:latin typeface="inherit"/>
              </a:rPr>
              <a:t>у</a:t>
            </a:r>
            <a:r>
              <a:rPr lang="ru-KG" altLang="ru-KG" dirty="0">
                <a:solidFill>
                  <a:srgbClr val="202124"/>
                </a:solidFill>
                <a:latin typeface="inherit"/>
              </a:rPr>
              <a:t>з</a:t>
            </a:r>
            <a:r>
              <a:rPr lang="ru-RU" altLang="ru-KG" dirty="0">
                <a:solidFill>
                  <a:srgbClr val="202124"/>
                </a:solidFill>
                <a:latin typeface="inherit"/>
              </a:rPr>
              <a:t>у</a:t>
            </a:r>
            <a:r>
              <a:rPr lang="ru-KG" altLang="ru-KG" dirty="0">
                <a:solidFill>
                  <a:srgbClr val="202124"/>
                </a:solidFill>
                <a:latin typeface="inherit"/>
              </a:rPr>
              <a:t>у</a:t>
            </a:r>
          </a:p>
          <a:p>
            <a:pPr marL="0" indent="0">
              <a:buNone/>
            </a:pPr>
            <a:r>
              <a:rPr lang="ru-KG" dirty="0"/>
              <a:t>...</a:t>
            </a:r>
            <a:endParaRPr lang="ky-KG" altLang="ru-KG" dirty="0">
              <a:solidFill>
                <a:srgbClr val="202124"/>
              </a:solidFill>
              <a:latin typeface="inherit"/>
            </a:endParaRPr>
          </a:p>
          <a:p>
            <a:pPr marL="0" lvl="0" indent="0">
              <a:buNone/>
            </a:pPr>
            <a:endParaRPr lang="ru-KG" dirty="0"/>
          </a:p>
          <a:p>
            <a:endParaRPr lang="ru-KG" dirty="0"/>
          </a:p>
        </p:txBody>
      </p:sp>
      <p:sp>
        <p:nvSpPr>
          <p:cNvPr id="4" name="Rectangle 1">
            <a:extLst>
              <a:ext uri="{FF2B5EF4-FFF2-40B4-BE49-F238E27FC236}">
                <a16:creationId xmlns:a16="http://schemas.microsoft.com/office/drawing/2014/main" id="{91DAF4E6-20FB-4041-93A6-1228E46FE84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K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9398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44813C-9DE4-4BA8-9E8B-040F10D6F283}"/>
              </a:ext>
            </a:extLst>
          </p:cNvPr>
          <p:cNvSpPr>
            <a:spLocks noGrp="1"/>
          </p:cNvSpPr>
          <p:nvPr>
            <p:ph type="title"/>
          </p:nvPr>
        </p:nvSpPr>
        <p:spPr/>
        <p:txBody>
          <a:bodyPr/>
          <a:lstStyle/>
          <a:p>
            <a:pPr lvl="0" algn="ctr" eaLnBrk="0" fontAlgn="base" hangingPunct="0">
              <a:lnSpc>
                <a:spcPct val="100000"/>
              </a:lnSpc>
              <a:spcAft>
                <a:spcPct val="0"/>
              </a:spcAft>
            </a:pPr>
            <a:r>
              <a:rPr lang="ky-KG" altLang="ru-KG" b="1" dirty="0">
                <a:solidFill>
                  <a:srgbClr val="0070C0"/>
                </a:solidFill>
                <a:latin typeface="inherit"/>
              </a:rPr>
              <a:t>Талкуу үчүн маселелер</a:t>
            </a:r>
            <a:r>
              <a:rPr lang="ky-KG" altLang="ru-KG" sz="1200" b="1" dirty="0">
                <a:solidFill>
                  <a:srgbClr val="0070C0"/>
                </a:solidFill>
              </a:rPr>
              <a:t> </a:t>
            </a:r>
            <a:endParaRPr lang="ky-KG" altLang="ru-KG" sz="3600" b="1" dirty="0">
              <a:solidFill>
                <a:srgbClr val="0070C0"/>
              </a:solidFill>
              <a:latin typeface="Arial" panose="020B0604020202020204" pitchFamily="34" charset="0"/>
            </a:endParaRPr>
          </a:p>
        </p:txBody>
      </p:sp>
      <p:sp>
        <p:nvSpPr>
          <p:cNvPr id="3" name="Объект 2">
            <a:extLst>
              <a:ext uri="{FF2B5EF4-FFF2-40B4-BE49-F238E27FC236}">
                <a16:creationId xmlns:a16="http://schemas.microsoft.com/office/drawing/2014/main" id="{5836DD6F-C451-40EC-BF2E-9E3B4E7EA6A2}"/>
              </a:ext>
            </a:extLst>
          </p:cNvPr>
          <p:cNvSpPr>
            <a:spLocks noGrp="1"/>
          </p:cNvSpPr>
          <p:nvPr>
            <p:ph idx="1"/>
          </p:nvPr>
        </p:nvSpPr>
        <p:spPr>
          <a:xfrm>
            <a:off x="838200" y="1580322"/>
            <a:ext cx="10515600" cy="4228894"/>
          </a:xfrm>
        </p:spPr>
        <p:txBody>
          <a:bodyPr/>
          <a:lstStyle/>
          <a:p>
            <a:pPr eaLnBrk="0" fontAlgn="base" hangingPunct="0">
              <a:lnSpc>
                <a:spcPct val="100000"/>
              </a:lnSpc>
              <a:spcBef>
                <a:spcPct val="0"/>
              </a:spcBef>
              <a:spcAft>
                <a:spcPct val="0"/>
              </a:spcAft>
            </a:pPr>
            <a:r>
              <a:rPr lang="ky-KG" altLang="ru-KG" sz="3200" dirty="0">
                <a:solidFill>
                  <a:srgbClr val="202124"/>
                </a:solidFill>
                <a:latin typeface="inherit"/>
              </a:rPr>
              <a:t>Жарандык катышуунун дагы кандай механизмдерин билесиз? </a:t>
            </a:r>
            <a:endParaRPr lang="ru-KG" altLang="ru-KG" sz="3200" dirty="0">
              <a:solidFill>
                <a:srgbClr val="202124"/>
              </a:solidFill>
              <a:latin typeface="inherit"/>
            </a:endParaRPr>
          </a:p>
          <a:p>
            <a:pPr eaLnBrk="0" fontAlgn="base" hangingPunct="0">
              <a:lnSpc>
                <a:spcPct val="100000"/>
              </a:lnSpc>
              <a:spcBef>
                <a:spcPct val="0"/>
              </a:spcBef>
              <a:spcAft>
                <a:spcPct val="0"/>
              </a:spcAft>
            </a:pPr>
            <a:r>
              <a:rPr lang="ky-KG" altLang="ru-KG" sz="3200" dirty="0">
                <a:solidFill>
                  <a:srgbClr val="202124"/>
                </a:solidFill>
                <a:latin typeface="inherit"/>
              </a:rPr>
              <a:t>Сиз кайсылдарына катышасыз? </a:t>
            </a:r>
            <a:endParaRPr lang="ru-KG" altLang="ru-KG" sz="3200" dirty="0">
              <a:solidFill>
                <a:srgbClr val="202124"/>
              </a:solidFill>
              <a:latin typeface="inherit"/>
            </a:endParaRPr>
          </a:p>
          <a:p>
            <a:pPr eaLnBrk="0" fontAlgn="base" hangingPunct="0">
              <a:lnSpc>
                <a:spcPct val="100000"/>
              </a:lnSpc>
              <a:spcBef>
                <a:spcPct val="0"/>
              </a:spcBef>
              <a:spcAft>
                <a:spcPct val="0"/>
              </a:spcAft>
            </a:pPr>
            <a:r>
              <a:rPr lang="ky-KG" altLang="ru-KG" sz="3200" dirty="0">
                <a:solidFill>
                  <a:srgbClr val="202124"/>
                </a:solidFill>
                <a:latin typeface="inherit"/>
              </a:rPr>
              <a:t>Сиздин практикаңызда </a:t>
            </a:r>
            <a:r>
              <a:rPr lang="ru-KG" altLang="ru-KG" sz="3200" dirty="0">
                <a:solidFill>
                  <a:srgbClr val="202124"/>
                </a:solidFill>
                <a:latin typeface="inherit"/>
              </a:rPr>
              <a:t>к</a:t>
            </a:r>
            <a:r>
              <a:rPr lang="ru-RU" altLang="ru-KG" sz="3200" dirty="0">
                <a:solidFill>
                  <a:srgbClr val="202124"/>
                </a:solidFill>
                <a:latin typeface="inherit"/>
              </a:rPr>
              <a:t>а</a:t>
            </a:r>
            <a:r>
              <a:rPr lang="ru-KG" altLang="ru-KG" sz="3200" dirty="0">
                <a:solidFill>
                  <a:srgbClr val="202124"/>
                </a:solidFill>
                <a:latin typeface="inherit"/>
              </a:rPr>
              <a:t>й</a:t>
            </a:r>
            <a:r>
              <a:rPr lang="ru-RU" altLang="ru-KG" sz="3200" dirty="0">
                <a:solidFill>
                  <a:srgbClr val="202124"/>
                </a:solidFill>
                <a:latin typeface="inherit"/>
              </a:rPr>
              <a:t>с</a:t>
            </a:r>
            <a:r>
              <a:rPr lang="ru-KG" altLang="ru-KG" sz="3200" dirty="0">
                <a:solidFill>
                  <a:srgbClr val="202124"/>
                </a:solidFill>
                <a:latin typeface="inherit"/>
              </a:rPr>
              <a:t>ы</a:t>
            </a:r>
            <a:r>
              <a:rPr lang="ru-RU" altLang="ru-KG" sz="3200" dirty="0">
                <a:solidFill>
                  <a:srgbClr val="202124"/>
                </a:solidFill>
                <a:latin typeface="inherit"/>
              </a:rPr>
              <a:t>н</a:t>
            </a:r>
            <a:r>
              <a:rPr lang="ru-KG" altLang="ru-KG" sz="3200" dirty="0">
                <a:solidFill>
                  <a:srgbClr val="202124"/>
                </a:solidFill>
                <a:latin typeface="inherit"/>
              </a:rPr>
              <a:t>ы</a:t>
            </a:r>
            <a:r>
              <a:rPr lang="ru-RU" altLang="ru-KG" sz="3200" dirty="0">
                <a:solidFill>
                  <a:srgbClr val="202124"/>
                </a:solidFill>
                <a:latin typeface="inherit"/>
              </a:rPr>
              <a:t>н</a:t>
            </a:r>
            <a:r>
              <a:rPr lang="ru-KG" altLang="ru-KG" sz="3200" dirty="0">
                <a:solidFill>
                  <a:srgbClr val="202124"/>
                </a:solidFill>
                <a:latin typeface="inherit"/>
              </a:rPr>
              <a:t>с</a:t>
            </a:r>
            <a:r>
              <a:rPr lang="ru-RU" altLang="ru-KG" sz="3200" dirty="0">
                <a:solidFill>
                  <a:srgbClr val="202124"/>
                </a:solidFill>
                <a:latin typeface="inherit"/>
              </a:rPr>
              <a:t>ы</a:t>
            </a:r>
            <a:r>
              <a:rPr lang="ru-KG" altLang="ru-KG" sz="3200" dirty="0">
                <a:solidFill>
                  <a:srgbClr val="202124"/>
                </a:solidFill>
                <a:latin typeface="inherit"/>
              </a:rPr>
              <a:t> </a:t>
            </a:r>
            <a:r>
              <a:rPr lang="ky-KG" altLang="ru-KG" sz="3200" dirty="0">
                <a:solidFill>
                  <a:srgbClr val="202124"/>
                </a:solidFill>
                <a:latin typeface="inherit"/>
              </a:rPr>
              <a:t>иштеди,</a:t>
            </a:r>
            <a:r>
              <a:rPr lang="ru-KG" altLang="ru-KG" sz="3200" dirty="0">
                <a:solidFill>
                  <a:srgbClr val="202124"/>
                </a:solidFill>
                <a:latin typeface="inherit"/>
              </a:rPr>
              <a:t> </a:t>
            </a:r>
            <a:r>
              <a:rPr lang="ru-RU" altLang="ru-KG" sz="3200" dirty="0">
                <a:solidFill>
                  <a:srgbClr val="202124"/>
                </a:solidFill>
                <a:latin typeface="inherit"/>
              </a:rPr>
              <a:t>к</a:t>
            </a:r>
            <a:r>
              <a:rPr lang="ru-KG" altLang="ru-KG" sz="3200" dirty="0">
                <a:solidFill>
                  <a:srgbClr val="202124"/>
                </a:solidFill>
                <a:latin typeface="inherit"/>
              </a:rPr>
              <a:t>а</a:t>
            </a:r>
            <a:r>
              <a:rPr lang="ru-RU" altLang="ru-KG" sz="3200" dirty="0">
                <a:solidFill>
                  <a:srgbClr val="202124"/>
                </a:solidFill>
                <a:latin typeface="inherit"/>
              </a:rPr>
              <a:t>й</a:t>
            </a:r>
            <a:r>
              <a:rPr lang="ru-KG" altLang="ru-KG" sz="3200" dirty="0">
                <a:solidFill>
                  <a:srgbClr val="202124"/>
                </a:solidFill>
                <a:latin typeface="inherit"/>
              </a:rPr>
              <a:t>с</a:t>
            </a:r>
            <a:r>
              <a:rPr lang="ru-RU" altLang="ru-KG" sz="3200" dirty="0">
                <a:solidFill>
                  <a:srgbClr val="202124"/>
                </a:solidFill>
                <a:latin typeface="inherit"/>
              </a:rPr>
              <a:t>ы</a:t>
            </a:r>
            <a:r>
              <a:rPr lang="ru-KG" altLang="ru-KG" sz="3200" dirty="0">
                <a:solidFill>
                  <a:srgbClr val="202124"/>
                </a:solidFill>
                <a:latin typeface="inherit"/>
              </a:rPr>
              <a:t>н</a:t>
            </a:r>
            <a:r>
              <a:rPr lang="ru-RU" altLang="ru-KG" sz="3200" dirty="0">
                <a:solidFill>
                  <a:srgbClr val="202124"/>
                </a:solidFill>
                <a:latin typeface="inherit"/>
              </a:rPr>
              <a:t>ы</a:t>
            </a:r>
            <a:r>
              <a:rPr lang="ru-KG" altLang="ru-KG" sz="3200" dirty="0" err="1">
                <a:solidFill>
                  <a:srgbClr val="202124"/>
                </a:solidFill>
                <a:latin typeface="inherit"/>
              </a:rPr>
              <a:t>сы</a:t>
            </a:r>
            <a:r>
              <a:rPr lang="ru-KG" altLang="ru-KG" sz="3200" dirty="0">
                <a:solidFill>
                  <a:srgbClr val="202124"/>
                </a:solidFill>
                <a:latin typeface="inherit"/>
              </a:rPr>
              <a:t> и</a:t>
            </a:r>
            <a:r>
              <a:rPr lang="ru-RU" altLang="ru-KG" sz="3200" dirty="0">
                <a:solidFill>
                  <a:srgbClr val="202124"/>
                </a:solidFill>
                <a:latin typeface="inherit"/>
              </a:rPr>
              <a:t>ш</a:t>
            </a:r>
            <a:r>
              <a:rPr lang="ru-KG" altLang="ru-KG" sz="3200" dirty="0">
                <a:solidFill>
                  <a:srgbClr val="202124"/>
                </a:solidFill>
                <a:latin typeface="inherit"/>
              </a:rPr>
              <a:t>т</a:t>
            </a:r>
            <a:r>
              <a:rPr lang="ru-RU" altLang="ru-KG" sz="3200" dirty="0">
                <a:solidFill>
                  <a:srgbClr val="202124"/>
                </a:solidFill>
                <a:latin typeface="inherit"/>
              </a:rPr>
              <a:t>е</a:t>
            </a:r>
            <a:r>
              <a:rPr lang="ru-KG" altLang="ru-KG" sz="3200" dirty="0">
                <a:solidFill>
                  <a:srgbClr val="202124"/>
                </a:solidFill>
                <a:latin typeface="inherit"/>
              </a:rPr>
              <a:t>г</a:t>
            </a:r>
            <a:r>
              <a:rPr lang="ru-RU" altLang="ru-KG" sz="3200" dirty="0">
                <a:solidFill>
                  <a:srgbClr val="202124"/>
                </a:solidFill>
                <a:latin typeface="inherit"/>
              </a:rPr>
              <a:t>е</a:t>
            </a:r>
            <a:r>
              <a:rPr lang="ru-KG" altLang="ru-KG" sz="3200" dirty="0">
                <a:solidFill>
                  <a:srgbClr val="202124"/>
                </a:solidFill>
                <a:latin typeface="inherit"/>
              </a:rPr>
              <a:t>н </a:t>
            </a:r>
            <a:r>
              <a:rPr lang="ky-KG" altLang="ru-KG" sz="3200" dirty="0">
                <a:solidFill>
                  <a:srgbClr val="202124"/>
                </a:solidFill>
                <a:latin typeface="inherit"/>
              </a:rPr>
              <a:t> жок? </a:t>
            </a:r>
            <a:endParaRPr lang="ru-KG" altLang="ru-KG" sz="3200" dirty="0">
              <a:solidFill>
                <a:srgbClr val="202124"/>
              </a:solidFill>
              <a:latin typeface="inherit"/>
            </a:endParaRPr>
          </a:p>
          <a:p>
            <a:pPr eaLnBrk="0" fontAlgn="base" hangingPunct="0">
              <a:lnSpc>
                <a:spcPct val="100000"/>
              </a:lnSpc>
              <a:spcBef>
                <a:spcPct val="0"/>
              </a:spcBef>
              <a:spcAft>
                <a:spcPct val="0"/>
              </a:spcAft>
            </a:pPr>
            <a:r>
              <a:rPr lang="ky-KG" altLang="ru-KG" sz="3200" dirty="0">
                <a:solidFill>
                  <a:srgbClr val="202124"/>
                </a:solidFill>
                <a:latin typeface="inherit"/>
              </a:rPr>
              <a:t>Эмне үчүн </a:t>
            </a:r>
            <a:r>
              <a:rPr lang="ru-KG" altLang="ru-KG" sz="3200" dirty="0">
                <a:solidFill>
                  <a:srgbClr val="202124"/>
                </a:solidFill>
                <a:latin typeface="inherit"/>
              </a:rPr>
              <a:t>о</a:t>
            </a:r>
            <a:r>
              <a:rPr lang="ru-RU" altLang="ru-KG" sz="3200" dirty="0">
                <a:solidFill>
                  <a:srgbClr val="202124"/>
                </a:solidFill>
                <a:latin typeface="inherit"/>
              </a:rPr>
              <a:t>ш</a:t>
            </a:r>
            <a:r>
              <a:rPr lang="ru-KG" altLang="ru-KG" sz="3200" dirty="0">
                <a:solidFill>
                  <a:srgbClr val="202124"/>
                </a:solidFill>
                <a:latin typeface="inherit"/>
              </a:rPr>
              <a:t>о</a:t>
            </a:r>
            <a:r>
              <a:rPr lang="ru-RU" altLang="ru-KG" sz="3200" dirty="0">
                <a:solidFill>
                  <a:srgbClr val="202124"/>
                </a:solidFill>
                <a:latin typeface="inherit"/>
              </a:rPr>
              <a:t>н</a:t>
            </a:r>
            <a:r>
              <a:rPr lang="ru-KG" altLang="ru-KG" sz="3200" dirty="0">
                <a:solidFill>
                  <a:srgbClr val="202124"/>
                </a:solidFill>
                <a:latin typeface="inherit"/>
              </a:rPr>
              <a:t>д</a:t>
            </a:r>
            <a:r>
              <a:rPr lang="ru-RU" altLang="ru-KG" sz="3200" dirty="0">
                <a:solidFill>
                  <a:srgbClr val="202124"/>
                </a:solidFill>
                <a:latin typeface="inherit"/>
              </a:rPr>
              <a:t>о</a:t>
            </a:r>
            <a:r>
              <a:rPr lang="ru-KG" altLang="ru-KG" sz="3200" dirty="0">
                <a:solidFill>
                  <a:srgbClr val="202124"/>
                </a:solidFill>
                <a:latin typeface="inherit"/>
              </a:rPr>
              <a:t>й </a:t>
            </a:r>
            <a:r>
              <a:rPr lang="ru-KG" altLang="ru-KG" sz="3200" dirty="0" err="1">
                <a:solidFill>
                  <a:srgbClr val="202124"/>
                </a:solidFill>
                <a:latin typeface="inherit"/>
              </a:rPr>
              <a:t>болду</a:t>
            </a:r>
            <a:r>
              <a:rPr lang="ru-KG" altLang="ru-KG" sz="3200" dirty="0">
                <a:solidFill>
                  <a:srgbClr val="202124"/>
                </a:solidFill>
                <a:latin typeface="inherit"/>
              </a:rPr>
              <a:t> </a:t>
            </a:r>
            <a:r>
              <a:rPr lang="ky-KG" altLang="ru-KG" sz="3200" dirty="0">
                <a:solidFill>
                  <a:srgbClr val="202124"/>
                </a:solidFill>
                <a:latin typeface="inherit"/>
              </a:rPr>
              <a:t>деп ойлойсуз?</a:t>
            </a:r>
            <a:r>
              <a:rPr lang="ky-KG" altLang="ru-KG" sz="1000" dirty="0"/>
              <a:t> </a:t>
            </a:r>
            <a:endParaRPr lang="ky-KG" altLang="ru-KG" sz="2400" dirty="0">
              <a:latin typeface="Arial" panose="020B0604020202020204" pitchFamily="34" charset="0"/>
            </a:endParaRPr>
          </a:p>
        </p:txBody>
      </p:sp>
      <p:sp>
        <p:nvSpPr>
          <p:cNvPr id="4" name="Rectangle 1">
            <a:extLst>
              <a:ext uri="{FF2B5EF4-FFF2-40B4-BE49-F238E27FC236}">
                <a16:creationId xmlns:a16="http://schemas.microsoft.com/office/drawing/2014/main" id="{1C3DABB3-EECD-401D-93E0-0064D1B84D9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KG"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0612721F-4F06-4023-8959-DEDD886DB15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K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1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9958205-2BDA-4671-AB25-7A32BE288DDE}"/>
              </a:ext>
            </a:extLst>
          </p:cNvPr>
          <p:cNvSpPr txBox="1">
            <a:spLocks/>
          </p:cNvSpPr>
          <p:nvPr/>
        </p:nvSpPr>
        <p:spPr>
          <a:xfrm>
            <a:off x="400878" y="327991"/>
            <a:ext cx="3137452" cy="59747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solidFill>
                  <a:srgbClr val="C00000"/>
                </a:solidFill>
              </a:rPr>
              <a:t>АУ </a:t>
            </a:r>
            <a:r>
              <a:rPr lang="ru-RU" b="1" dirty="0" err="1">
                <a:solidFill>
                  <a:srgbClr val="C00000"/>
                </a:solidFill>
              </a:rPr>
              <a:t>коргоп</a:t>
            </a:r>
            <a:r>
              <a:rPr lang="ru-RU" b="1" dirty="0">
                <a:solidFill>
                  <a:srgbClr val="C00000"/>
                </a:solidFill>
              </a:rPr>
              <a:t> </a:t>
            </a:r>
            <a:r>
              <a:rPr lang="ru-RU" b="1" dirty="0" err="1">
                <a:solidFill>
                  <a:srgbClr val="C00000"/>
                </a:solidFill>
              </a:rPr>
              <a:t>жаткан</a:t>
            </a:r>
            <a:r>
              <a:rPr lang="ru-RU" b="1" dirty="0">
                <a:solidFill>
                  <a:srgbClr val="C00000"/>
                </a:solidFill>
              </a:rPr>
              <a:t> </a:t>
            </a:r>
            <a:r>
              <a:rPr lang="ru-RU" b="1" dirty="0" err="1">
                <a:solidFill>
                  <a:srgbClr val="C00000"/>
                </a:solidFill>
              </a:rPr>
              <a:t>учурда</a:t>
            </a:r>
            <a:r>
              <a:rPr lang="ru-RU" b="1" dirty="0">
                <a:solidFill>
                  <a:srgbClr val="C00000"/>
                </a:solidFill>
              </a:rPr>
              <a:t> </a:t>
            </a:r>
            <a:r>
              <a:rPr lang="ru-RU" b="1" dirty="0" err="1">
                <a:solidFill>
                  <a:srgbClr val="C00000"/>
                </a:solidFill>
              </a:rPr>
              <a:t>бир</a:t>
            </a:r>
            <a:r>
              <a:rPr lang="ru-RU" b="1" dirty="0">
                <a:solidFill>
                  <a:srgbClr val="C00000"/>
                </a:solidFill>
              </a:rPr>
              <a:t> </a:t>
            </a:r>
            <a:r>
              <a:rPr lang="ru-RU" b="1" dirty="0" err="1">
                <a:solidFill>
                  <a:srgbClr val="C00000"/>
                </a:solidFill>
              </a:rPr>
              <a:t>нече</a:t>
            </a:r>
            <a:r>
              <a:rPr lang="ru-RU" b="1" dirty="0">
                <a:solidFill>
                  <a:srgbClr val="C00000"/>
                </a:solidFill>
              </a:rPr>
              <a:t> </a:t>
            </a:r>
            <a:r>
              <a:rPr lang="ru-RU" b="1" dirty="0" err="1">
                <a:solidFill>
                  <a:srgbClr val="C00000"/>
                </a:solidFill>
              </a:rPr>
              <a:t>көйгөйлөр</a:t>
            </a:r>
            <a:r>
              <a:rPr lang="ru-RU" b="1" dirty="0">
                <a:solidFill>
                  <a:srgbClr val="C00000"/>
                </a:solidFill>
              </a:rPr>
              <a:t> </a:t>
            </a:r>
            <a:r>
              <a:rPr lang="ru-RU" b="1" dirty="0" err="1">
                <a:solidFill>
                  <a:srgbClr val="C00000"/>
                </a:solidFill>
              </a:rPr>
              <a:t>пайда</a:t>
            </a:r>
            <a:r>
              <a:rPr lang="ru-RU" b="1" dirty="0">
                <a:solidFill>
                  <a:srgbClr val="C00000"/>
                </a:solidFill>
              </a:rPr>
              <a:t> болот</a:t>
            </a:r>
            <a:endParaRPr lang="en-GB" dirty="0">
              <a:solidFill>
                <a:srgbClr val="C00000"/>
              </a:solidFill>
            </a:endParaRPr>
          </a:p>
        </p:txBody>
      </p:sp>
      <p:graphicFrame>
        <p:nvGraphicFramePr>
          <p:cNvPr id="5" name="Content Placeholder 2">
            <a:extLst>
              <a:ext uri="{FF2B5EF4-FFF2-40B4-BE49-F238E27FC236}">
                <a16:creationId xmlns:a16="http://schemas.microsoft.com/office/drawing/2014/main" id="{C1CFAB1E-923F-4DD4-B1C0-CDBE0CC41F05}"/>
              </a:ext>
            </a:extLst>
          </p:cNvPr>
          <p:cNvGraphicFramePr>
            <a:graphicFrameLocks/>
          </p:cNvGraphicFramePr>
          <p:nvPr>
            <p:extLst>
              <p:ext uri="{D42A27DB-BD31-4B8C-83A1-F6EECF244321}">
                <p14:modId xmlns:p14="http://schemas.microsoft.com/office/powerpoint/2010/main" val="707952057"/>
              </p:ext>
            </p:extLst>
          </p:nvPr>
        </p:nvGraphicFramePr>
        <p:xfrm>
          <a:off x="4177296" y="79513"/>
          <a:ext cx="7554733" cy="6559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843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17EBBDE-64AC-4FA4-8BCE-0BA1EFB25F5C}"/>
              </a:ext>
            </a:extLst>
          </p:cNvPr>
          <p:cNvSpPr>
            <a:spLocks noGrp="1"/>
          </p:cNvSpPr>
          <p:nvPr>
            <p:ph idx="1"/>
          </p:nvPr>
        </p:nvSpPr>
        <p:spPr>
          <a:xfrm>
            <a:off x="838200" y="970860"/>
            <a:ext cx="10515600" cy="4351338"/>
          </a:xfrm>
        </p:spPr>
        <p:txBody>
          <a:bodyPr>
            <a:normAutofit/>
          </a:bodyPr>
          <a:lstStyle/>
          <a:p>
            <a:pPr marL="0" indent="0" algn="ctr">
              <a:buNone/>
            </a:pPr>
            <a:endParaRPr lang="x-none" sz="4400" dirty="0">
              <a:solidFill>
                <a:srgbClr val="C00000"/>
              </a:solidFill>
            </a:endParaRPr>
          </a:p>
          <a:p>
            <a:pPr marL="0" indent="0" algn="ctr">
              <a:buNone/>
            </a:pPr>
            <a:r>
              <a:rPr lang="ky-KG" sz="4400" dirty="0">
                <a:solidFill>
                  <a:srgbClr val="C00000"/>
                </a:solidFill>
              </a:rPr>
              <a:t>К</a:t>
            </a:r>
            <a:r>
              <a:rPr lang="ru-RU" sz="4400" dirty="0" err="1">
                <a:solidFill>
                  <a:srgbClr val="C00000"/>
                </a:solidFill>
              </a:rPr>
              <a:t>өңүл</a:t>
            </a:r>
            <a:r>
              <a:rPr lang="ru-RU" sz="4400" dirty="0">
                <a:solidFill>
                  <a:srgbClr val="C00000"/>
                </a:solidFill>
              </a:rPr>
              <a:t> </a:t>
            </a:r>
            <a:r>
              <a:rPr lang="ru-RU" sz="4400" dirty="0" err="1">
                <a:solidFill>
                  <a:srgbClr val="C00000"/>
                </a:solidFill>
              </a:rPr>
              <a:t>бурганыңыздар</a:t>
            </a:r>
            <a:r>
              <a:rPr lang="ru-RU" sz="4400" dirty="0">
                <a:solidFill>
                  <a:srgbClr val="C00000"/>
                </a:solidFill>
              </a:rPr>
              <a:t> </a:t>
            </a:r>
            <a:r>
              <a:rPr lang="ru-RU" sz="4400" dirty="0" err="1">
                <a:solidFill>
                  <a:srgbClr val="C00000"/>
                </a:solidFill>
              </a:rPr>
              <a:t>үчүн</a:t>
            </a:r>
            <a:r>
              <a:rPr lang="ru-RU" sz="4400" dirty="0">
                <a:solidFill>
                  <a:srgbClr val="C00000"/>
                </a:solidFill>
              </a:rPr>
              <a:t> </a:t>
            </a:r>
            <a:r>
              <a:rPr lang="ru-RU" sz="4400" dirty="0" err="1">
                <a:solidFill>
                  <a:srgbClr val="C00000"/>
                </a:solidFill>
              </a:rPr>
              <a:t>рахмат</a:t>
            </a:r>
            <a:r>
              <a:rPr lang="ru-RU" sz="4400" dirty="0">
                <a:solidFill>
                  <a:srgbClr val="C00000"/>
                </a:solidFill>
              </a:rPr>
              <a:t>!</a:t>
            </a:r>
            <a:endParaRPr lang="x-none" sz="4400" dirty="0">
              <a:solidFill>
                <a:srgbClr val="C00000"/>
              </a:solidFill>
            </a:endParaRPr>
          </a:p>
        </p:txBody>
      </p:sp>
    </p:spTree>
    <p:extLst>
      <p:ext uri="{BB962C8B-B14F-4D97-AF65-F5344CB8AC3E}">
        <p14:creationId xmlns:p14="http://schemas.microsoft.com/office/powerpoint/2010/main" val="303639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BE534-C770-40EB-BA8D-4AB55530EA37}"/>
              </a:ext>
            </a:extLst>
          </p:cNvPr>
          <p:cNvSpPr>
            <a:spLocks noGrp="1"/>
          </p:cNvSpPr>
          <p:nvPr>
            <p:ph type="title"/>
          </p:nvPr>
        </p:nvSpPr>
        <p:spPr>
          <a:xfrm>
            <a:off x="524741" y="620392"/>
            <a:ext cx="3808268" cy="5504688"/>
          </a:xfrm>
        </p:spPr>
        <p:txBody>
          <a:bodyPr>
            <a:normAutofit/>
          </a:bodyPr>
          <a:lstStyle/>
          <a:p>
            <a:r>
              <a:rPr lang="ru-RU" sz="6000" dirty="0">
                <a:solidFill>
                  <a:schemeClr val="bg1"/>
                </a:solidFill>
              </a:rPr>
              <a:t>Что такое права человека</a:t>
            </a:r>
            <a:r>
              <a:rPr lang="da-DK" sz="6000" dirty="0">
                <a:solidFill>
                  <a:schemeClr val="bg1"/>
                </a:solidFill>
              </a:rPr>
              <a:t>?</a:t>
            </a:r>
            <a:endParaRPr lang="en-GB" sz="6000" dirty="0">
              <a:solidFill>
                <a:schemeClr val="bg1"/>
              </a:solidFill>
            </a:endParaRPr>
          </a:p>
        </p:txBody>
      </p:sp>
      <p:graphicFrame>
        <p:nvGraphicFramePr>
          <p:cNvPr id="5" name="Content Placeholder 2">
            <a:extLst>
              <a:ext uri="{FF2B5EF4-FFF2-40B4-BE49-F238E27FC236}">
                <a16:creationId xmlns:a16="http://schemas.microsoft.com/office/drawing/2014/main" id="{DA52B4C6-016D-4DE2-8BE7-3972B25BE37C}"/>
              </a:ext>
            </a:extLst>
          </p:cNvPr>
          <p:cNvGraphicFramePr>
            <a:graphicFrameLocks noGrp="1"/>
          </p:cNvGraphicFramePr>
          <p:nvPr>
            <p:ph idx="1"/>
            <p:extLst>
              <p:ext uri="{D42A27DB-BD31-4B8C-83A1-F6EECF244321}">
                <p14:modId xmlns:p14="http://schemas.microsoft.com/office/powerpoint/2010/main" val="122835231"/>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4895568-886E-4282-B4F1-AACBC44484A0}"/>
              </a:ext>
            </a:extLst>
          </p:cNvPr>
          <p:cNvSpPr txBox="1">
            <a:spLocks/>
          </p:cNvSpPr>
          <p:nvPr/>
        </p:nvSpPr>
        <p:spPr>
          <a:xfrm>
            <a:off x="677141" y="772792"/>
            <a:ext cx="3808268" cy="5504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6000" dirty="0">
                <a:solidFill>
                  <a:schemeClr val="bg1"/>
                </a:solidFill>
              </a:rPr>
              <a:t>Что такое права человека</a:t>
            </a:r>
            <a:r>
              <a:rPr lang="da-DK" sz="6000" dirty="0">
                <a:solidFill>
                  <a:schemeClr val="bg1"/>
                </a:solidFill>
              </a:rPr>
              <a:t>?</a:t>
            </a:r>
            <a:endParaRPr lang="en-GB" sz="6000" dirty="0">
              <a:solidFill>
                <a:schemeClr val="bg1"/>
              </a:solidFill>
            </a:endParaRPr>
          </a:p>
        </p:txBody>
      </p:sp>
      <p:sp>
        <p:nvSpPr>
          <p:cNvPr id="7" name="Title 1">
            <a:extLst>
              <a:ext uri="{FF2B5EF4-FFF2-40B4-BE49-F238E27FC236}">
                <a16:creationId xmlns:a16="http://schemas.microsoft.com/office/drawing/2014/main" id="{A7C1D716-87ED-41CE-B39B-A573A9C66689}"/>
              </a:ext>
            </a:extLst>
          </p:cNvPr>
          <p:cNvSpPr txBox="1">
            <a:spLocks/>
          </p:cNvSpPr>
          <p:nvPr/>
        </p:nvSpPr>
        <p:spPr>
          <a:xfrm>
            <a:off x="838200" y="644755"/>
            <a:ext cx="3776418" cy="55684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b="1" dirty="0">
                <a:solidFill>
                  <a:srgbClr val="C00000"/>
                </a:solidFill>
              </a:rPr>
              <a:t>Адам </a:t>
            </a:r>
            <a:r>
              <a:rPr lang="ru-RU" b="1" dirty="0" err="1">
                <a:solidFill>
                  <a:srgbClr val="C00000"/>
                </a:solidFill>
              </a:rPr>
              <a:t>укуктары</a:t>
            </a:r>
            <a:r>
              <a:rPr lang="ru-RU" b="1" dirty="0">
                <a:solidFill>
                  <a:srgbClr val="C00000"/>
                </a:solidFill>
              </a:rPr>
              <a:t> </a:t>
            </a:r>
            <a:r>
              <a:rPr lang="ru-RU" b="1" dirty="0" err="1">
                <a:solidFill>
                  <a:srgbClr val="C00000"/>
                </a:solidFill>
              </a:rPr>
              <a:t>деген</a:t>
            </a:r>
            <a:r>
              <a:rPr lang="ru-RU" b="1" dirty="0">
                <a:solidFill>
                  <a:srgbClr val="C00000"/>
                </a:solidFill>
              </a:rPr>
              <a:t> </a:t>
            </a:r>
            <a:r>
              <a:rPr lang="ru-RU" b="1" dirty="0" err="1">
                <a:solidFill>
                  <a:srgbClr val="C00000"/>
                </a:solidFill>
              </a:rPr>
              <a:t>эмне</a:t>
            </a:r>
            <a:r>
              <a:rPr lang="ru-RU" b="1" dirty="0">
                <a:solidFill>
                  <a:srgbClr val="C00000"/>
                </a:solidFill>
              </a:rPr>
              <a:t>?</a:t>
            </a:r>
            <a:endParaRPr lang="en-GB" b="1" dirty="0">
              <a:solidFill>
                <a:srgbClr val="C00000"/>
              </a:solidFill>
            </a:endParaRPr>
          </a:p>
        </p:txBody>
      </p:sp>
      <p:sp>
        <p:nvSpPr>
          <p:cNvPr id="3" name="Rectangle 1">
            <a:extLst>
              <a:ext uri="{FF2B5EF4-FFF2-40B4-BE49-F238E27FC236}">
                <a16:creationId xmlns:a16="http://schemas.microsoft.com/office/drawing/2014/main" id="{5F11B12A-4996-4D86-8713-59FE5029F5E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7584788"/>
      </p:ext>
    </p:extLst>
  </p:cSld>
  <p:clrMapOvr>
    <a:masterClrMapping/>
  </p:clrMapOvr>
  <mc:AlternateContent xmlns:mc="http://schemas.openxmlformats.org/markup-compatibility/2006" xmlns:p14="http://schemas.microsoft.com/office/powerpoint/2010/main">
    <mc:Choice Requires="p14">
      <p:transition spd="slow" p14:dur="2000" advTm="119246"/>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11924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дпись 20"/>
          <p:cNvSpPr txBox="1">
            <a:spLocks noChangeArrowheads="1"/>
          </p:cNvSpPr>
          <p:nvPr/>
        </p:nvSpPr>
        <p:spPr bwMode="auto">
          <a:xfrm>
            <a:off x="6607640" y="737135"/>
            <a:ext cx="3682580" cy="1249251"/>
          </a:xfrm>
          <a:prstGeom prst="rect">
            <a:avLst/>
          </a:prstGeom>
          <a:solidFill>
            <a:srgbClr val="FFFFFF"/>
          </a:solidFill>
          <a:ln w="6350">
            <a:solidFill>
              <a:srgbClr val="000000"/>
            </a:solidFill>
            <a:miter lim="800000"/>
            <a:headEnd/>
            <a:tailEnd/>
          </a:ln>
        </p:spPr>
        <p:txBody>
          <a:bodyPr rot="0" vert="horz" wrap="square" lIns="94615" tIns="48895" rIns="94615" bIns="48895" anchor="t" anchorCtr="0" upright="1">
            <a:noAutofit/>
          </a:bodyPr>
          <a:lstStyle/>
          <a:p>
            <a:pPr algn="ctr">
              <a:lnSpc>
                <a:spcPct val="107000"/>
              </a:lnSpc>
              <a:spcAft>
                <a:spcPts val="80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ky-KG" altLang="ru-RU" sz="2400" dirty="0">
                <a:solidFill>
                  <a:srgbClr val="202124"/>
                </a:solidFill>
                <a:latin typeface="inherit"/>
              </a:rPr>
              <a:t>Ишеним, баалуулуктар, философиялык түшүнүк</a:t>
            </a:r>
            <a:r>
              <a:rPr lang="ky-KG" altLang="ru-RU" sz="900" dirty="0"/>
              <a:t> </a:t>
            </a:r>
            <a:endParaRPr lang="ky-KG" altLang="ru-RU" sz="2000" dirty="0">
              <a:latin typeface="Arial" panose="020B0604020202020204" pitchFamily="34" charset="0"/>
            </a:endParaRPr>
          </a:p>
          <a:p>
            <a:pPr algn="ctr">
              <a:lnSpc>
                <a:spcPct val="107000"/>
              </a:lnSpc>
              <a:spcAft>
                <a:spcPts val="800"/>
              </a:spcAf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17"/>
          <p:cNvSpPr txBox="1">
            <a:spLocks noChangeArrowheads="1"/>
          </p:cNvSpPr>
          <p:nvPr/>
        </p:nvSpPr>
        <p:spPr bwMode="auto">
          <a:xfrm>
            <a:off x="2614993" y="1704063"/>
            <a:ext cx="2343373" cy="204368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62280" tIns="30960" rIns="62280" bIns="30960" anchor="ctr" anchorCtr="0">
            <a:noAutofit/>
          </a:bodyPr>
          <a:lstStyle/>
          <a:p>
            <a:pPr algn="ctr">
              <a:lnSpc>
                <a:spcPct val="107000"/>
              </a:lnSpc>
              <a:spcAft>
                <a:spcPts val="800"/>
              </a:spcAft>
            </a:pPr>
            <a:r>
              <a:rPr lang="ky-KG"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А</a:t>
            </a:r>
            <a:r>
              <a:rPr lang="ru-RU"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дам </a:t>
            </a:r>
            <a:r>
              <a:rPr lang="ru-RU" sz="3200" b="1" dirty="0" err="1">
                <a:solidFill>
                  <a:srgbClr val="C00000"/>
                </a:solidFill>
                <a:latin typeface="Calibri" panose="020F0502020204030204" pitchFamily="34" charset="0"/>
                <a:ea typeface="Calibri" panose="020F0502020204030204" pitchFamily="34" charset="0"/>
                <a:cs typeface="Times New Roman" panose="02020603050405020304" pitchFamily="18" charset="0"/>
              </a:rPr>
              <a:t>укуктары</a:t>
            </a:r>
            <a:endParaRPr lang="ru-RU"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Надпись 22"/>
          <p:cNvSpPr txBox="1">
            <a:spLocks noChangeArrowheads="1"/>
          </p:cNvSpPr>
          <p:nvPr/>
        </p:nvSpPr>
        <p:spPr bwMode="auto">
          <a:xfrm>
            <a:off x="6607640" y="3138147"/>
            <a:ext cx="3682580" cy="1562441"/>
          </a:xfrm>
          <a:prstGeom prst="rect">
            <a:avLst/>
          </a:prstGeom>
          <a:solidFill>
            <a:srgbClr val="FFFFFF"/>
          </a:solidFill>
          <a:ln w="6350">
            <a:solidFill>
              <a:srgbClr val="000000"/>
            </a:solidFill>
            <a:miter lim="800000"/>
            <a:headEnd/>
            <a:tailEnd/>
          </a:ln>
        </p:spPr>
        <p:txBody>
          <a:bodyPr rot="0" vert="horz" wrap="square" lIns="94615" tIns="48895" rIns="94615" bIns="48895" anchor="t" anchorCtr="0" upright="1">
            <a:noAutofit/>
          </a:bodyPr>
          <a:lstStyle/>
          <a:p>
            <a:pPr lvl="0" defTabSz="914400" eaLnBrk="0" fontAlgn="base" hangingPunct="0">
              <a:spcBef>
                <a:spcPct val="0"/>
              </a:spcBef>
              <a:spcAft>
                <a:spcPct val="0"/>
              </a:spcAf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2.</a:t>
            </a:r>
            <a:r>
              <a:rPr lang="ky-KG" altLang="ru-RU" sz="2400" dirty="0">
                <a:solidFill>
                  <a:srgbClr val="202124"/>
                </a:solidFill>
                <a:latin typeface="inherit"/>
              </a:rPr>
              <a:t> Так укуктук ченемдер жана эффективдүү иштеп жаткан механизмдер</a:t>
            </a:r>
            <a:r>
              <a:rPr lang="ky-KG" altLang="ru-RU" sz="900" dirty="0"/>
              <a:t> </a:t>
            </a:r>
            <a:endParaRPr lang="ky-KG" altLang="ru-RU" sz="2000" dirty="0">
              <a:latin typeface="Arial" panose="020B0604020202020204" pitchFamily="34" charset="0"/>
            </a:endParaRPr>
          </a:p>
          <a:p>
            <a:pPr algn="ctr">
              <a:lnSpc>
                <a:spcPct val="107000"/>
              </a:lnSpc>
              <a:spcAft>
                <a:spcPts val="800"/>
              </a:spcAft>
            </a:pPr>
            <a:r>
              <a:rPr lang="ru-RU" sz="95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 стрелкой 4"/>
          <p:cNvCxnSpPr>
            <a:endCxn id="2" idx="1"/>
          </p:cNvCxnSpPr>
          <p:nvPr/>
        </p:nvCxnSpPr>
        <p:spPr>
          <a:xfrm flipV="1">
            <a:off x="4996426" y="1361761"/>
            <a:ext cx="1611214" cy="1081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stCxn id="3" idx="3"/>
            <a:endCxn id="4" idx="1"/>
          </p:cNvCxnSpPr>
          <p:nvPr/>
        </p:nvCxnSpPr>
        <p:spPr>
          <a:xfrm>
            <a:off x="4958366" y="2725908"/>
            <a:ext cx="1649274" cy="1193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1">
            <a:extLst>
              <a:ext uri="{FF2B5EF4-FFF2-40B4-BE49-F238E27FC236}">
                <a16:creationId xmlns:a16="http://schemas.microsoft.com/office/drawing/2014/main" id="{D9D65D4D-C3B1-48B7-A20A-03358A19DE1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E9610E50-9368-485E-ADF5-0FCE1496AE8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5915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452" y="4311657"/>
            <a:ext cx="6336265" cy="3533850"/>
          </a:xfrm>
        </p:spPr>
        <p:txBody>
          <a:bodyPr>
            <a:normAutofit/>
          </a:bodyPr>
          <a:lstStyle/>
          <a:p>
            <a:pPr algn="just"/>
            <a:endParaRPr lang="ru-RU" dirty="0"/>
          </a:p>
          <a:p>
            <a:pPr algn="just"/>
            <a:endParaRPr lang="ru-RU" dirty="0"/>
          </a:p>
        </p:txBody>
      </p:sp>
      <p:sp>
        <p:nvSpPr>
          <p:cNvPr id="4" name="Title 1">
            <a:extLst>
              <a:ext uri="{FF2B5EF4-FFF2-40B4-BE49-F238E27FC236}">
                <a16:creationId xmlns:a16="http://schemas.microsoft.com/office/drawing/2014/main" id="{37008FFD-90BA-4C28-B1E7-CA84C5051802}"/>
              </a:ext>
            </a:extLst>
          </p:cNvPr>
          <p:cNvSpPr txBox="1">
            <a:spLocks/>
          </p:cNvSpPr>
          <p:nvPr/>
        </p:nvSpPr>
        <p:spPr>
          <a:xfrm>
            <a:off x="1338470" y="268357"/>
            <a:ext cx="10658061" cy="54665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7000" b="1" dirty="0">
                <a:solidFill>
                  <a:srgbClr val="C00000"/>
                </a:solidFill>
              </a:rPr>
              <a:t>Адам </a:t>
            </a:r>
            <a:r>
              <a:rPr lang="ru-RU" sz="7000" b="1" dirty="0" err="1">
                <a:solidFill>
                  <a:srgbClr val="C00000"/>
                </a:solidFill>
              </a:rPr>
              <a:t>укуктарын</a:t>
            </a:r>
            <a:r>
              <a:rPr lang="ru-RU" sz="7000" b="1" dirty="0">
                <a:solidFill>
                  <a:srgbClr val="C00000"/>
                </a:solidFill>
              </a:rPr>
              <a:t> </a:t>
            </a:r>
            <a:r>
              <a:rPr lang="ru-RU" sz="7000" b="1" dirty="0" err="1">
                <a:solidFill>
                  <a:srgbClr val="C00000"/>
                </a:solidFill>
              </a:rPr>
              <a:t>түшүнүүгө</a:t>
            </a:r>
            <a:r>
              <a:rPr lang="ru-RU" sz="7000" b="1" dirty="0">
                <a:solidFill>
                  <a:srgbClr val="C00000"/>
                </a:solidFill>
              </a:rPr>
              <a:t> </a:t>
            </a:r>
            <a:r>
              <a:rPr lang="ru-RU" sz="7000" b="1" dirty="0" err="1">
                <a:solidFill>
                  <a:srgbClr val="C00000"/>
                </a:solidFill>
              </a:rPr>
              <a:t>эки</a:t>
            </a:r>
            <a:r>
              <a:rPr lang="ru-RU" sz="7000" b="1" dirty="0">
                <a:solidFill>
                  <a:srgbClr val="C00000"/>
                </a:solidFill>
              </a:rPr>
              <a:t> </a:t>
            </a:r>
            <a:r>
              <a:rPr lang="ru-RU" sz="7000" b="1" dirty="0" err="1">
                <a:solidFill>
                  <a:srgbClr val="C00000"/>
                </a:solidFill>
              </a:rPr>
              <a:t>ыкма</a:t>
            </a:r>
            <a:r>
              <a:rPr lang="ru-RU" sz="6000" dirty="0" err="1">
                <a:solidFill>
                  <a:schemeClr val="bg1"/>
                </a:solidFill>
              </a:rPr>
              <a:t>такое</a:t>
            </a:r>
            <a:endParaRPr lang="en-GB" sz="6000" dirty="0">
              <a:solidFill>
                <a:srgbClr val="C00000"/>
              </a:solidFill>
            </a:endParaRPr>
          </a:p>
        </p:txBody>
      </p:sp>
      <p:sp>
        <p:nvSpPr>
          <p:cNvPr id="6" name="Прямоугольник 5">
            <a:extLst>
              <a:ext uri="{FF2B5EF4-FFF2-40B4-BE49-F238E27FC236}">
                <a16:creationId xmlns:a16="http://schemas.microsoft.com/office/drawing/2014/main" id="{931C130C-B08D-46F9-9EE3-0F38C54C1462}"/>
              </a:ext>
            </a:extLst>
          </p:cNvPr>
          <p:cNvSpPr/>
          <p:nvPr/>
        </p:nvSpPr>
        <p:spPr>
          <a:xfrm>
            <a:off x="5542721" y="815009"/>
            <a:ext cx="6096000" cy="5539978"/>
          </a:xfrm>
          <a:prstGeom prst="rect">
            <a:avLst/>
          </a:prstGeom>
        </p:spPr>
        <p:txBody>
          <a:bodyPr>
            <a:spAutoFit/>
          </a:bodyPr>
          <a:lstStyle/>
          <a:p>
            <a:pPr lvl="0" defTabSz="914400" eaLnBrk="0" fontAlgn="base" hangingPunct="0">
              <a:spcBef>
                <a:spcPct val="0"/>
              </a:spcBef>
              <a:spcAft>
                <a:spcPct val="0"/>
              </a:spcAft>
            </a:pPr>
            <a:r>
              <a:rPr lang="ky-KG" altLang="ru-RU" sz="2400" dirty="0">
                <a:solidFill>
                  <a:srgbClr val="202124"/>
                </a:solidFill>
                <a:latin typeface="inherit"/>
              </a:rPr>
              <a:t>Көбүнчө концептуалдык жактан биринчиге негизделген экинчи ыкма АУ так укуктук ченемдер жана эффективдүү иштеген механизмдер катары аныктайт: эл аралык терминологияда көбүнчө “Адам укуктарынын эл аралык укугу” деп аталат, ал суроолорго жооп берүүгө жардам берет: АДАМ УКУКТАРЫН КАНТИП ИШКЕ АШЫРУУ КЕРЕК? Адам укуктарынын сакталышын КИМ көзөмөлдөшү керек? Адам укугу бузулса, адам өзүн кантип коргой алат? Бул, биринчиден, укуктук нормалардын көз карашынан алганда, адам укуктары тууралуу маек.</a:t>
            </a:r>
            <a:r>
              <a:rPr lang="ky-KG" altLang="ru-RU" sz="900" dirty="0"/>
              <a:t> </a:t>
            </a:r>
            <a:endParaRPr lang="ky-KG" altLang="ru-RU" sz="2000" dirty="0">
              <a:latin typeface="Arial" panose="020B0604020202020204" pitchFamily="34" charset="0"/>
            </a:endParaRPr>
          </a:p>
          <a:p>
            <a:pPr lvl="0"/>
            <a:endParaRPr lang="ru-RU" dirty="0"/>
          </a:p>
        </p:txBody>
      </p:sp>
      <p:sp>
        <p:nvSpPr>
          <p:cNvPr id="7" name="Прямоугольник 6">
            <a:extLst>
              <a:ext uri="{FF2B5EF4-FFF2-40B4-BE49-F238E27FC236}">
                <a16:creationId xmlns:a16="http://schemas.microsoft.com/office/drawing/2014/main" id="{34E40B50-D466-41EF-9ED8-34F3FBEB004E}"/>
              </a:ext>
            </a:extLst>
          </p:cNvPr>
          <p:cNvSpPr/>
          <p:nvPr/>
        </p:nvSpPr>
        <p:spPr>
          <a:xfrm>
            <a:off x="329717" y="1381908"/>
            <a:ext cx="4411248" cy="4154984"/>
          </a:xfrm>
          <a:prstGeom prst="rect">
            <a:avLst/>
          </a:prstGeom>
        </p:spPr>
        <p:txBody>
          <a:bodyPr wrap="square">
            <a:spAutoFit/>
          </a:bodyPr>
          <a:lstStyle/>
          <a:p>
            <a:pPr lvl="0" defTabSz="914400" eaLnBrk="0" fontAlgn="base" hangingPunct="0">
              <a:spcBef>
                <a:spcPct val="0"/>
              </a:spcBef>
              <a:spcAft>
                <a:spcPct val="0"/>
              </a:spcAft>
            </a:pPr>
            <a:r>
              <a:rPr lang="ky-KG" altLang="ru-RU" sz="2400" dirty="0">
                <a:solidFill>
                  <a:schemeClr val="accent2"/>
                </a:solidFill>
                <a:latin typeface="inherit"/>
              </a:rPr>
              <a:t>Биринчи</a:t>
            </a:r>
            <a:r>
              <a:rPr lang="ky-KG" altLang="ru-RU" sz="2400" dirty="0">
                <a:solidFill>
                  <a:srgbClr val="202124"/>
                </a:solidFill>
                <a:latin typeface="inherit"/>
              </a:rPr>
              <a:t>, эң маанилүү, дүйнө таанымдык мамиле адам укуктарын </a:t>
            </a:r>
            <a:r>
              <a:rPr lang="ky-KG" altLang="ru-RU" sz="2400" b="1" dirty="0">
                <a:solidFill>
                  <a:srgbClr val="202124"/>
                </a:solidFill>
                <a:latin typeface="inherit"/>
              </a:rPr>
              <a:t>ишенимдер, баалуулуктар системасы, философиялык концепция </a:t>
            </a:r>
            <a:r>
              <a:rPr lang="ky-KG" altLang="ru-RU" sz="2400" dirty="0">
                <a:solidFill>
                  <a:srgbClr val="202124"/>
                </a:solidFill>
                <a:latin typeface="inherit"/>
              </a:rPr>
              <a:t>(б.а. «адилеттикти жана адамдык ар-намысты коргоо») катары карайт. Бул суроолорго жооп берүүгө жардам берет: АДАМ </a:t>
            </a:r>
            <a:r>
              <a:rPr lang="ky-KG" altLang="ru-RU" sz="2400" dirty="0">
                <a:solidFill>
                  <a:srgbClr val="C00000"/>
                </a:solidFill>
                <a:latin typeface="inherit"/>
              </a:rPr>
              <a:t>деген эмне</a:t>
            </a:r>
            <a:r>
              <a:rPr lang="ky-KG" altLang="ru-RU" sz="2400" dirty="0">
                <a:solidFill>
                  <a:srgbClr val="202124"/>
                </a:solidFill>
                <a:latin typeface="inherit"/>
              </a:rPr>
              <a:t>? </a:t>
            </a:r>
            <a:r>
              <a:rPr lang="ky-KG" altLang="ru-RU" sz="2400" dirty="0">
                <a:solidFill>
                  <a:srgbClr val="C00000"/>
                </a:solidFill>
                <a:latin typeface="inherit"/>
              </a:rPr>
              <a:t>Эмне үчүн </a:t>
            </a:r>
            <a:r>
              <a:rPr lang="ky-KG" altLang="ru-RU" sz="2400" dirty="0">
                <a:solidFill>
                  <a:srgbClr val="202124"/>
                </a:solidFill>
                <a:latin typeface="inherit"/>
              </a:rPr>
              <a:t>адам укуктары корголушу керек?</a:t>
            </a:r>
            <a:r>
              <a:rPr lang="ky-KG" altLang="ru-RU" sz="900" dirty="0"/>
              <a:t> </a:t>
            </a:r>
            <a:endParaRPr lang="ky-KG" altLang="ru-RU" sz="2000" dirty="0">
              <a:latin typeface="Arial" panose="020B0604020202020204" pitchFamily="34" charset="0"/>
            </a:endParaRPr>
          </a:p>
        </p:txBody>
      </p:sp>
      <p:sp>
        <p:nvSpPr>
          <p:cNvPr id="5" name="Rectangle 2">
            <a:extLst>
              <a:ext uri="{FF2B5EF4-FFF2-40B4-BE49-F238E27FC236}">
                <a16:creationId xmlns:a16="http://schemas.microsoft.com/office/drawing/2014/main" id="{D417F44C-7E2E-41DE-980F-911D55651C7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
        <p:nvSpPr>
          <p:cNvPr id="8" name="Rectangle 3">
            <a:extLst>
              <a:ext uri="{FF2B5EF4-FFF2-40B4-BE49-F238E27FC236}">
                <a16:creationId xmlns:a16="http://schemas.microsoft.com/office/drawing/2014/main" id="{C721A814-5E3F-4263-B54E-8D7A68BEB5E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y-KG"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96341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12048</TotalTime>
  <Words>5808</Words>
  <Application>Microsoft Office PowerPoint</Application>
  <PresentationFormat>Широкоэкранный</PresentationFormat>
  <Paragraphs>419</Paragraphs>
  <Slides>60</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60</vt:i4>
      </vt:variant>
    </vt:vector>
  </HeadingPairs>
  <TitlesOfParts>
    <vt:vector size="67" baseType="lpstr">
      <vt:lpstr>Arial</vt:lpstr>
      <vt:lpstr>Calibri</vt:lpstr>
      <vt:lpstr>Calibri Light</vt:lpstr>
      <vt:lpstr>Google Sans</vt:lpstr>
      <vt:lpstr>inherit</vt:lpstr>
      <vt:lpstr>Times New Roman</vt:lpstr>
      <vt:lpstr>Тема Office</vt:lpstr>
      <vt:lpstr>         Адамдын укуктары жана мамлекет:  өнөктөштүк  жана  жарандардын  чечим кабыл алуу процесстерине катышуу       </vt:lpstr>
      <vt:lpstr>План  </vt:lpstr>
      <vt:lpstr>Презентация PowerPoint</vt:lpstr>
      <vt:lpstr>Презентация PowerPoint</vt:lpstr>
      <vt:lpstr> УКУКТАР ЖАНА ЭРКИНДИКТЕР</vt:lpstr>
      <vt:lpstr>Презентация PowerPoint</vt:lpstr>
      <vt:lpstr>Что такое права человека?</vt:lpstr>
      <vt:lpstr>Презентация PowerPoint</vt:lpstr>
      <vt:lpstr>Презентация PowerPoint</vt:lpstr>
      <vt:lpstr>Адам укуктарынын жалпы декларациясы</vt:lpstr>
      <vt:lpstr>Адам укуктары боюнча негизги конвенциялары</vt:lpstr>
      <vt:lpstr>Кыргызстан тарабынан кол коюулган, адам укуктары боюнча келишимдер</vt:lpstr>
      <vt:lpstr>Адам укуктарынын принциптери</vt:lpstr>
      <vt:lpstr>Адам укуктарынын ар кандай категориялары </vt:lpstr>
      <vt:lpstr>Жарандык жана саясий укуктарынын масалдары</vt:lpstr>
      <vt:lpstr>Экономикалык, социалдык жана маданий укуктарынын мисалдары</vt:lpstr>
      <vt:lpstr>Адам укуктары чексизби? </vt:lpstr>
      <vt:lpstr>Кайсы укуктарды коргоо боюнча сөз болуп жатат? </vt:lpstr>
      <vt:lpstr>АУ заманбап концепциясы</vt:lpstr>
      <vt:lpstr>АУ заманбар концепциясын түзүп жатканда үч маанилүү жактары</vt:lpstr>
      <vt:lpstr>Суроо:</vt:lpstr>
      <vt:lpstr>Адам укуктары («Human Rights») жана Укуктун өз ара байланышы</vt:lpstr>
      <vt:lpstr> Адам укуктары</vt:lpstr>
      <vt:lpstr>ЭСКЕ АЛУУ КЕРЕК!!!  Биз баарыбыз азчылыктарга таандыкпыз </vt:lpstr>
      <vt:lpstr>Ошентип, адам укуктары-</vt:lpstr>
      <vt:lpstr>Адам укуктарын бузуу деген эмне?</vt:lpstr>
      <vt:lpstr>Презентация PowerPoint</vt:lpstr>
      <vt:lpstr>Презентация PowerPoint</vt:lpstr>
      <vt:lpstr>Мисалдарды карап көрөлү:</vt:lpstr>
      <vt:lpstr> Үчунчү жагдай үчүнк комментарии:</vt:lpstr>
      <vt:lpstr>АУ бузуу субъектиси ким? </vt:lpstr>
      <vt:lpstr>Мамлекеттин максаттары</vt:lpstr>
      <vt:lpstr>Адам укуктарын коргоодо маанилүү!</vt:lpstr>
      <vt:lpstr>Бийликтин түрлөрү</vt:lpstr>
      <vt:lpstr>Мисалдарды карап көрөлү:</vt:lpstr>
      <vt:lpstr>Комментарий:</vt:lpstr>
      <vt:lpstr> Адам укуктарынын классификациясы  </vt:lpstr>
      <vt:lpstr>Адам укуктарынын классификациясы(1-уландысы)</vt:lpstr>
      <vt:lpstr>Адам укуктарынын классификациясы(2-уландысы)</vt:lpstr>
      <vt:lpstr>Мыйзамдуу чектөөлөр</vt:lpstr>
      <vt:lpstr>Адам укуктарын жана эркиндиктерин чектөөнүн негиздери жана критерийлери</vt:lpstr>
      <vt:lpstr>Адам укуктарын жана эркиндиктерин чектөөнүн негиздери жана критерийлери(1-уландысы)</vt:lpstr>
      <vt:lpstr>Презентация PowerPoint</vt:lpstr>
      <vt:lpstr>Жыйынтык чыгаруу…</vt:lpstr>
      <vt:lpstr>Презентация PowerPoint</vt:lpstr>
      <vt:lpstr>Презентация PowerPoint</vt:lpstr>
      <vt:lpstr>Презентация PowerPoint</vt:lpstr>
      <vt:lpstr>Мамлекеттик иштерди жүргүзүү деген эмне?</vt:lpstr>
      <vt:lpstr> Коомдук иштерге катышуу укугун натыйжалуу жүзөгө ашыруу боюнча мамлекеттер үчүн колдонмо\Руководящие принципы для государств по эффективному осуществлению права на участие в ведении государственных дел (Бириккен Улуттар Уюмунун Адам укуктары боюнча жогорку комиссарынын кеңсеси , 2018 ж.)  </vt:lpstr>
      <vt:lpstr>   - Адам катышуу үчүн мамлекет шарт\чөйрөнү тузуп бериши керек. - Ар бир адам бардык адамдардын укуктарын урматтоо талабын аткарыш керек    </vt:lpstr>
      <vt:lpstr>   Ушул алдын-ала шарттарды камсыз кылуу үчүн  мамлекет эмне кылышы керек ?  </vt:lpstr>
      <vt:lpstr>Катышуу эмне үчүн маанилүү?</vt:lpstr>
      <vt:lpstr> Мамлекет чет адамдарга жана топторго жеткиликтүү туруктуу консультациялык түзүмдөрдү түзүшү керек, мисалы:  </vt:lpstr>
      <vt:lpstr>Консультациялык түзүмдөр кандай түзүлүш керек?</vt:lpstr>
      <vt:lpstr>Презентация PowerPoint</vt:lpstr>
      <vt:lpstr>Презентация PowerPoint</vt:lpstr>
      <vt:lpstr>Презентация PowerPoint</vt:lpstr>
      <vt:lpstr>ЖАРАНДЫК КАТЫШУУНУН МЕХАНИЗМДЕРИ </vt:lpstr>
      <vt:lpstr>Талкуу үчүн маселелер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КОНСТИТУЦИОННО-ПРАВОВОЙ СТАТУС АКЫЙКАТЧЫ (ОМБУДСМЕНА) КЫРГЫЗСКОЙ РЕСПУБЛИКЕ</dc:title>
  <dc:creator>Мусабекова</dc:creator>
  <cp:lastModifiedBy>bkachikeeva0105@gmail.com</cp:lastModifiedBy>
  <cp:revision>125</cp:revision>
  <dcterms:created xsi:type="dcterms:W3CDTF">2016-11-12T03:59:28Z</dcterms:created>
  <dcterms:modified xsi:type="dcterms:W3CDTF">2023-05-14T18:55:14Z</dcterms:modified>
</cp:coreProperties>
</file>