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256" r:id="rId3"/>
    <p:sldId id="301" r:id="rId4"/>
    <p:sldId id="405" r:id="rId5"/>
    <p:sldId id="406" r:id="rId6"/>
    <p:sldId id="407" r:id="rId7"/>
    <p:sldId id="408" r:id="rId8"/>
    <p:sldId id="450" r:id="rId9"/>
    <p:sldId id="410" r:id="rId10"/>
    <p:sldId id="411" r:id="rId11"/>
    <p:sldId id="412" r:id="rId12"/>
    <p:sldId id="413" r:id="rId13"/>
    <p:sldId id="414" r:id="rId14"/>
    <p:sldId id="451" r:id="rId15"/>
    <p:sldId id="448" r:id="rId16"/>
    <p:sldId id="419" r:id="rId17"/>
    <p:sldId id="420" r:id="rId18"/>
    <p:sldId id="449" r:id="rId19"/>
    <p:sldId id="421" r:id="rId20"/>
    <p:sldId id="423" r:id="rId21"/>
    <p:sldId id="424" r:id="rId22"/>
    <p:sldId id="425" r:id="rId23"/>
    <p:sldId id="426" r:id="rId24"/>
    <p:sldId id="427" r:id="rId25"/>
    <p:sldId id="428" r:id="rId26"/>
    <p:sldId id="429" r:id="rId27"/>
    <p:sldId id="430" r:id="rId28"/>
    <p:sldId id="431" r:id="rId29"/>
    <p:sldId id="432" r:id="rId30"/>
    <p:sldId id="433" r:id="rId31"/>
    <p:sldId id="453" r:id="rId32"/>
    <p:sldId id="454" r:id="rId33"/>
    <p:sldId id="434" r:id="rId34"/>
    <p:sldId id="435" r:id="rId35"/>
    <p:sldId id="436" r:id="rId36"/>
    <p:sldId id="437" r:id="rId37"/>
    <p:sldId id="439" r:id="rId38"/>
    <p:sldId id="440" r:id="rId39"/>
    <p:sldId id="441" r:id="rId40"/>
    <p:sldId id="442" r:id="rId41"/>
    <p:sldId id="443" r:id="rId42"/>
    <p:sldId id="266" r:id="rId43"/>
    <p:sldId id="262" r:id="rId44"/>
    <p:sldId id="271" r:id="rId45"/>
    <p:sldId id="328" r:id="rId47"/>
    <p:sldId id="278" r:id="rId4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3.xml"/><Relationship Id="rId49" Type="http://schemas.openxmlformats.org/officeDocument/2006/relationships/presProps" Target="presProps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notesMaster" Target="notesMasters/notesMaster1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345003508859"/>
          <c:y val="0.00549401068019994"/>
          <c:w val="0.475897433213049"/>
          <c:h val="0.93174073705952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Все респонденты</c:v>
                </c:pt>
              </c:strCache>
            </c:strRef>
          </c:tx>
          <c:spPr>
            <a:solidFill>
              <a:srgbClr val="0C234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200" b="0" i="0" u="none" strike="noStrike" kern="1200" baseline="0">
                    <a:solidFill>
                      <a:schemeClr val="tx1"/>
                    </a:solidFill>
                    <a:latin typeface="Trebuchet MS" panose="020B0603020202020204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Женщины заняты обязанностями по воспитанию детей </c:v>
                </c:pt>
                <c:pt idx="1">
                  <c:v>Женщинам не хватает поддержки/связей </c:v>
                </c:pt>
                <c:pt idx="2">
                  <c:v>Женщинам не хватает поддержки со стороны семьи </c:v>
                </c:pt>
                <c:pt idx="3">
                  <c:v>Женщинам не рекомендуется избираться из-за культурных норм </c:v>
                </c:pt>
                <c:pt idx="4">
                  <c:v>Даже когда женщины избираются на должность, их не выбирают </c:v>
                </c:pt>
                <c:pt idx="5">
                  <c:v>Женщинам не хватает поддержки политических партий, к которым они относятся </c:v>
                </c:pt>
                <c:pt idx="6">
                  <c:v>Женщинам не хватает политического опыта </c:v>
                </c:pt>
                <c:pt idx="7">
                  <c:v>Женщинам не хватает уверенности для участия  </c:v>
                </c:pt>
                <c:pt idx="8">
                  <c:v>Женщинам не хватает ресурсов, чтобы вести кампанию </c:v>
                </c:pt>
                <c:pt idx="9">
                  <c:v>Женщины боятся насильственных действий, если они будут участвовать в выборах   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0.741467146873593</c:v>
                </c:pt>
                <c:pt idx="1">
                  <c:v>0.65428249007402</c:v>
                </c:pt>
                <c:pt idx="2">
                  <c:v>0.65394037651033</c:v>
                </c:pt>
                <c:pt idx="3">
                  <c:v>0.639770828874263</c:v>
                </c:pt>
                <c:pt idx="4">
                  <c:v>0.614720277721177</c:v>
                </c:pt>
                <c:pt idx="5">
                  <c:v>0.609881974463387</c:v>
                </c:pt>
                <c:pt idx="6">
                  <c:v>0.599701179989271</c:v>
                </c:pt>
                <c:pt idx="7">
                  <c:v>0.59597644510033</c:v>
                </c:pt>
                <c:pt idx="8">
                  <c:v>0.540899619443839</c:v>
                </c:pt>
                <c:pt idx="9">
                  <c:v>0.50615702462192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Мужской</c:v>
                </c:pt>
              </c:strCache>
            </c:strRef>
          </c:tx>
          <c:spPr>
            <a:solidFill>
              <a:srgbClr val="08A7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200" b="0" i="0" u="none" strike="noStrike" kern="1200" baseline="0">
                    <a:solidFill>
                      <a:schemeClr val="tx1"/>
                    </a:solidFill>
                    <a:latin typeface="Trebuchet MS" panose="020B0603020202020204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Женщины заняты обязанностями по воспитанию детей </c:v>
                </c:pt>
                <c:pt idx="1">
                  <c:v>Женщинам не хватает поддержки/связей </c:v>
                </c:pt>
                <c:pt idx="2">
                  <c:v>Женщинам не хватает поддержки со стороны семьи </c:v>
                </c:pt>
                <c:pt idx="3">
                  <c:v>Женщинам не рекомендуется избираться из-за культурных норм </c:v>
                </c:pt>
                <c:pt idx="4">
                  <c:v>Даже когда женщины избираются на должность, их не выбирают </c:v>
                </c:pt>
                <c:pt idx="5">
                  <c:v>Женщинам не хватает поддержки политических партий, к которым они относятся </c:v>
                </c:pt>
                <c:pt idx="6">
                  <c:v>Женщинам не хватает политического опыта </c:v>
                </c:pt>
                <c:pt idx="7">
                  <c:v>Женщинам не хватает уверенности для участия  </c:v>
                </c:pt>
                <c:pt idx="8">
                  <c:v>Женщинам не хватает ресурсов, чтобы вести кампанию </c:v>
                </c:pt>
                <c:pt idx="9">
                  <c:v>Женщины боятся насильственных действий, если они будут участвовать в выборах   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0.777410188688365</c:v>
                </c:pt>
                <c:pt idx="1">
                  <c:v>0.655514364559801</c:v>
                </c:pt>
                <c:pt idx="2">
                  <c:v>0.679385545869093</c:v>
                </c:pt>
                <c:pt idx="3">
                  <c:v>0.62667071172618</c:v>
                </c:pt>
                <c:pt idx="4">
                  <c:v>0.601652094248484</c:v>
                </c:pt>
                <c:pt idx="5">
                  <c:v>0.614475647514866</c:v>
                </c:pt>
                <c:pt idx="6">
                  <c:v>0.578851281885287</c:v>
                </c:pt>
                <c:pt idx="7">
                  <c:v>0.613738376573027</c:v>
                </c:pt>
                <c:pt idx="8">
                  <c:v>0.533448295955701</c:v>
                </c:pt>
                <c:pt idx="9">
                  <c:v>0.54921804360525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Женский</c:v>
                </c:pt>
              </c:strCache>
            </c:strRef>
          </c:tx>
          <c:spPr>
            <a:solidFill>
              <a:srgbClr val="08A7C0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200" b="0" i="0" u="none" strike="noStrike" kern="1200" baseline="0">
                    <a:solidFill>
                      <a:schemeClr val="tx1"/>
                    </a:solidFill>
                    <a:latin typeface="Trebuchet MS" panose="020B0603020202020204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Женщины заняты обязанностями по воспитанию детей </c:v>
                </c:pt>
                <c:pt idx="1">
                  <c:v>Женщинам не хватает поддержки/связей </c:v>
                </c:pt>
                <c:pt idx="2">
                  <c:v>Женщинам не хватает поддержки со стороны семьи </c:v>
                </c:pt>
                <c:pt idx="3">
                  <c:v>Женщинам не рекомендуется избираться из-за культурных норм </c:v>
                </c:pt>
                <c:pt idx="4">
                  <c:v>Даже когда женщины избираются на должность, их не выбирают </c:v>
                </c:pt>
                <c:pt idx="5">
                  <c:v>Женщинам не хватает поддержки политических партий, к которым они относятся </c:v>
                </c:pt>
                <c:pt idx="6">
                  <c:v>Женщинам не хватает политического опыта </c:v>
                </c:pt>
                <c:pt idx="7">
                  <c:v>Женщинам не хватает уверенности для участия  </c:v>
                </c:pt>
                <c:pt idx="8">
                  <c:v>Женщинам не хватает ресурсов, чтобы вести кампанию </c:v>
                </c:pt>
                <c:pt idx="9">
                  <c:v>Женщины боятся насильственных действий, если они будут участвовать в выборах   </c:v>
                </c:pt>
              </c:strCache>
            </c:strRef>
          </c:cat>
          <c:val>
            <c:numRef>
              <c:f>Sheet1!$D$2:$D$11</c:f>
              <c:numCache>
                <c:formatCode>0%</c:formatCode>
                <c:ptCount val="10"/>
                <c:pt idx="0">
                  <c:v>0.707457498453216</c:v>
                </c:pt>
                <c:pt idx="1">
                  <c:v>0.653116878705472</c:v>
                </c:pt>
                <c:pt idx="2">
                  <c:v>0.629863914970204</c:v>
                </c:pt>
                <c:pt idx="3">
                  <c:v>0.652166284461133</c:v>
                </c:pt>
                <c:pt idx="4">
                  <c:v>0.627085517360317</c:v>
                </c:pt>
                <c:pt idx="5">
                  <c:v>0.605535397280406</c:v>
                </c:pt>
                <c:pt idx="6">
                  <c:v>0.619429552111235</c:v>
                </c:pt>
                <c:pt idx="7">
                  <c:v>0.579169936408988</c:v>
                </c:pt>
                <c:pt idx="8">
                  <c:v>0.547950132680977</c:v>
                </c:pt>
                <c:pt idx="9">
                  <c:v>0.465412278426167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"/>
        <c:axId val="-551958192"/>
        <c:axId val="-551953568"/>
      </c:barChart>
      <c:catAx>
        <c:axId val="-5519581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300" b="0" i="0" u="none" strike="noStrike" kern="1200" baseline="0">
                <a:solidFill>
                  <a:schemeClr val="tx1"/>
                </a:solidFill>
                <a:latin typeface="Trebuchet MS" panose="020B0603020202020204" charset="0"/>
                <a:ea typeface="+mn-ea"/>
                <a:cs typeface="Times New Roman" panose="02020603050405020304" pitchFamily="18" charset="0"/>
              </a:defRPr>
            </a:pPr>
          </a:p>
        </c:txPr>
        <c:crossAx val="-551953568"/>
        <c:crosses val="autoZero"/>
        <c:auto val="0"/>
        <c:lblAlgn val="ctr"/>
        <c:lblOffset val="100"/>
        <c:noMultiLvlLbl val="0"/>
      </c:catAx>
      <c:valAx>
        <c:axId val="-551953568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/>
                </a:solidFill>
                <a:latin typeface="Trebuchet MS" panose="020B0603020202020204" charset="0"/>
                <a:ea typeface="+mn-ea"/>
                <a:cs typeface="Times New Roman" panose="02020603050405020304" pitchFamily="18" charset="0"/>
              </a:defRPr>
            </a:pPr>
          </a:p>
        </c:txPr>
        <c:crossAx val="-551958192"/>
        <c:crosses val="max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9741979851386"/>
          <c:y val="0.597851091619357"/>
          <c:w val="0.170258020148614"/>
          <c:h val="0.2682163018667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0" i="0" u="none" strike="noStrike" kern="1200" baseline="0">
              <a:solidFill>
                <a:schemeClr val="tx1"/>
              </a:solidFill>
              <a:latin typeface="Trebuchet MS" panose="020B0603020202020204" charset="0"/>
              <a:ea typeface="+mn-ea"/>
              <a:cs typeface="Times New Roman" panose="02020603050405020304" pitchFamily="18" charset="0"/>
            </a:defRPr>
          </a:pPr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lang="ru-RU" sz="1225" b="1">
          <a:latin typeface="Trebuchet MS" panose="020B0603020202020204" charset="0"/>
          <a:cs typeface="Times New Roman" panose="02020603050405020304" pitchFamily="18" charset="0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2F9BD2-FE88-4D45-BD8D-65D1F34B0AD4}" type="doc">
      <dgm:prSet loTypeId="urn:microsoft.com/office/officeart/2005/8/layout/vList5" loCatId="list" qsTypeId="urn:microsoft.com/office/officeart/2005/8/quickstyle/simple1#1" qsCatId="simple" csTypeId="urn:microsoft.com/office/officeart/2005/8/colors/accent1_2#1" csCatId="accent1" phldr="0"/>
      <dgm:spPr/>
      <dgm:t>
        <a:bodyPr/>
        <a:lstStyle/>
        <a:p>
          <a:endParaRPr lang="zh-CN" altLang="en-US"/>
        </a:p>
      </dgm:t>
    </dgm:pt>
    <dgm:pt modelId="{8DFEF381-1089-498A-A2E9-536EBD00BCA1}">
      <dgm:prSet phldrT="[Текст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rgbClr val="FF0000"/>
              </a:solidFill>
            </a:rPr>
            <a:t>саясат аялдын иши эмес</a:t>
          </a:r>
        </a:p>
      </dgm:t>
    </dgm:pt>
    <dgm:pt modelId="{7BB104C5-5E13-4BA2-8795-D771D93EFD0B}" cxnId="{20A57125-990F-4F8E-8397-55D3F3213A8A}" type="parTrans">
      <dgm:prSet/>
      <dgm:spPr/>
      <dgm:t>
        <a:bodyPr/>
        <a:lstStyle/>
        <a:p>
          <a:endParaRPr lang="zh-CN" altLang="en-US"/>
        </a:p>
      </dgm:t>
    </dgm:pt>
    <dgm:pt modelId="{D8F41DAE-72AA-41BD-884F-BB8861ABB8ED}" cxnId="{20A57125-990F-4F8E-8397-55D3F3213A8A}" type="sibTrans">
      <dgm:prSet/>
      <dgm:spPr/>
      <dgm:t>
        <a:bodyPr/>
        <a:lstStyle/>
        <a:p>
          <a:endParaRPr lang="zh-CN" altLang="en-US"/>
        </a:p>
      </dgm:t>
    </dgm:pt>
    <dgm:pt modelId="{67856BDB-7B34-4717-A8DD-ED955D6E994B}">
      <dgm:prSet phldrT="[Текст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zh-CN" dirty="0"/>
            <a:t>35% </a:t>
          </a:r>
          <a:r>
            <a:rPr lang="en-US" altLang="zh-CN" dirty="0" err="1"/>
            <a:t>эркек</a:t>
          </a:r>
          <a:endParaRPr lang="zh-CN" altLang="en-US" dirty="0"/>
        </a:p>
      </dgm:t>
    </dgm:pt>
    <dgm:pt modelId="{772BA600-C67E-4B93-B4A5-0C0DECE788A8}" cxnId="{28217B88-A7FE-4CBE-BE26-319D21B5D991}" type="parTrans">
      <dgm:prSet/>
      <dgm:spPr/>
      <dgm:t>
        <a:bodyPr/>
        <a:lstStyle/>
        <a:p>
          <a:endParaRPr lang="zh-CN" altLang="en-US"/>
        </a:p>
      </dgm:t>
    </dgm:pt>
    <dgm:pt modelId="{6E0A9D10-C2CB-4F7C-BF91-F881E97D27C2}" cxnId="{28217B88-A7FE-4CBE-BE26-319D21B5D991}" type="sibTrans">
      <dgm:prSet/>
      <dgm:spPr/>
      <dgm:t>
        <a:bodyPr/>
        <a:lstStyle/>
        <a:p>
          <a:endParaRPr lang="zh-CN" altLang="en-US"/>
        </a:p>
      </dgm:t>
    </dgm:pt>
    <dgm:pt modelId="{A273A23F-E344-44B4-B960-673B70836A0E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zh-CN" dirty="0"/>
            <a:t>25% </a:t>
          </a:r>
          <a:r>
            <a:rPr lang="en-US" altLang="zh-CN" dirty="0" err="1"/>
            <a:t>аялдар</a:t>
          </a:r>
          <a:endParaRPr lang="en-US" altLang="zh-CN" dirty="0"/>
        </a:p>
      </dgm:t>
    </dgm:pt>
    <dgm:pt modelId="{290E5709-71BF-4288-AA56-34E42A95B13F}" cxnId="{7ED2D3E0-C964-414B-8E8D-6749B65E4965}" type="parTrans">
      <dgm:prSet/>
      <dgm:spPr/>
    </dgm:pt>
    <dgm:pt modelId="{563B3AC4-B4CA-4ACA-819E-42F89FBCF777}" cxnId="{7ED2D3E0-C964-414B-8E8D-6749B65E4965}" type="sibTrans">
      <dgm:prSet/>
      <dgm:spPr/>
    </dgm:pt>
    <dgm:pt modelId="{EB099D45-42E4-4FB3-8BE3-22A72863D5FC}">
      <dgm:prSet phldrT="[Текст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dirty="0" err="1">
              <a:solidFill>
                <a:srgbClr val="FF0000"/>
              </a:solidFill>
            </a:rPr>
            <a:t>аялдар</a:t>
          </a:r>
          <a:r>
            <a:rPr dirty="0">
              <a:solidFill>
                <a:srgbClr val="FF0000"/>
              </a:solidFill>
            </a:rPr>
            <a:t> </a:t>
          </a:r>
          <a:r>
            <a:rPr dirty="0" err="1">
              <a:solidFill>
                <a:srgbClr val="FF0000"/>
              </a:solidFill>
            </a:rPr>
            <a:t>саясатка</a:t>
          </a:r>
          <a:r>
            <a:rPr dirty="0">
              <a:solidFill>
                <a:srgbClr val="FF0000"/>
              </a:solidFill>
            </a:rPr>
            <a:t> </a:t>
          </a:r>
          <a:r>
            <a:rPr dirty="0" err="1">
              <a:solidFill>
                <a:srgbClr val="FF0000"/>
              </a:solidFill>
            </a:rPr>
            <a:t>катышуу</a:t>
          </a:r>
          <a:r>
            <a:rPr dirty="0">
              <a:solidFill>
                <a:srgbClr val="FF0000"/>
              </a:solidFill>
            </a:rPr>
            <a:t> </a:t>
          </a:r>
          <a:r>
            <a:rPr dirty="0" err="1">
              <a:solidFill>
                <a:srgbClr val="FF0000"/>
              </a:solidFill>
            </a:rPr>
            <a:t>үчүн</a:t>
          </a:r>
          <a:r>
            <a:rPr dirty="0">
              <a:solidFill>
                <a:srgbClr val="FF0000"/>
              </a:solidFill>
            </a:rPr>
            <a:t> </a:t>
          </a:r>
          <a:r>
            <a:rPr dirty="0" err="1">
              <a:solidFill>
                <a:srgbClr val="FF0000"/>
              </a:solidFill>
            </a:rPr>
            <a:t>өтө</a:t>
          </a:r>
          <a:r>
            <a:rPr dirty="0">
              <a:solidFill>
                <a:srgbClr val="FF0000"/>
              </a:solidFill>
            </a:rPr>
            <a:t> </a:t>
          </a:r>
          <a:r>
            <a:rPr dirty="0" err="1">
              <a:solidFill>
                <a:srgbClr val="FF0000"/>
              </a:solidFill>
            </a:rPr>
            <a:t>эмоционалдык</a:t>
          </a:r>
          <a:r>
            <a:rPr dirty="0">
              <a:solidFill>
                <a:srgbClr val="FF0000"/>
              </a:solidFill>
            </a:rPr>
            <a:t> </a:t>
          </a:r>
          <a:r>
            <a:rPr dirty="0" err="1">
              <a:solidFill>
                <a:srgbClr val="FF0000"/>
              </a:solidFill>
            </a:rPr>
            <a:t>жана</a:t>
          </a:r>
          <a:r>
            <a:rPr dirty="0">
              <a:solidFill>
                <a:srgbClr val="FF0000"/>
              </a:solidFill>
            </a:rPr>
            <a:t> </a:t>
          </a:r>
          <a:r>
            <a:rPr dirty="0" err="1">
              <a:solidFill>
                <a:srgbClr val="FF0000"/>
              </a:solidFill>
            </a:rPr>
            <a:t>физикалык</a:t>
          </a:r>
          <a:r>
            <a:rPr dirty="0">
              <a:solidFill>
                <a:srgbClr val="FF0000"/>
              </a:solidFill>
            </a:rPr>
            <a:t> </a:t>
          </a:r>
          <a:r>
            <a:rPr dirty="0" err="1">
              <a:solidFill>
                <a:srgbClr val="FF0000"/>
              </a:solidFill>
            </a:rPr>
            <a:t>жактан</a:t>
          </a:r>
          <a:r>
            <a:rPr dirty="0">
              <a:solidFill>
                <a:srgbClr val="FF0000"/>
              </a:solidFill>
            </a:rPr>
            <a:t> </a:t>
          </a:r>
          <a:r>
            <a:rPr dirty="0" err="1">
              <a:solidFill>
                <a:srgbClr val="FF0000"/>
              </a:solidFill>
            </a:rPr>
            <a:t>алсыз</a:t>
          </a:r>
          <a:endParaRPr dirty="0">
            <a:solidFill>
              <a:srgbClr val="FF0000"/>
            </a:solidFill>
          </a:endParaRPr>
        </a:p>
      </dgm:t>
    </dgm:pt>
    <dgm:pt modelId="{C2BA91CD-5382-45C0-B4F4-75094723F4D9}" cxnId="{8050A77E-F03C-48E5-9BD8-B1B8057F9385}" type="parTrans">
      <dgm:prSet/>
      <dgm:spPr/>
      <dgm:t>
        <a:bodyPr/>
        <a:lstStyle/>
        <a:p>
          <a:endParaRPr lang="zh-CN" altLang="en-US"/>
        </a:p>
      </dgm:t>
    </dgm:pt>
    <dgm:pt modelId="{973C65EF-E3B8-4CF5-B140-FEC5A74F0B0E}" cxnId="{8050A77E-F03C-48E5-9BD8-B1B8057F9385}" type="sibTrans">
      <dgm:prSet/>
      <dgm:spPr/>
      <dgm:t>
        <a:bodyPr/>
        <a:lstStyle/>
        <a:p>
          <a:endParaRPr lang="zh-CN" altLang="en-US"/>
        </a:p>
      </dgm:t>
    </dgm:pt>
    <dgm:pt modelId="{63116591-D397-40B5-AD45-C8FD7C1AD18F}">
      <dgm:prSet phldrT="[Текст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dirty="0">
              <a:sym typeface="+mn-ea"/>
            </a:rPr>
            <a:t>50</a:t>
          </a:r>
          <a:r>
            <a:rPr lang="en-US" altLang="zh-CN" dirty="0">
              <a:sym typeface="+mn-ea"/>
            </a:rPr>
            <a:t>% </a:t>
          </a:r>
          <a:r>
            <a:rPr lang="en-US" altLang="zh-CN" dirty="0" err="1">
              <a:sym typeface="+mn-ea"/>
            </a:rPr>
            <a:t>эркек</a:t>
          </a:r>
          <a:endParaRPr lang="zh-CN" altLang="en-US" dirty="0"/>
        </a:p>
      </dgm:t>
    </dgm:pt>
    <dgm:pt modelId="{35D9FDAB-90FC-4149-8FA1-C2011A738832}" cxnId="{AA5AE27B-3989-4FA7-A99B-AB3207F134A6}" type="parTrans">
      <dgm:prSet/>
      <dgm:spPr/>
      <dgm:t>
        <a:bodyPr/>
        <a:lstStyle/>
        <a:p>
          <a:endParaRPr lang="zh-CN" altLang="en-US"/>
        </a:p>
      </dgm:t>
    </dgm:pt>
    <dgm:pt modelId="{B1B09198-8815-4821-8A77-DCC2993E3086}" cxnId="{AA5AE27B-3989-4FA7-A99B-AB3207F134A6}" type="sibTrans">
      <dgm:prSet/>
      <dgm:spPr/>
      <dgm:t>
        <a:bodyPr/>
        <a:lstStyle/>
        <a:p>
          <a:endParaRPr lang="zh-CN" altLang="en-US"/>
        </a:p>
      </dgm:t>
    </dgm:pt>
    <dgm:pt modelId="{267EF5E0-4F1E-47D7-95D9-01EC41270EC1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dirty="0">
              <a:sym typeface="+mn-ea"/>
            </a:rPr>
            <a:t>40</a:t>
          </a:r>
          <a:r>
            <a:rPr lang="en-US" altLang="zh-CN" dirty="0">
              <a:sym typeface="+mn-ea"/>
            </a:rPr>
            <a:t>% </a:t>
          </a:r>
          <a:r>
            <a:rPr lang="en-US" altLang="zh-CN" dirty="0" err="1">
              <a:sym typeface="+mn-ea"/>
            </a:rPr>
            <a:t>аялдар</a:t>
          </a:r>
          <a:endParaRPr lang="zh-CN" altLang="en-US" dirty="0"/>
        </a:p>
      </dgm:t>
    </dgm:pt>
    <dgm:pt modelId="{59CD2EFA-73CC-42AF-87C8-E0BF7FF7955C}" cxnId="{BAE226E7-DF4F-4AE8-A78B-A21FAE946419}" type="parTrans">
      <dgm:prSet/>
      <dgm:spPr/>
    </dgm:pt>
    <dgm:pt modelId="{580B157C-6EAB-44A3-B69C-22DE7F000983}" cxnId="{BAE226E7-DF4F-4AE8-A78B-A21FAE946419}" type="sibTrans">
      <dgm:prSet/>
      <dgm:spPr/>
    </dgm:pt>
    <dgm:pt modelId="{0C7614AF-FE1B-474B-8B3D-B1D06ACF75F6}">
      <dgm:prSet phldrT="[Текст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rgbClr val="FF0000"/>
              </a:solidFill>
            </a:rPr>
            <a:t>үй-бүлөлүк жана саясий иш-аракеттер аялдар үчүн туура келбейт</a:t>
          </a:r>
        </a:p>
      </dgm:t>
    </dgm:pt>
    <dgm:pt modelId="{6405A9A7-2A86-4BF1-8D9D-4D36DE3099F5}" cxnId="{AC228733-6A17-424D-9E70-954A1F625870}" type="parTrans">
      <dgm:prSet/>
      <dgm:spPr/>
      <dgm:t>
        <a:bodyPr/>
        <a:lstStyle/>
        <a:p>
          <a:endParaRPr lang="zh-CN" altLang="en-US"/>
        </a:p>
      </dgm:t>
    </dgm:pt>
    <dgm:pt modelId="{2043401E-454D-4886-ADA9-FCC81736E837}" cxnId="{AC228733-6A17-424D-9E70-954A1F625870}" type="sibTrans">
      <dgm:prSet/>
      <dgm:spPr/>
      <dgm:t>
        <a:bodyPr/>
        <a:lstStyle/>
        <a:p>
          <a:endParaRPr lang="zh-CN" altLang="en-US"/>
        </a:p>
      </dgm:t>
    </dgm:pt>
    <dgm:pt modelId="{1595198B-D222-4BF8-83BF-0D3CA5996A3E}">
      <dgm:prSet phldrT="[Текст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dirty="0">
              <a:sym typeface="+mn-ea"/>
            </a:rPr>
            <a:t>51</a:t>
          </a:r>
          <a:r>
            <a:rPr lang="en-US" altLang="zh-CN" dirty="0">
              <a:sym typeface="+mn-ea"/>
            </a:rPr>
            <a:t>% </a:t>
          </a:r>
          <a:r>
            <a:rPr lang="en-US" altLang="zh-CN" dirty="0" err="1">
              <a:sym typeface="+mn-ea"/>
            </a:rPr>
            <a:t>эркек</a:t>
          </a:r>
          <a:endParaRPr lang="zh-CN" altLang="en-US" dirty="0"/>
        </a:p>
      </dgm:t>
    </dgm:pt>
    <dgm:pt modelId="{9E050DE5-CBC7-4D41-8BB4-8999E754F806}" cxnId="{3BF65307-C967-4383-B8B8-0C5B34C21191}" type="parTrans">
      <dgm:prSet/>
      <dgm:spPr/>
      <dgm:t>
        <a:bodyPr/>
        <a:lstStyle/>
        <a:p>
          <a:endParaRPr lang="zh-CN" altLang="en-US"/>
        </a:p>
      </dgm:t>
    </dgm:pt>
    <dgm:pt modelId="{1D266B9B-E78F-4C1C-9CA1-FAC55716A8D9}" cxnId="{3BF65307-C967-4383-B8B8-0C5B34C21191}" type="sibTrans">
      <dgm:prSet/>
      <dgm:spPr/>
      <dgm:t>
        <a:bodyPr/>
        <a:lstStyle/>
        <a:p>
          <a:endParaRPr lang="zh-CN" altLang="en-US"/>
        </a:p>
      </dgm:t>
    </dgm:pt>
    <dgm:pt modelId="{AB293035-EB25-4017-85EF-C05CAD65016C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dirty="0">
              <a:sym typeface="+mn-ea"/>
            </a:rPr>
            <a:t>42</a:t>
          </a:r>
          <a:r>
            <a:rPr lang="en-US" altLang="zh-CN" dirty="0">
              <a:sym typeface="+mn-ea"/>
            </a:rPr>
            <a:t>% </a:t>
          </a:r>
          <a:r>
            <a:rPr lang="en-US" altLang="zh-CN" dirty="0" err="1">
              <a:sym typeface="+mn-ea"/>
            </a:rPr>
            <a:t>аялдар</a:t>
          </a:r>
          <a:endParaRPr lang="zh-CN" altLang="en-US" dirty="0"/>
        </a:p>
      </dgm:t>
    </dgm:pt>
    <dgm:pt modelId="{2DE9711D-435E-4D07-B9D0-F2872E8AF0F8}" cxnId="{5B30B1E8-04C1-4855-8D51-F51322625EDD}" type="parTrans">
      <dgm:prSet/>
      <dgm:spPr/>
    </dgm:pt>
    <dgm:pt modelId="{BC4C435E-BD76-4C7A-A416-BEED861654F6}" cxnId="{5B30B1E8-04C1-4855-8D51-F51322625EDD}" type="sibTrans">
      <dgm:prSet/>
      <dgm:spPr/>
    </dgm:pt>
    <dgm:pt modelId="{CBB719A3-638C-41E0-B0EC-B22FA0508898}" type="pres">
      <dgm:prSet presAssocID="{982F9BD2-FE88-4D45-BD8D-65D1F34B0A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879FB3-2A34-4B19-A163-E7E5A2A61ED1}" type="pres">
      <dgm:prSet presAssocID="{8DFEF381-1089-498A-A2E9-536EBD00BCA1}" presName="linNode" presStyleCnt="0"/>
      <dgm:spPr/>
    </dgm:pt>
    <dgm:pt modelId="{BD6C8DA9-0F3A-464E-ACD2-6660B6C6E5C4}" type="pres">
      <dgm:prSet presAssocID="{8DFEF381-1089-498A-A2E9-536EBD00BCA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AE918-ABC8-47B8-8DD8-96F195BFB5B5}" type="pres">
      <dgm:prSet presAssocID="{8DFEF381-1089-498A-A2E9-536EBD00BCA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0819C-8AC4-4036-9C1A-1EC29F5C921E}" type="pres">
      <dgm:prSet presAssocID="{D8F41DAE-72AA-41BD-884F-BB8861ABB8ED}" presName="sp" presStyleCnt="0"/>
      <dgm:spPr/>
    </dgm:pt>
    <dgm:pt modelId="{F7591D7B-260A-4799-8396-533EFCB75BEB}" type="pres">
      <dgm:prSet presAssocID="{EB099D45-42E4-4FB3-8BE3-22A72863D5FC}" presName="linNode" presStyleCnt="0"/>
      <dgm:spPr/>
    </dgm:pt>
    <dgm:pt modelId="{F8FCFA27-1E37-47F3-819F-CCC620DE8027}" type="pres">
      <dgm:prSet presAssocID="{EB099D45-42E4-4FB3-8BE3-22A72863D5F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99245-8A88-4DFD-8913-C5C978690807}" type="pres">
      <dgm:prSet presAssocID="{EB099D45-42E4-4FB3-8BE3-22A72863D5F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DF6EC-DA1E-4BFB-B25A-DFA57323B4B5}" type="pres">
      <dgm:prSet presAssocID="{973C65EF-E3B8-4CF5-B140-FEC5A74F0B0E}" presName="sp" presStyleCnt="0"/>
      <dgm:spPr/>
    </dgm:pt>
    <dgm:pt modelId="{3F2BB2C1-5788-46C7-BBC7-A198D39677C4}" type="pres">
      <dgm:prSet presAssocID="{0C7614AF-FE1B-474B-8B3D-B1D06ACF75F6}" presName="linNode" presStyleCnt="0"/>
      <dgm:spPr/>
    </dgm:pt>
    <dgm:pt modelId="{F3A1F871-519C-4E76-89EE-B8DB3D0BD125}" type="pres">
      <dgm:prSet presAssocID="{0C7614AF-FE1B-474B-8B3D-B1D06ACF75F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652BC-5530-4BD7-A5E2-D7101737A3B5}" type="pres">
      <dgm:prSet presAssocID="{0C7614AF-FE1B-474B-8B3D-B1D06ACF75F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E11EA5-0D2C-4237-AEB2-07357D2CD54C}" type="presOf" srcId="{267EF5E0-4F1E-47D7-95D9-01EC41270EC1}" destId="{B1799245-8A88-4DFD-8913-C5C978690807}" srcOrd="0" destOrd="1" presId="urn:microsoft.com/office/officeart/2005/8/layout/vList5"/>
    <dgm:cxn modelId="{9F374410-2224-48E4-98F5-C4FB38DA5FC8}" type="presOf" srcId="{AB293035-EB25-4017-85EF-C05CAD65016C}" destId="{F00652BC-5530-4BD7-A5E2-D7101737A3B5}" srcOrd="0" destOrd="1" presId="urn:microsoft.com/office/officeart/2005/8/layout/vList5"/>
    <dgm:cxn modelId="{941DF126-3F83-4199-82E1-ED9BE376CEA5}" type="presOf" srcId="{8DFEF381-1089-498A-A2E9-536EBD00BCA1}" destId="{BD6C8DA9-0F3A-464E-ACD2-6660B6C6E5C4}" srcOrd="0" destOrd="0" presId="urn:microsoft.com/office/officeart/2005/8/layout/vList5"/>
    <dgm:cxn modelId="{DD9E7D2D-8801-426E-BB9D-24B111E0E5A2}" type="presOf" srcId="{63116591-D397-40B5-AD45-C8FD7C1AD18F}" destId="{B1799245-8A88-4DFD-8913-C5C978690807}" srcOrd="0" destOrd="0" presId="urn:microsoft.com/office/officeart/2005/8/layout/vList5"/>
    <dgm:cxn modelId="{9E61C14E-A1DF-4B64-B04C-DED673655747}" type="presOf" srcId="{0C7614AF-FE1B-474B-8B3D-B1D06ACF75F6}" destId="{F3A1F871-519C-4E76-89EE-B8DB3D0BD125}" srcOrd="0" destOrd="0" presId="urn:microsoft.com/office/officeart/2005/8/layout/vList5"/>
    <dgm:cxn modelId="{AC228733-6A17-424D-9E70-954A1F625870}" srcId="{982F9BD2-FE88-4D45-BD8D-65D1F34B0AD4}" destId="{0C7614AF-FE1B-474B-8B3D-B1D06ACF75F6}" srcOrd="2" destOrd="0" parTransId="{6405A9A7-2A86-4BF1-8D9D-4D36DE3099F5}" sibTransId="{2043401E-454D-4886-ADA9-FCC81736E837}"/>
    <dgm:cxn modelId="{7ED2D3E0-C964-414B-8E8D-6749B65E4965}" srcId="{8DFEF381-1089-498A-A2E9-536EBD00BCA1}" destId="{A273A23F-E344-44B4-B960-673B70836A0E}" srcOrd="1" destOrd="0" parTransId="{290E5709-71BF-4288-AA56-34E42A95B13F}" sibTransId="{563B3AC4-B4CA-4ACA-819E-42F89FBCF777}"/>
    <dgm:cxn modelId="{D90822EF-60C5-4C9B-980F-2BFC4C1E12EC}" type="presOf" srcId="{EB099D45-42E4-4FB3-8BE3-22A72863D5FC}" destId="{F8FCFA27-1E37-47F3-819F-CCC620DE8027}" srcOrd="0" destOrd="0" presId="urn:microsoft.com/office/officeart/2005/8/layout/vList5"/>
    <dgm:cxn modelId="{2DB36F59-86DD-4BAB-B1CA-E4CFB06D7806}" type="presOf" srcId="{67856BDB-7B34-4717-A8DD-ED955D6E994B}" destId="{D76AE918-ABC8-47B8-8DD8-96F195BFB5B5}" srcOrd="0" destOrd="0" presId="urn:microsoft.com/office/officeart/2005/8/layout/vList5"/>
    <dgm:cxn modelId="{20A57125-990F-4F8E-8397-55D3F3213A8A}" srcId="{982F9BD2-FE88-4D45-BD8D-65D1F34B0AD4}" destId="{8DFEF381-1089-498A-A2E9-536EBD00BCA1}" srcOrd="0" destOrd="0" parTransId="{7BB104C5-5E13-4BA2-8795-D771D93EFD0B}" sibTransId="{D8F41DAE-72AA-41BD-884F-BB8861ABB8ED}"/>
    <dgm:cxn modelId="{5B30B1E8-04C1-4855-8D51-F51322625EDD}" srcId="{0C7614AF-FE1B-474B-8B3D-B1D06ACF75F6}" destId="{AB293035-EB25-4017-85EF-C05CAD65016C}" srcOrd="1" destOrd="0" parTransId="{2DE9711D-435E-4D07-B9D0-F2872E8AF0F8}" sibTransId="{BC4C435E-BD76-4C7A-A416-BEED861654F6}"/>
    <dgm:cxn modelId="{28217B88-A7FE-4CBE-BE26-319D21B5D991}" srcId="{8DFEF381-1089-498A-A2E9-536EBD00BCA1}" destId="{67856BDB-7B34-4717-A8DD-ED955D6E994B}" srcOrd="0" destOrd="0" parTransId="{772BA600-C67E-4B93-B4A5-0C0DECE788A8}" sibTransId="{6E0A9D10-C2CB-4F7C-BF91-F881E97D27C2}"/>
    <dgm:cxn modelId="{3BF65307-C967-4383-B8B8-0C5B34C21191}" srcId="{0C7614AF-FE1B-474B-8B3D-B1D06ACF75F6}" destId="{1595198B-D222-4BF8-83BF-0D3CA5996A3E}" srcOrd="0" destOrd="0" parTransId="{9E050DE5-CBC7-4D41-8BB4-8999E754F806}" sibTransId="{1D266B9B-E78F-4C1C-9CA1-FAC55716A8D9}"/>
    <dgm:cxn modelId="{D8C316AF-2DA8-4B3D-BEA8-5F2D9BDFFD97}" type="presOf" srcId="{A273A23F-E344-44B4-B960-673B70836A0E}" destId="{D76AE918-ABC8-47B8-8DD8-96F195BFB5B5}" srcOrd="0" destOrd="1" presId="urn:microsoft.com/office/officeart/2005/8/layout/vList5"/>
    <dgm:cxn modelId="{DE318AC5-5A32-47BC-A57E-EAFAE45026CD}" type="presOf" srcId="{1595198B-D222-4BF8-83BF-0D3CA5996A3E}" destId="{F00652BC-5530-4BD7-A5E2-D7101737A3B5}" srcOrd="0" destOrd="0" presId="urn:microsoft.com/office/officeart/2005/8/layout/vList5"/>
    <dgm:cxn modelId="{BAE226E7-DF4F-4AE8-A78B-A21FAE946419}" srcId="{EB099D45-42E4-4FB3-8BE3-22A72863D5FC}" destId="{267EF5E0-4F1E-47D7-95D9-01EC41270EC1}" srcOrd="1" destOrd="0" parTransId="{59CD2EFA-73CC-42AF-87C8-E0BF7FF7955C}" sibTransId="{580B157C-6EAB-44A3-B69C-22DE7F000983}"/>
    <dgm:cxn modelId="{9BBEB851-A45C-4BB3-AF18-8F99042C1C45}" type="presOf" srcId="{982F9BD2-FE88-4D45-BD8D-65D1F34B0AD4}" destId="{CBB719A3-638C-41E0-B0EC-B22FA0508898}" srcOrd="0" destOrd="0" presId="urn:microsoft.com/office/officeart/2005/8/layout/vList5"/>
    <dgm:cxn modelId="{8050A77E-F03C-48E5-9BD8-B1B8057F9385}" srcId="{982F9BD2-FE88-4D45-BD8D-65D1F34B0AD4}" destId="{EB099D45-42E4-4FB3-8BE3-22A72863D5FC}" srcOrd="1" destOrd="0" parTransId="{C2BA91CD-5382-45C0-B4F4-75094723F4D9}" sibTransId="{973C65EF-E3B8-4CF5-B140-FEC5A74F0B0E}"/>
    <dgm:cxn modelId="{AA5AE27B-3989-4FA7-A99B-AB3207F134A6}" srcId="{EB099D45-42E4-4FB3-8BE3-22A72863D5FC}" destId="{63116591-D397-40B5-AD45-C8FD7C1AD18F}" srcOrd="0" destOrd="0" parTransId="{35D9FDAB-90FC-4149-8FA1-C2011A738832}" sibTransId="{B1B09198-8815-4821-8A77-DCC2993E3086}"/>
    <dgm:cxn modelId="{EABF18A1-24BC-4A34-821C-E9F03D65730D}" type="presParOf" srcId="{CBB719A3-638C-41E0-B0EC-B22FA0508898}" destId="{53879FB3-2A34-4B19-A163-E7E5A2A61ED1}" srcOrd="0" destOrd="0" presId="urn:microsoft.com/office/officeart/2005/8/layout/vList5"/>
    <dgm:cxn modelId="{D7D7D06E-3ACC-4161-97CE-65E0FEDE32B2}" type="presParOf" srcId="{53879FB3-2A34-4B19-A163-E7E5A2A61ED1}" destId="{BD6C8DA9-0F3A-464E-ACD2-6660B6C6E5C4}" srcOrd="0" destOrd="0" presId="urn:microsoft.com/office/officeart/2005/8/layout/vList5"/>
    <dgm:cxn modelId="{B086341A-35D8-4D34-90C5-3E7FFAB657D1}" type="presParOf" srcId="{53879FB3-2A34-4B19-A163-E7E5A2A61ED1}" destId="{D76AE918-ABC8-47B8-8DD8-96F195BFB5B5}" srcOrd="1" destOrd="0" presId="urn:microsoft.com/office/officeart/2005/8/layout/vList5"/>
    <dgm:cxn modelId="{3D3067FC-90F6-4200-ABBC-88A845AA0D0F}" type="presParOf" srcId="{CBB719A3-638C-41E0-B0EC-B22FA0508898}" destId="{FFE0819C-8AC4-4036-9C1A-1EC29F5C921E}" srcOrd="1" destOrd="0" presId="urn:microsoft.com/office/officeart/2005/8/layout/vList5"/>
    <dgm:cxn modelId="{EDAF6589-6175-41A2-B7C5-4206D569CC4A}" type="presParOf" srcId="{CBB719A3-638C-41E0-B0EC-B22FA0508898}" destId="{F7591D7B-260A-4799-8396-533EFCB75BEB}" srcOrd="2" destOrd="0" presId="urn:microsoft.com/office/officeart/2005/8/layout/vList5"/>
    <dgm:cxn modelId="{6304A674-E65E-4B42-A33A-65537291CA91}" type="presParOf" srcId="{F7591D7B-260A-4799-8396-533EFCB75BEB}" destId="{F8FCFA27-1E37-47F3-819F-CCC620DE8027}" srcOrd="0" destOrd="0" presId="urn:microsoft.com/office/officeart/2005/8/layout/vList5"/>
    <dgm:cxn modelId="{EAE0722D-FA7A-4C34-8D53-69A863B1051A}" type="presParOf" srcId="{F7591D7B-260A-4799-8396-533EFCB75BEB}" destId="{B1799245-8A88-4DFD-8913-C5C978690807}" srcOrd="1" destOrd="0" presId="urn:microsoft.com/office/officeart/2005/8/layout/vList5"/>
    <dgm:cxn modelId="{8F47D463-7B95-4E07-83E2-537889C14591}" type="presParOf" srcId="{CBB719A3-638C-41E0-B0EC-B22FA0508898}" destId="{8DCDF6EC-DA1E-4BFB-B25A-DFA57323B4B5}" srcOrd="3" destOrd="0" presId="urn:microsoft.com/office/officeart/2005/8/layout/vList5"/>
    <dgm:cxn modelId="{B4AE6DD9-6814-40CC-B6AB-E366AD28BCC9}" type="presParOf" srcId="{CBB719A3-638C-41E0-B0EC-B22FA0508898}" destId="{3F2BB2C1-5788-46C7-BBC7-A198D39677C4}" srcOrd="4" destOrd="0" presId="urn:microsoft.com/office/officeart/2005/8/layout/vList5"/>
    <dgm:cxn modelId="{E2951953-EDC7-4B3D-8F13-B1A8C8D44812}" type="presParOf" srcId="{3F2BB2C1-5788-46C7-BBC7-A198D39677C4}" destId="{F3A1F871-519C-4E76-89EE-B8DB3D0BD125}" srcOrd="0" destOrd="0" presId="urn:microsoft.com/office/officeart/2005/8/layout/vList5"/>
    <dgm:cxn modelId="{60A17659-732B-4548-9511-45A4BF61FEC4}" type="presParOf" srcId="{3F2BB2C1-5788-46C7-BBC7-A198D39677C4}" destId="{F00652BC-5530-4BD7-A5E2-D7101737A3B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616315" cy="4610100"/>
        <a:chOff x="0" y="0"/>
        <a:chExt cx="8616315" cy="4610100"/>
      </a:xfrm>
    </dsp:grpSpPr>
    <dsp:sp modelId="{D76AE918-ABC8-47B8-8DD8-96F195BFB5B5}">
      <dsp:nvSpPr>
        <dsp:cNvPr id="4" name="Прямоугольник с двумя скругленными соседними углами 3"/>
        <dsp:cNvSpPr/>
      </dsp:nvSpPr>
      <dsp:spPr bwMode="white">
        <a:xfrm rot="5400000">
          <a:off x="5264243" y="-2013656"/>
          <a:ext cx="1189703" cy="5514442"/>
        </a:xfrm>
        <a:prstGeom prst="round2Same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106680" tIns="53340" rIns="106680" bIns="53340" anchor="ctr"/>
        <a:lstStyle>
          <a:lvl1pPr algn="l">
            <a:defRPr sz="28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dirty="0">
              <a:solidFill>
                <a:schemeClr val="dk1"/>
              </a:solidFill>
            </a:rPr>
            <a:t>35% </a:t>
          </a:r>
          <a:r>
            <a:rPr lang="en-US" altLang="zh-CN" dirty="0" err="1">
              <a:solidFill>
                <a:schemeClr val="dk1"/>
              </a:solidFill>
            </a:rPr>
            <a:t>эркек</a:t>
          </a:r>
          <a:endParaRPr lang="zh-CN" alt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dirty="0">
              <a:solidFill>
                <a:schemeClr val="dk1"/>
              </a:solidFill>
            </a:rPr>
            <a:t>25% </a:t>
          </a:r>
          <a:r>
            <a:rPr lang="en-US" altLang="zh-CN" dirty="0" err="1">
              <a:solidFill>
                <a:schemeClr val="dk1"/>
              </a:solidFill>
            </a:rPr>
            <a:t>аялдар</a:t>
          </a:r>
          <a:endParaRPr lang="en-US" altLang="zh-CN" dirty="0">
            <a:solidFill>
              <a:schemeClr val="dk1"/>
            </a:solidFill>
          </a:endParaRPr>
        </a:p>
      </dsp:txBody>
      <dsp:txXfrm rot="5400000">
        <a:off x="5264243" y="-2013656"/>
        <a:ext cx="1189703" cy="5514442"/>
      </dsp:txXfrm>
    </dsp:sp>
    <dsp:sp modelId="{BD6C8DA9-0F3A-464E-ACD2-6660B6C6E5C4}">
      <dsp:nvSpPr>
        <dsp:cNvPr id="3" name="Скругленный прямоугольник 2"/>
        <dsp:cNvSpPr/>
      </dsp:nvSpPr>
      <dsp:spPr bwMode="white">
        <a:xfrm>
          <a:off x="0" y="0"/>
          <a:ext cx="3101873" cy="1487129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6200" tIns="38100" rIns="76200" bIns="381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rgbClr val="FF0000"/>
              </a:solidFill>
            </a:rPr>
            <a:t>саясат аялдын иши эмес</a:t>
          </a:r>
        </a:p>
      </dsp:txBody>
      <dsp:txXfrm>
        <a:off x="0" y="0"/>
        <a:ext cx="3101873" cy="1487129"/>
      </dsp:txXfrm>
    </dsp:sp>
    <dsp:sp modelId="{B1799245-8A88-4DFD-8913-C5C978690807}">
      <dsp:nvSpPr>
        <dsp:cNvPr id="6" name="Прямоугольник с двумя скругленными соседними углами 5"/>
        <dsp:cNvSpPr/>
      </dsp:nvSpPr>
      <dsp:spPr bwMode="white">
        <a:xfrm rot="5400000">
          <a:off x="5264243" y="-452171"/>
          <a:ext cx="1189703" cy="5514442"/>
        </a:xfrm>
        <a:prstGeom prst="round2Same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106680" tIns="53340" rIns="106680" bIns="53340" anchor="ctr"/>
        <a:lstStyle>
          <a:lvl1pPr algn="l">
            <a:defRPr sz="28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dirty="0">
              <a:solidFill>
                <a:schemeClr val="dk1"/>
              </a:solidFill>
              <a:sym typeface="+mn-ea"/>
            </a:rPr>
            <a:t>50</a:t>
          </a:r>
          <a:r>
            <a:rPr lang="en-US" altLang="zh-CN" dirty="0">
              <a:solidFill>
                <a:schemeClr val="dk1"/>
              </a:solidFill>
              <a:sym typeface="+mn-ea"/>
            </a:rPr>
            <a:t>% </a:t>
          </a:r>
          <a:r>
            <a:rPr lang="en-US" altLang="zh-CN" dirty="0" err="1">
              <a:solidFill>
                <a:schemeClr val="dk1"/>
              </a:solidFill>
              <a:sym typeface="+mn-ea"/>
            </a:rPr>
            <a:t>эркек</a:t>
          </a:r>
          <a:endParaRPr lang="zh-CN" alt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dirty="0">
              <a:solidFill>
                <a:schemeClr val="dk1"/>
              </a:solidFill>
              <a:sym typeface="+mn-ea"/>
            </a:rPr>
            <a:t>40</a:t>
          </a:r>
          <a:r>
            <a:rPr lang="en-US" altLang="zh-CN" dirty="0">
              <a:solidFill>
                <a:schemeClr val="dk1"/>
              </a:solidFill>
              <a:sym typeface="+mn-ea"/>
            </a:rPr>
            <a:t>% </a:t>
          </a:r>
          <a:r>
            <a:rPr lang="en-US" altLang="zh-CN" dirty="0" err="1">
              <a:solidFill>
                <a:schemeClr val="dk1"/>
              </a:solidFill>
              <a:sym typeface="+mn-ea"/>
            </a:rPr>
            <a:t>аялдар</a:t>
          </a:r>
          <a:endParaRPr lang="zh-CN" altLang="en-US" dirty="0">
            <a:solidFill>
              <a:schemeClr val="dk1"/>
            </a:solidFill>
          </a:endParaRPr>
        </a:p>
      </dsp:txBody>
      <dsp:txXfrm rot="5400000">
        <a:off x="5264243" y="-452171"/>
        <a:ext cx="1189703" cy="5514442"/>
      </dsp:txXfrm>
    </dsp:sp>
    <dsp:sp modelId="{F8FCFA27-1E37-47F3-819F-CCC620DE8027}">
      <dsp:nvSpPr>
        <dsp:cNvPr id="5" name="Скругленный прямоугольник 4"/>
        <dsp:cNvSpPr/>
      </dsp:nvSpPr>
      <dsp:spPr bwMode="white">
        <a:xfrm>
          <a:off x="0" y="1561485"/>
          <a:ext cx="3101873" cy="1487129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6200" tIns="38100" rIns="76200" bIns="381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dirty="0" err="1">
              <a:solidFill>
                <a:srgbClr val="FF0000"/>
              </a:solidFill>
            </a:rPr>
            <a:t>аялдар</a:t>
          </a:r>
          <a:r>
            <a:rPr dirty="0">
              <a:solidFill>
                <a:srgbClr val="FF0000"/>
              </a:solidFill>
            </a:rPr>
            <a:t> </a:t>
          </a:r>
          <a:r>
            <a:rPr dirty="0" err="1">
              <a:solidFill>
                <a:srgbClr val="FF0000"/>
              </a:solidFill>
            </a:rPr>
            <a:t>саясатка</a:t>
          </a:r>
          <a:r>
            <a:rPr dirty="0">
              <a:solidFill>
                <a:srgbClr val="FF0000"/>
              </a:solidFill>
            </a:rPr>
            <a:t> </a:t>
          </a:r>
          <a:r>
            <a:rPr dirty="0" err="1">
              <a:solidFill>
                <a:srgbClr val="FF0000"/>
              </a:solidFill>
            </a:rPr>
            <a:t>катышуу</a:t>
          </a:r>
          <a:r>
            <a:rPr dirty="0">
              <a:solidFill>
                <a:srgbClr val="FF0000"/>
              </a:solidFill>
            </a:rPr>
            <a:t> </a:t>
          </a:r>
          <a:r>
            <a:rPr dirty="0" err="1">
              <a:solidFill>
                <a:srgbClr val="FF0000"/>
              </a:solidFill>
            </a:rPr>
            <a:t>үчүн</a:t>
          </a:r>
          <a:r>
            <a:rPr dirty="0">
              <a:solidFill>
                <a:srgbClr val="FF0000"/>
              </a:solidFill>
            </a:rPr>
            <a:t> </a:t>
          </a:r>
          <a:r>
            <a:rPr dirty="0" err="1">
              <a:solidFill>
                <a:srgbClr val="FF0000"/>
              </a:solidFill>
            </a:rPr>
            <a:t>өтө</a:t>
          </a:r>
          <a:r>
            <a:rPr dirty="0">
              <a:solidFill>
                <a:srgbClr val="FF0000"/>
              </a:solidFill>
            </a:rPr>
            <a:t> </a:t>
          </a:r>
          <a:r>
            <a:rPr dirty="0" err="1">
              <a:solidFill>
                <a:srgbClr val="FF0000"/>
              </a:solidFill>
            </a:rPr>
            <a:t>эмоционалдык</a:t>
          </a:r>
          <a:r>
            <a:rPr dirty="0">
              <a:solidFill>
                <a:srgbClr val="FF0000"/>
              </a:solidFill>
            </a:rPr>
            <a:t> </a:t>
          </a:r>
          <a:r>
            <a:rPr dirty="0" err="1">
              <a:solidFill>
                <a:srgbClr val="FF0000"/>
              </a:solidFill>
            </a:rPr>
            <a:t>жана</a:t>
          </a:r>
          <a:r>
            <a:rPr dirty="0">
              <a:solidFill>
                <a:srgbClr val="FF0000"/>
              </a:solidFill>
            </a:rPr>
            <a:t> </a:t>
          </a:r>
          <a:r>
            <a:rPr dirty="0" err="1">
              <a:solidFill>
                <a:srgbClr val="FF0000"/>
              </a:solidFill>
            </a:rPr>
            <a:t>физикалык</a:t>
          </a:r>
          <a:r>
            <a:rPr dirty="0">
              <a:solidFill>
                <a:srgbClr val="FF0000"/>
              </a:solidFill>
            </a:rPr>
            <a:t> </a:t>
          </a:r>
          <a:r>
            <a:rPr dirty="0" err="1">
              <a:solidFill>
                <a:srgbClr val="FF0000"/>
              </a:solidFill>
            </a:rPr>
            <a:t>жактан</a:t>
          </a:r>
          <a:r>
            <a:rPr dirty="0">
              <a:solidFill>
                <a:srgbClr val="FF0000"/>
              </a:solidFill>
            </a:rPr>
            <a:t> </a:t>
          </a:r>
          <a:r>
            <a:rPr dirty="0" err="1">
              <a:solidFill>
                <a:srgbClr val="FF0000"/>
              </a:solidFill>
            </a:rPr>
            <a:t>алсыз</a:t>
          </a:r>
          <a:endParaRPr dirty="0">
            <a:solidFill>
              <a:srgbClr val="FF0000"/>
            </a:solidFill>
          </a:endParaRPr>
        </a:p>
      </dsp:txBody>
      <dsp:txXfrm>
        <a:off x="0" y="1561485"/>
        <a:ext cx="3101873" cy="1487129"/>
      </dsp:txXfrm>
    </dsp:sp>
    <dsp:sp modelId="{F00652BC-5530-4BD7-A5E2-D7101737A3B5}">
      <dsp:nvSpPr>
        <dsp:cNvPr id="8" name="Прямоугольник с двумя скругленными соседними углами 7"/>
        <dsp:cNvSpPr/>
      </dsp:nvSpPr>
      <dsp:spPr bwMode="white">
        <a:xfrm rot="5400000">
          <a:off x="5264243" y="1109315"/>
          <a:ext cx="1189703" cy="5514442"/>
        </a:xfrm>
        <a:prstGeom prst="round2Same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106680" tIns="53340" rIns="106680" bIns="53340" anchor="ctr"/>
        <a:lstStyle>
          <a:lvl1pPr algn="l">
            <a:defRPr sz="28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dirty="0">
              <a:solidFill>
                <a:schemeClr val="dk1"/>
              </a:solidFill>
              <a:sym typeface="+mn-ea"/>
            </a:rPr>
            <a:t>51</a:t>
          </a:r>
          <a:r>
            <a:rPr lang="en-US" altLang="zh-CN" dirty="0">
              <a:solidFill>
                <a:schemeClr val="dk1"/>
              </a:solidFill>
              <a:sym typeface="+mn-ea"/>
            </a:rPr>
            <a:t>% </a:t>
          </a:r>
          <a:r>
            <a:rPr lang="en-US" altLang="zh-CN" dirty="0" err="1">
              <a:solidFill>
                <a:schemeClr val="dk1"/>
              </a:solidFill>
              <a:sym typeface="+mn-ea"/>
            </a:rPr>
            <a:t>эркек</a:t>
          </a:r>
          <a:endParaRPr lang="zh-CN" alt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dirty="0">
              <a:solidFill>
                <a:schemeClr val="dk1"/>
              </a:solidFill>
              <a:sym typeface="+mn-ea"/>
            </a:rPr>
            <a:t>42</a:t>
          </a:r>
          <a:r>
            <a:rPr lang="en-US" altLang="zh-CN" dirty="0">
              <a:solidFill>
                <a:schemeClr val="dk1"/>
              </a:solidFill>
              <a:sym typeface="+mn-ea"/>
            </a:rPr>
            <a:t>% </a:t>
          </a:r>
          <a:r>
            <a:rPr lang="en-US" altLang="zh-CN" dirty="0" err="1">
              <a:solidFill>
                <a:schemeClr val="dk1"/>
              </a:solidFill>
              <a:sym typeface="+mn-ea"/>
            </a:rPr>
            <a:t>аялдар</a:t>
          </a:r>
          <a:endParaRPr lang="zh-CN" altLang="en-US" dirty="0">
            <a:solidFill>
              <a:schemeClr val="dk1"/>
            </a:solidFill>
          </a:endParaRPr>
        </a:p>
      </dsp:txBody>
      <dsp:txXfrm rot="5400000">
        <a:off x="5264243" y="1109315"/>
        <a:ext cx="1189703" cy="5514442"/>
      </dsp:txXfrm>
    </dsp:sp>
    <dsp:sp modelId="{F3A1F871-519C-4E76-89EE-B8DB3D0BD125}">
      <dsp:nvSpPr>
        <dsp:cNvPr id="7" name="Скругленный прямоугольник 6"/>
        <dsp:cNvSpPr/>
      </dsp:nvSpPr>
      <dsp:spPr bwMode="white">
        <a:xfrm>
          <a:off x="0" y="3122971"/>
          <a:ext cx="3101873" cy="1487129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6200" tIns="38100" rIns="76200" bIns="381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rgbClr val="FF0000"/>
              </a:solidFill>
            </a:rPr>
            <a:t>үй-бүлөлүк жана саясий иш-аракеттер аялдар үчүн туура келбейт</a:t>
          </a:r>
        </a:p>
      </dsp:txBody>
      <dsp:txXfrm>
        <a:off x="0" y="3122971"/>
        <a:ext cx="3101873" cy="1487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D67E1-7FC9-40BD-8D1D-7D271BAF7790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FCCBB-1BBC-417C-A4FB-4B168280F22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11B6A-9502-A34D-8E57-ADF4A8520DB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CF2E-BE4F-47F6-AAA8-359EC3567F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AB3F-A1FC-4A50-BC6F-3060771AA28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CF2E-BE4F-47F6-AAA8-359EC3567F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AB3F-A1FC-4A50-BC6F-3060771AA28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CF2E-BE4F-47F6-AAA8-359EC3567F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AB3F-A1FC-4A50-BC6F-3060771AA28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6325" y="365136"/>
            <a:ext cx="10317480" cy="488315"/>
          </a:xfrm>
        </p:spPr>
        <p:txBody>
          <a:bodyPr anchor="ctr"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[Question as asked in questionnaire]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EF94-2BBB-BB42-AADA-F6C09D4B1692}" type="slidenum">
              <a:rPr lang="en-US" smtClean="0"/>
            </a:fld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1036325" y="864880"/>
            <a:ext cx="10317480" cy="474663"/>
          </a:xfr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info on breakdown, sample size, etc. if applicable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61"/>
            <a:ext cx="73152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Triangle 7"/>
          <p:cNvSpPr/>
          <p:nvPr userDrawn="1"/>
        </p:nvSpPr>
        <p:spPr>
          <a:xfrm rot="5400000">
            <a:off x="-57242" y="57247"/>
            <a:ext cx="864871" cy="750379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riangle 8"/>
          <p:cNvSpPr/>
          <p:nvPr userDrawn="1"/>
        </p:nvSpPr>
        <p:spPr>
          <a:xfrm rot="5400000">
            <a:off x="382213" y="373679"/>
            <a:ext cx="488315" cy="42367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CF2E-BE4F-47F6-AAA8-359EC3567F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AB3F-A1FC-4A50-BC6F-3060771AA28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CF2E-BE4F-47F6-AAA8-359EC3567F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AB3F-A1FC-4A50-BC6F-3060771AA28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CF2E-BE4F-47F6-AAA8-359EC3567F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AB3F-A1FC-4A50-BC6F-3060771AA28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CF2E-BE4F-47F6-AAA8-359EC3567F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AB3F-A1FC-4A50-BC6F-3060771AA28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CF2E-BE4F-47F6-AAA8-359EC3567FF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AB3F-A1FC-4A50-BC6F-3060771AA28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CF2E-BE4F-47F6-AAA8-359EC3567FF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AB3F-A1FC-4A50-BC6F-3060771AA28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CF2E-BE4F-47F6-AAA8-359EC3567FF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AB3F-A1FC-4A50-BC6F-3060771AA28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CF2E-BE4F-47F6-AAA8-359EC3567F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AB3F-A1FC-4A50-BC6F-3060771AA28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CF2E-BE4F-47F6-AAA8-359EC3567F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AB3F-A1FC-4A50-BC6F-3060771AA28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8CF2E-BE4F-47F6-AAA8-359EC3567F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8AB3F-A1FC-4A50-BC6F-3060771AA28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hyperlink" Target="https://ru.wikipedia.org/wiki/%D0%9F%D1%8D%D1%82%D1%81%D0%B8_%D0%A0%D0%B5%D0%B4%D0%B4%D0%B8" TargetMode="External"/><Relationship Id="rId8" Type="http://schemas.openxmlformats.org/officeDocument/2006/relationships/hyperlink" Target="https://ru.wikipedia.org/wiki/%D0%A4%D0%A0%D0%93" TargetMode="External"/><Relationship Id="rId7" Type="http://schemas.openxmlformats.org/officeDocument/2006/relationships/hyperlink" Target="https://ru.wikipedia.org/wiki/%D0%A4%D0%B5%D0%B4%D0%B5%D1%80%D0%B0%D0%BB%D1%8C%D0%BD%D1%8B%D0%B9_%D0%BA%D0%B0%D0%BD%D1%86%D0%BB%D0%B5%D1%80_%D0%93%D0%B5%D1%80%D0%BC%D0%B0%D0%BD%D0%B8%D0%B8" TargetMode="External"/><Relationship Id="rId6" Type="http://schemas.openxmlformats.org/officeDocument/2006/relationships/hyperlink" Target="https://ru.wikipedia.org/wiki/%D0%9C%D0%B5%D1%80%D0%BA%D0%B5%D0%BB%D1%8C,_%D0%90%D0%BD%D0%B3%D0%B5%D0%BB%D0%B0" TargetMode="External"/><Relationship Id="rId5" Type="http://schemas.openxmlformats.org/officeDocument/2006/relationships/hyperlink" Target="https://ru.wikipedia.org/wiki/%D0%9A%D0%B0%D0%BD%D0%B0%D0%B4%D0%B0" TargetMode="External"/><Relationship Id="rId47" Type="http://schemas.openxmlformats.org/officeDocument/2006/relationships/slideLayout" Target="../slideLayouts/slideLayout2.xml"/><Relationship Id="rId46" Type="http://schemas.openxmlformats.org/officeDocument/2006/relationships/hyperlink" Target="https://ru.wikipedia.org/wiki/%D0%9C%D0%BE%D0%BB%D0%B4%D0%B0%D0%B2%D0%B8%D1%8F" TargetMode="External"/><Relationship Id="rId45" Type="http://schemas.openxmlformats.org/officeDocument/2006/relationships/hyperlink" Target="https://ru.wikipedia.org/wiki/%D0%9F%D1%80%D0%B5%D0%BC%D1%8C%D0%B5%D1%80-%D0%BC%D0%B8%D0%BD%D0%B8%D1%81%D1%82%D1%80" TargetMode="External"/><Relationship Id="rId44" Type="http://schemas.openxmlformats.org/officeDocument/2006/relationships/hyperlink" Target="https://ru.wikipedia.org/wiki/%D0%A1%D0%B0%D0%BD%D0%B4%D1%83,_%D0%9C%D0%B0%D0%B9%D1%8F_%D0%93%D1%80%D0%B8%D0%B3%D0%BE%D1%80%D1%8C%D0%B5%D0%B2%D0%BD%D0%B0" TargetMode="External"/><Relationship Id="rId43" Type="http://schemas.openxmlformats.org/officeDocument/2006/relationships/hyperlink" Target="https://ru.wikipedia.org/wiki/%D0%A1%D0%BB%D0%BE%D0%B2%D0%B0%D0%BA%D0%B8%D1%8F" TargetMode="External"/><Relationship Id="rId42" Type="http://schemas.openxmlformats.org/officeDocument/2006/relationships/hyperlink" Target="https://ru.wikipedia.org/wiki/%D0%A7%D0%B0%D0%BF%D1%83%D1%82%D0%BE%D0%B2%D0%B0,_%D0%97%D1%83%D0%B7%D0%B0%D0%BD%D0%B0" TargetMode="External"/><Relationship Id="rId41" Type="http://schemas.openxmlformats.org/officeDocument/2006/relationships/hyperlink" Target="https://ru.wikipedia.org/wiki/%D0%AD%D1%84%D0%B8%D0%BE%D0%BF%D0%B8%D1%8F" TargetMode="External"/><Relationship Id="rId40" Type="http://schemas.openxmlformats.org/officeDocument/2006/relationships/hyperlink" Target="https://ru.wikipedia.org/wiki/%D0%A1%D0%B0%D1%85%D0%BB%D0%B5-%D0%92%D0%BE%D1%80%D0%BA_%D0%97%D0%B5%D0%B2%D0%B4%D0%B5" TargetMode="External"/><Relationship Id="rId4" Type="http://schemas.openxmlformats.org/officeDocument/2006/relationships/hyperlink" Target="https://ru.wikipedia.org/wiki/%D0%9A%D1%8D%D0%BC%D0%BF%D0%B1%D0%B5%D0%BB%D0%BB,_%D0%9A%D0%B8%D0%BC" TargetMode="External"/><Relationship Id="rId39" Type="http://schemas.openxmlformats.org/officeDocument/2006/relationships/hyperlink" Target="https://ru.wikipedia.org/wiki/%D0%93%D1%80%D1%83%D0%B7%D0%B8%D1%8F" TargetMode="External"/><Relationship Id="rId38" Type="http://schemas.openxmlformats.org/officeDocument/2006/relationships/hyperlink" Target="https://ru.wikipedia.org/wiki/%D0%9F%D1%80%D0%B5%D0%B7%D0%B8%D0%B4%D0%B5%D0%BD%D1%82" TargetMode="External"/><Relationship Id="rId37" Type="http://schemas.openxmlformats.org/officeDocument/2006/relationships/hyperlink" Target="https://ru.wikipedia.org/wiki/%D0%97%D1%83%D1%80%D0%B0%D0%B1%D0%B8%D1%88%D0%B2%D0%B8%D0%BB%D0%B8,_%D0%A1%D0%B0%D0%BB%D0%BE%D0%BC%D0%B5" TargetMode="External"/><Relationship Id="rId36" Type="http://schemas.openxmlformats.org/officeDocument/2006/relationships/hyperlink" Target="https://ru.wikipedia.org/wiki/%D0%9F%D1%80%D0%B5%D0%BC%D1%8C%D0%B5%D1%80-%D0%BC%D0%B8%D0%BD%D0%B8%D1%81%D1%82%D1%80_%D0%91%D0%B0%D1%80%D0%B1%D0%B0%D0%B4%D0%BE%D1%81%D0%B0" TargetMode="External"/><Relationship Id="rId35" Type="http://schemas.openxmlformats.org/officeDocument/2006/relationships/hyperlink" Target="https://ru.wikipedia.org/wiki/%D0%9C%D0%BE%D1%82%D1%82%D0%BB%D0%B8,_%D0%9C%D0%B8%D0%B0" TargetMode="External"/><Relationship Id="rId34" Type="http://schemas.openxmlformats.org/officeDocument/2006/relationships/hyperlink" Target="https://ru.wikipedia.org/wiki/%D0%A2%D1%80%D0%B8%D0%BD%D0%B8%D0%B4%D0%B0%D0%B4_%D0%B8_%D0%A2%D0%BE%D0%B1%D0%B0%D0%B3%D0%BE" TargetMode="External"/><Relationship Id="rId33" Type="http://schemas.openxmlformats.org/officeDocument/2006/relationships/hyperlink" Target="https://ru.wikipedia.org/wiki/%D0%9F%D1%80%D0%B5%D0%B7%D0%B8%D0%B4%D0%B5%D0%BD%D1%82_%D0%A2%D1%80%D0%B8%D0%BD%D0%B8%D0%B4%D0%B0%D0%B4%D0%B0_%D0%B8_%D0%A2%D0%BE%D0%B1%D0%B0%D0%B3%D0%BE" TargetMode="External"/><Relationship Id="rId32" Type="http://schemas.openxmlformats.org/officeDocument/2006/relationships/hyperlink" Target="https://ru.wikipedia.org/wiki/%D0%A3%D0%B8%D0%BA%D1%81,_%D0%9F%D0%BE%D0%BB%D0%B0-%D0%9C%D1%8D%D0%B9" TargetMode="External"/><Relationship Id="rId31" Type="http://schemas.openxmlformats.org/officeDocument/2006/relationships/hyperlink" Target="https://ru.wikipedia.org/wiki/%D0%A0%D1%83%D0%BC%D1%8B%D0%BD%D0%B8%D1%8F" TargetMode="External"/><Relationship Id="rId30" Type="http://schemas.openxmlformats.org/officeDocument/2006/relationships/hyperlink" Target="https://ru.wikipedia.org/wiki/%D0%9F%D1%80%D0%B5%D0%BC%D1%8C%D0%B5%D1%80-%D0%BC%D0%B8%D0%BD%D0%B8%D1%81%D1%82%D1%80_%D0%A0%D1%83%D0%BC%D1%8B%D0%BD%D0%B8%D0%B8" TargetMode="External"/><Relationship Id="rId3" Type="http://schemas.openxmlformats.org/officeDocument/2006/relationships/hyperlink" Target="https://ru.wikipedia.org/wiki/%D0%98%D1%81%D0%BB%D0%B0%D0%BD%D0%B4%D0%B8%D1%8F" TargetMode="External"/><Relationship Id="rId29" Type="http://schemas.openxmlformats.org/officeDocument/2006/relationships/hyperlink" Target="https://ru.wikipedia.org/wiki/%D0%94%D1%8D%D0%BD%D1%87%D0%B8%D0%BB%D1%8D,_%D0%92%D0%B8%D0%BE%D1%80%D0%B8%D0%BA%D0%B0" TargetMode="External"/><Relationship Id="rId28" Type="http://schemas.openxmlformats.org/officeDocument/2006/relationships/hyperlink" Target="https://ru.wikipedia.org/wiki/%D0%91%D0%B0%D1%80%D0%B1%D0%B0%D0%B4%D0%BE%D1%81" TargetMode="External"/><Relationship Id="rId27" Type="http://schemas.openxmlformats.org/officeDocument/2006/relationships/hyperlink" Target="https://ru.wikipedia.org/wiki/%D0%93%D0%B5%D0%BD%D0%B5%D1%80%D0%B0%D0%BB-%D0%B3%D1%83%D0%B1%D0%B5%D1%80%D0%BD%D0%B0%D1%82%D0%BE%D1%80_%D0%91%D0%B0%D1%80%D0%B1%D0%B0%D0%B4%D0%BE%D1%81%D0%B0" TargetMode="External"/><Relationship Id="rId26" Type="http://schemas.openxmlformats.org/officeDocument/2006/relationships/hyperlink" Target="https://ru.wikipedia.org/wiki/%D0%9C%D1%8D%D0%B9%D1%81%D0%BE%D0%BD,_%D0%A1%D0%B0%D0%BD%D0%B4%D1%80%D0%B0" TargetMode="External"/><Relationship Id="rId25" Type="http://schemas.openxmlformats.org/officeDocument/2006/relationships/hyperlink" Target="https://ru.wikipedia.org/wiki/%D0%9F%D1%80%D0%B5%D0%BC%D1%8C%D0%B5%D1%80-%D0%BC%D0%B8%D0%BD%D0%B8%D1%81%D1%82%D1%80_%D0%98%D1%81%D0%BB%D0%B0%D0%BD%D0%B4%D0%B8%D0%B8" TargetMode="External"/><Relationship Id="rId24" Type="http://schemas.openxmlformats.org/officeDocument/2006/relationships/hyperlink" Target="https://ru.wikipedia.org/wiki/%D0%9A%D0%B0%D1%82%D1%80%D0%B8%D0%BD_%D0%AF%D0%BA%D0%BE%D0%B1%D1%81%D0%B4%D0%BE%D1%83%D1%82%D1%82%D0%B8%D1%80" TargetMode="External"/><Relationship Id="rId23" Type="http://schemas.openxmlformats.org/officeDocument/2006/relationships/hyperlink" Target="https://ru.wikipedia.org/wiki/%D0%A1%D0%B8%D0%BD%D0%B3%D0%B0%D0%BF%D1%83%D1%80" TargetMode="External"/><Relationship Id="rId22" Type="http://schemas.openxmlformats.org/officeDocument/2006/relationships/hyperlink" Target="https://ru.wikipedia.org/wiki/%D0%9F%D1%80%D0%B5%D0%B7%D0%B8%D0%B4%D0%B5%D0%BD%D1%82_%D0%A1%D0%B8%D0%BD%D0%B3%D0%B0%D0%BF%D1%83%D1%80%D0%B0" TargetMode="External"/><Relationship Id="rId21" Type="http://schemas.openxmlformats.org/officeDocument/2006/relationships/hyperlink" Target="https://ru.wikipedia.org/wiki/%D0%AF%D0%BA%D0%BE%D0%B1,_%D0%A5%D0%B0%D0%BB%D0%B8%D0%BC%D0%B0" TargetMode="External"/><Relationship Id="rId20" Type="http://schemas.openxmlformats.org/officeDocument/2006/relationships/hyperlink" Target="https://ru.wikipedia.org/wiki/%D0%A1%D0%B5%D1%80%D0%B1%D0%B8%D1%8F" TargetMode="External"/><Relationship Id="rId2" Type="http://schemas.openxmlformats.org/officeDocument/2006/relationships/hyperlink" Target="https://ru.wikipedia.org/wiki/%D0%9F%D1%80%D0%B5%D0%B7%D0%B8%D0%B4%D0%B5%D0%BD%D1%82_%D0%98%D1%81%D0%BB%D0%B0%D0%BD%D0%B4%D0%B8%D0%B8" TargetMode="External"/><Relationship Id="rId19" Type="http://schemas.openxmlformats.org/officeDocument/2006/relationships/hyperlink" Target="https://ru.wikipedia.org/wiki/%D0%9F%D1%80%D0%B5%D0%BC%D1%8C%D0%B5%D1%80-%D0%BC%D0%B8%D0%BD%D0%B8%D1%81%D1%82%D1%80_%D0%A1%D0%B5%D1%80%D0%B1%D0%B8%D0%B8" TargetMode="External"/><Relationship Id="rId18" Type="http://schemas.openxmlformats.org/officeDocument/2006/relationships/hyperlink" Target="https://ru.wikipedia.org/wiki/%D0%91%D1%80%D0%BD%D0%B0%D0%B1%D0%B8%D1%87,_%D0%90%D0%BD%D0%B0" TargetMode="External"/><Relationship Id="rId17" Type="http://schemas.openxmlformats.org/officeDocument/2006/relationships/hyperlink" Target="https://ru.wikipedia.org/wiki/%D0%93%D0%B5%D0%BD%D0%B5%D1%80%D0%B0%D0%BB-%D0%B3%D1%83%D0%B1%D0%B5%D1%80%D0%BD%D0%B0%D1%82%D0%BE%D1%80_%D0%9A%D0%B0%D0%BD%D0%B0%D0%B4%D1%8B" TargetMode="External"/><Relationship Id="rId16" Type="http://schemas.openxmlformats.org/officeDocument/2006/relationships/hyperlink" Target="https://ru.wikipedia.org/wiki/%D0%96%D1%8E%D0%BB%D0%B8_%D0%9F%D0%B5%D0%B9%D0%B5%D1%82%D1%82" TargetMode="External"/><Relationship Id="rId15" Type="http://schemas.openxmlformats.org/officeDocument/2006/relationships/hyperlink" Target="https://ru.wikipedia.org/wiki/%D0%9F%D1%80%D0%B5%D0%BC%D1%8C%D0%B5%D1%80-%D0%BC%D0%B8%D0%BD%D0%B8%D1%81%D1%82%D1%80_%D0%9D%D0%BE%D0%B2%D0%BE%D0%B9_%D0%97%D0%B5%D0%BB%D0%B0%D0%BD%D0%B4%D0%B8%D0%B8" TargetMode="External"/><Relationship Id="rId14" Type="http://schemas.openxmlformats.org/officeDocument/2006/relationships/hyperlink" Target="https://ru.wikipedia.org/wiki/%D0%90%D1%80%D0%B4%D0%B5%D1%80%D0%BD,_%D0%94%D0%B6%D0%B0%D1%81%D0%B8%D0%BD%D0%B4%D0%B0" TargetMode="External"/><Relationship Id="rId13" Type="http://schemas.openxmlformats.org/officeDocument/2006/relationships/hyperlink" Target="https://ru.wikipedia.org/wiki/%D0%AD%D1%81%D1%82%D0%BE%D0%BD%D0%B8%D1%8F" TargetMode="External"/><Relationship Id="rId12" Type="http://schemas.openxmlformats.org/officeDocument/2006/relationships/hyperlink" Target="https://ru.wikipedia.org/wiki/%D0%9A%D0%B0%D0%BB%D1%8C%D1%8E%D0%BB%D0%B0%D0%B9%D0%B4,_%D0%9A%D0%B5%D1%80%D1%81%D1%82%D0%B8" TargetMode="External"/><Relationship Id="rId11" Type="http://schemas.openxmlformats.org/officeDocument/2006/relationships/hyperlink" Target="https://ru.wikipedia.org/wiki/%D0%9D%D0%BE%D0%B2%D0%B0%D1%8F_%D0%97%D0%B5%D0%BB%D0%B0%D0%BD%D0%B4%D0%B8%D1%8F" TargetMode="External"/><Relationship Id="rId10" Type="http://schemas.openxmlformats.org/officeDocument/2006/relationships/hyperlink" Target="https://ru.wikipedia.org/wiki/%D0%93%D0%B5%D0%BD%D0%B5%D1%80%D0%B0%D0%BB-%D0%B3%D1%83%D0%B1%D0%B5%D1%80%D0%BD%D0%B0%D1%82%D0%BE%D1%80_%D0%9D%D0%BE%D0%B2%D0%BE%D0%B9_%D0%97%D0%B5%D0%BB%D0%B0%D0%BD%D0%B4%D0%B8%D0%B8" TargetMode="External"/><Relationship Id="rId1" Type="http://schemas.openxmlformats.org/officeDocument/2006/relationships/hyperlink" Target="https://ru.wikipedia.org/wiki/%D0%A4%D0%B8%D0%BD%D0%BD%D0%B1%D0%BE%D0%B3%D0%B0%D0%B4%D0%BE%D1%82%D1%82%D0%B8%D1%80,_%D0%92%D0%B8%D0%B3%D0%B4%D0%B8%D1%81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ru.wikipedia.org/wiki/%D0%94%D1%80%D0%B5%D0%B2%D0%BD%D0%B5%D0%B3%D1%80%D0%B5%D1%87%D0%B5%D1%81%D0%BA%D0%B8%D0%B9_%D1%8F%D0%B7%D1%8B%D0%BA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chart" Target="../charts/char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8230" y="1276985"/>
            <a:ext cx="10035540" cy="3482975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C00000"/>
                </a:solidFill>
              </a:rPr>
            </a:br>
            <a:br>
              <a:rPr lang="ru-RU" b="1" dirty="0">
                <a:solidFill>
                  <a:srgbClr val="C00000"/>
                </a:solidFill>
              </a:rPr>
            </a:br>
            <a:br>
              <a:rPr lang="ru-RU" b="1" dirty="0">
                <a:solidFill>
                  <a:srgbClr val="C00000"/>
                </a:solidFill>
              </a:rPr>
            </a:br>
            <a:br>
              <a:rPr lang="ru-RU" b="1" dirty="0">
                <a:solidFill>
                  <a:srgbClr val="C00000"/>
                </a:solidFill>
              </a:rPr>
            </a:br>
            <a:br>
              <a:rPr lang="ru-RU" b="1" dirty="0">
                <a:solidFill>
                  <a:srgbClr val="C00000"/>
                </a:solidFill>
              </a:rPr>
            </a:br>
            <a:br>
              <a:rPr lang="ru-RU" b="1" dirty="0">
                <a:solidFill>
                  <a:srgbClr val="C00000"/>
                </a:solidFill>
              </a:rPr>
            </a:br>
            <a:r>
              <a:rPr lang="ru-RU" b="1">
                <a:solidFill>
                  <a:srgbClr val="C00000"/>
                </a:solidFill>
              </a:rPr>
              <a:t>Кыргыз Республикасындагы аялдардын саясий лидерлиги: "Гендердик көз караш аркылуу - саясий лидерлик жана теңчилик»</a:t>
            </a:r>
            <a:endParaRPr lang="ru-RU" b="1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4730" y="4877209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endParaRPr lang="ru-RU" b="1" dirty="0"/>
          </a:p>
          <a:p>
            <a:pPr algn="r"/>
            <a:r>
              <a:rPr lang="ru-RU" sz="2000" b="1" dirty="0"/>
              <a:t>Авазкан Ормонова</a:t>
            </a:r>
            <a:endParaRPr lang="ru-RU" sz="2000" b="1" dirty="0"/>
          </a:p>
          <a:p>
            <a:pPr algn="r"/>
            <a:r>
              <a:rPr lang="ru-RU" sz="2000" dirty="0"/>
              <a:t>Жергиликтуу кенештин </a:t>
            </a:r>
            <a:r>
              <a:rPr lang="en-US" sz="2000" dirty="0"/>
              <a:t>V, VI </a:t>
            </a:r>
            <a:r>
              <a:rPr lang="ru-RU" sz="2000" dirty="0"/>
              <a:t>жана </a:t>
            </a:r>
            <a:r>
              <a:rPr lang="en-US" sz="2000" dirty="0"/>
              <a:t>VI</a:t>
            </a:r>
            <a:r>
              <a:rPr lang="ru-RU" sz="2000" dirty="0"/>
              <a:t>  чакырылыштагы депутаты, </a:t>
            </a:r>
            <a:endParaRPr lang="ru-RU" sz="2000" dirty="0"/>
          </a:p>
          <a:p>
            <a:pPr algn="r"/>
            <a:r>
              <a:rPr lang="ru-RU" sz="2000" dirty="0"/>
              <a:t>гендердик масеселер боюнча ксперт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064" y="391803"/>
            <a:ext cx="3294580" cy="3704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020" y="192275"/>
            <a:ext cx="2319960" cy="6756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113" y="255563"/>
            <a:ext cx="2036007" cy="6429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5"/>
          <p:cNvSpPr txBox="1">
            <a:spLocks noChangeArrowheads="1"/>
          </p:cNvSpPr>
          <p:nvPr/>
        </p:nvSpPr>
        <p:spPr bwMode="gray">
          <a:xfrm>
            <a:off x="904056" y="925609"/>
            <a:ext cx="10891704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ja-JP" sz="2000" b="1" dirty="0" smtClean="0">
                <a:solidFill>
                  <a:schemeClr val="accent2"/>
                </a:solidFill>
              </a:rPr>
              <a:t> </a:t>
            </a:r>
            <a:r>
              <a:rPr lang="ru-RU" sz="1600" b="1" dirty="0">
                <a:solidFill>
                  <a:schemeClr val="accent2"/>
                </a:solidFill>
              </a:rPr>
              <a:t>2016 </a:t>
            </a:r>
            <a:r>
              <a:rPr lang="ru-RU" sz="1600" b="1" dirty="0" smtClean="0">
                <a:solidFill>
                  <a:schemeClr val="accent2"/>
                </a:solidFill>
              </a:rPr>
              <a:t>–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ала-качуу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жана жашы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жете электер менен никеге турууну камтыган диний ырым-жырымдарды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өткөргөндүгү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үчүн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жазаны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катаалдаштыруу,.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600" b="1" dirty="0" smtClean="0">
                <a:solidFill>
                  <a:schemeClr val="accent2"/>
                </a:solidFill>
              </a:rPr>
              <a:t>2017  -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"Үй-бүлөлүк зомбулуктан коргоо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жана сактоо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жөнүндө" Кыргыз Республикасынын Мыйзамынын жаңы редакциясы кабыл алынды, ошондой эле башка 10 мыйзамга тиешелүү өзгөртүүлөр киргизилди: Административдик жоопкерчилик жөнүндө кодекс; Балдар кодекси; "Калкка социалдык кызмат көрсөтүүнүн негиздери жөнүндө" Мыйзам; "Ички иштер органдары жөнүндө"; "Укук бузуулардын алдын алуу жөнүндө"; “Жергиликтүү өз алдынча башкаруу жөнүндө”; "Аксакалдар соттору жөнүндө"; "Телекөрсөтүү жана радиоуктуруу жөнүндө"; "Жарнак жөнүндө"; "Курал жөнүндө".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600" b="1" dirty="0" smtClean="0">
                <a:solidFill>
                  <a:schemeClr val="accent2"/>
                </a:solidFill>
              </a:rPr>
              <a:t>2017  -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"Кыргыз Республикасынын Президентин жана Кыргыз Республикасынын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ЖКнин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депутаттарын шайлоо жөнүндө" Кыргыз Республикасынын конституциялык Мыйзамында, гендердик квоталар бош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орундан  чыккан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депутаттын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ордуна  анын жынысына  карай кепилденген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алмаштыруу жөнүндө жобо менен күчөтүлдү (киргизилген 2020-жылдагы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күчүнө кирди).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600" b="1" dirty="0" smtClean="0">
                <a:solidFill>
                  <a:schemeClr val="accent2"/>
                </a:solidFill>
              </a:rPr>
              <a:t>2018 -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Кыргыз Республикасын туруктуу өнүктүрүү боюнча Улуттук кеңеш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2018-2020-жылдарга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Кыргыз Республикасынын Шайлоо жөнүндө мыйзамдарын өркүндөтүү Стратегиясын жактырды. 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1.2-Максаттын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алкагында айылдык кеңештерде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аялдар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үчүн мандаттардын 30%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кепилденген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минималдуу өкүлчүлүгүнүн механизмин түзүү пландаштырылууда (1.2.2. чарасы)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600" b="1" dirty="0">
                <a:solidFill>
                  <a:schemeClr val="accent2"/>
                </a:solidFill>
              </a:rPr>
              <a:t>2019 </a:t>
            </a:r>
            <a:r>
              <a:rPr lang="ru-RU" sz="1600" b="1" dirty="0" smtClean="0">
                <a:solidFill>
                  <a:schemeClr val="accent2"/>
                </a:solidFill>
              </a:rPr>
              <a:t>-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айылдык кеңештерге шайлоодо аялдар үчүн мандаттардын 30% ын сактап калуу механизми түзүлгөн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600" b="1" dirty="0">
                <a:solidFill>
                  <a:schemeClr val="accent2"/>
                </a:solidFill>
              </a:rPr>
              <a:t>2020 </a:t>
            </a:r>
            <a:r>
              <a:rPr lang="ru-RU" sz="1600" b="1" dirty="0" smtClean="0">
                <a:solidFill>
                  <a:schemeClr val="accent2"/>
                </a:solidFill>
              </a:rPr>
              <a:t>-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Жогорку Кеңештин жана шаардык кеңештердин депутаттарынын бош мандаттарын жынысына алмаштыруу боюнча түзөтүүлөр күчүнө кирди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84832" y="201169"/>
            <a:ext cx="9710928" cy="81588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ED7D31"/>
                </a:solidFill>
              </a:rPr>
              <a:t>Кыргызстанда гендердик саясатты илгерилетүү этаптары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6378" y="178694"/>
            <a:ext cx="9938460" cy="8725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Гендердик экспертизаны институтташтыруу</a:t>
            </a:r>
            <a:endParaRPr lang="ru-RU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gray">
          <a:xfrm>
            <a:off x="2026285" y="1277620"/>
            <a:ext cx="9685655" cy="526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2008г.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–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Парламенттин чечими менен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Кыргыз Республикасынын Жогорку Кеңешинде мыйзам долбоорлоруна адистештирилген экспертизаларды жүргүзүү стандарттарын бекитти</a:t>
            </a:r>
            <a:endParaRPr lang="ru-RU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2009г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адистештирилген экспертизаларды, анын ичинде гендердик экспертизаны өткөрүү боюнча милдеттенмени жана тартипти "Кыргыз Республикасынын ченемдик укуктук актылары жөнүндө"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Мыйзамында бекитүү</a:t>
            </a:r>
            <a:endParaRPr lang="ru-RU" sz="2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2010г.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Өкмөттүн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токтому менен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Мыйзам алдындагы мыйзам долбоорлоруна укуктук, адам укуктары, гендердик, экологиялык, коррупцияга каршы экспертиза жүргүзүү тартиби жөнүндө нускамасы бекитилген</a:t>
            </a:r>
            <a:endParaRPr lang="ru-RU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Ромб 2"/>
          <p:cNvSpPr/>
          <p:nvPr/>
        </p:nvSpPr>
        <p:spPr>
          <a:xfrm>
            <a:off x="1201269" y="1524843"/>
            <a:ext cx="377504" cy="324945"/>
          </a:xfrm>
          <a:prstGeom prst="diamond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омб 30"/>
          <p:cNvSpPr/>
          <p:nvPr/>
        </p:nvSpPr>
        <p:spPr>
          <a:xfrm>
            <a:off x="1201269" y="4781731"/>
            <a:ext cx="377504" cy="324945"/>
          </a:xfrm>
          <a:prstGeom prst="diamond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омб 31"/>
          <p:cNvSpPr/>
          <p:nvPr/>
        </p:nvSpPr>
        <p:spPr>
          <a:xfrm>
            <a:off x="1201269" y="2932314"/>
            <a:ext cx="377504" cy="324945"/>
          </a:xfrm>
          <a:prstGeom prst="diamond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008" y="279342"/>
            <a:ext cx="9331036" cy="87254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         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099" name="Picture 3" descr="C:\Users\Аида\Downloads\4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860" y="1711960"/>
            <a:ext cx="6586855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243965" y="1085215"/>
            <a:ext cx="10515600" cy="812165"/>
          </a:xfrm>
        </p:spPr>
        <p:txBody>
          <a:bodyPr>
            <a:normAutofit fontScale="50000"/>
          </a:bodyPr>
          <a:p>
            <a:pPr marL="0" indent="0">
              <a:buNone/>
            </a:pPr>
            <a:r>
              <a:rPr lang="ru-RU" altLang="en-US" sz="6000">
                <a:solidFill>
                  <a:srgbClr val="FF0000"/>
                </a:solidFill>
              </a:rPr>
              <a:t>Аялдардын саясий лидерлиги жана гендердик тенсиздик </a:t>
            </a:r>
            <a:endParaRPr lang="ru-RU" altLang="en-US" sz="6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Конугуу: (15 мин) 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838200" y="1522095"/>
            <a:ext cx="10515600" cy="4655185"/>
          </a:xfrm>
        </p:spPr>
        <p:txBody>
          <a:bodyPr/>
          <a:p>
            <a:pPr marL="0" indent="0">
              <a:buNone/>
            </a:pPr>
            <a:r>
              <a:rPr lang="ru-RU" altLang="en-US"/>
              <a:t>Сиз озунузду лидер деп эсептейсизби? </a:t>
            </a:r>
            <a:endParaRPr lang="ru-RU" altLang="en-US"/>
          </a:p>
          <a:p>
            <a:r>
              <a:rPr lang="ru-RU" altLang="en-US"/>
              <a:t>Ооба, эмне учун? Тушундуруп бериниз?</a:t>
            </a:r>
            <a:endParaRPr lang="ru-RU" altLang="en-US"/>
          </a:p>
          <a:p>
            <a:r>
              <a:rPr lang="ru-RU" altLang="en-US"/>
              <a:t>Жок, эмне учун? </a:t>
            </a:r>
            <a:r>
              <a:rPr lang="ru-RU" altLang="en-US">
                <a:sym typeface="+mn-ea"/>
              </a:rPr>
              <a:t>Тушундуруп</a:t>
            </a:r>
            <a:r>
              <a:rPr lang="ru-RU" altLang="en-US"/>
              <a:t> бериниз?</a:t>
            </a:r>
            <a:endParaRPr lang="ru-RU" altLang="en-US"/>
          </a:p>
          <a:p>
            <a:endParaRPr lang="ru-RU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835" y="104140"/>
            <a:ext cx="10768965" cy="737870"/>
          </a:xfrm>
        </p:spPr>
        <p:txBody>
          <a:bodyPr>
            <a:normAutofit/>
          </a:bodyPr>
          <a:p>
            <a:r>
              <a:rPr lang="ru-RU" altLang="en-US" sz="3200" b="1">
                <a:solidFill>
                  <a:srgbClr val="FF0000"/>
                </a:solidFill>
              </a:rPr>
              <a:t>Аялдардын саясий лидерлигине болгон тоскоолдуктар: </a:t>
            </a:r>
            <a:endParaRPr lang="ru-RU" altLang="en-US" sz="3200" b="1">
              <a:solidFill>
                <a:srgbClr val="FF0000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838200" y="1004570"/>
            <a:ext cx="10515600" cy="5405755"/>
          </a:xfrm>
        </p:spPr>
        <p:txBody>
          <a:bodyPr>
            <a:normAutofit lnSpcReduction="20000"/>
          </a:bodyPr>
          <a:p>
            <a:pPr algn="l">
              <a:buClrTx/>
              <a:buSzTx/>
            </a:pPr>
            <a:r>
              <a:rPr lang="ru-RU" altLang="en-US">
                <a:sym typeface="+mn-ea"/>
              </a:rPr>
              <a:t>Аялдардын коомдогу орду жөнүндө маданий стереотиптер</a:t>
            </a:r>
            <a:endParaRPr lang="ru-RU" altLang="en-US">
              <a:solidFill>
                <a:schemeClr val="tx1"/>
              </a:solidFill>
            </a:endParaRPr>
          </a:p>
          <a:p>
            <a:pPr algn="l">
              <a:buClrTx/>
              <a:buSzTx/>
            </a:pPr>
            <a:r>
              <a:rPr lang="ru-RU" altLang="en-US"/>
              <a:t>Гендердик ролдор </a:t>
            </a:r>
            <a:endParaRPr lang="ru-RU" altLang="en-US"/>
          </a:p>
          <a:p>
            <a:pPr algn="l">
              <a:buClrTx/>
              <a:buSzTx/>
            </a:pPr>
            <a:r>
              <a:rPr lang="ru-RU" altLang="en-US"/>
              <a:t>Гендердик тенсиздик</a:t>
            </a:r>
            <a:endParaRPr lang="ru-RU" altLang="en-US"/>
          </a:p>
          <a:p>
            <a:pPr algn="l">
              <a:buClrTx/>
              <a:buSzTx/>
            </a:pPr>
            <a:r>
              <a:rPr lang="ru-RU" altLang="en-US"/>
              <a:t>Мыйзамдардын иштебегендиги</a:t>
            </a:r>
            <a:endParaRPr lang="ru-RU" altLang="en-US"/>
          </a:p>
          <a:p>
            <a:pPr algn="l">
              <a:buClrTx/>
              <a:buSzTx/>
            </a:pPr>
            <a:r>
              <a:rPr lang="ru-RU" altLang="en-US"/>
              <a:t>Аялдар менен эркектерге  шарттардын жана мумкунчулуктордун </a:t>
            </a:r>
            <a:r>
              <a:rPr lang="ru-RU" altLang="en-US">
                <a:sym typeface="+mn-ea"/>
              </a:rPr>
              <a:t>бирдей эместиги</a:t>
            </a:r>
            <a:endParaRPr lang="ru-RU" altLang="en-US">
              <a:sym typeface="+mn-ea"/>
            </a:endParaRPr>
          </a:p>
          <a:p>
            <a:pPr algn="l">
              <a:buClrTx/>
              <a:buSzTx/>
            </a:pPr>
            <a:r>
              <a:rPr lang="ru-RU" altLang="en-US">
                <a:sym typeface="+mn-ea"/>
              </a:rPr>
              <a:t>Аялдардын тилектештигинин жоктугу</a:t>
            </a:r>
            <a:endParaRPr lang="ru-RU" altLang="en-US">
              <a:sym typeface="+mn-ea"/>
            </a:endParaRPr>
          </a:p>
          <a:p>
            <a:pPr algn="l">
              <a:buClrTx/>
              <a:buSzTx/>
            </a:pPr>
            <a:r>
              <a:rPr lang="ru-RU" altLang="en-US">
                <a:sym typeface="+mn-ea"/>
              </a:rPr>
              <a:t>Аялдардын саясий лидерлигин оркундотуучу аянтчалардын жоктугу </a:t>
            </a:r>
            <a:endParaRPr lang="ru-RU" altLang="en-US">
              <a:sym typeface="+mn-ea"/>
            </a:endParaRPr>
          </a:p>
          <a:p>
            <a:pPr algn="l">
              <a:buClrTx/>
              <a:buSzTx/>
            </a:pPr>
            <a:r>
              <a:rPr lang="ru-RU" altLang="en-US">
                <a:sym typeface="+mn-ea"/>
              </a:rPr>
              <a:t>Башкаруу тажрыйбасы жок</a:t>
            </a:r>
            <a:endParaRPr lang="ru-RU" altLang="en-US">
              <a:sym typeface="+mn-ea"/>
            </a:endParaRPr>
          </a:p>
          <a:p>
            <a:pPr algn="l">
              <a:buClrTx/>
              <a:buSzTx/>
            </a:pPr>
            <a:r>
              <a:rPr lang="ru-RU" altLang="en-US">
                <a:sym typeface="+mn-ea"/>
              </a:rPr>
              <a:t>Билими жоктугу, активист аялдар үчүн билим берүү программалары жок</a:t>
            </a:r>
            <a:endParaRPr lang="ru-RU" altLang="en-US">
              <a:sym typeface="+mn-ea"/>
            </a:endParaRPr>
          </a:p>
          <a:p>
            <a:pPr algn="l">
              <a:buClrTx/>
              <a:buSzTx/>
            </a:pPr>
            <a:r>
              <a:rPr lang="ru-RU" altLang="en-US">
                <a:sym typeface="+mn-ea"/>
              </a:rPr>
              <a:t>Өзүнө ишенимдин жоктугу</a:t>
            </a:r>
            <a:endParaRPr kumimoji="0" lang="ru-RU" altLang="en-US" i="0" u="none" strike="noStrike" kern="1200" cap="none" spc="0" normalizeH="0" baseline="0"/>
          </a:p>
          <a:p>
            <a:endParaRPr lang="en-US" altLang="ru-RU" b="1" dirty="0" err="1" smtClean="0">
              <a:sym typeface="+mn-ea"/>
            </a:endParaRPr>
          </a:p>
          <a:p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altLang="ru-RU" b="1" dirty="0" err="1" smtClean="0">
              <a:sym typeface="+mn-ea"/>
            </a:endParaRPr>
          </a:p>
          <a:p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ru-RU" altLang="en-US">
              <a:sym typeface="+mn-ea"/>
            </a:endParaRPr>
          </a:p>
          <a:p>
            <a:endParaRPr lang="ru-RU" altLang="en-US"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7972" y="365125"/>
            <a:ext cx="7231380" cy="800100"/>
          </a:xfrm>
        </p:spPr>
        <p:txBody>
          <a:bodyPr>
            <a:normAutofit/>
          </a:bodyPr>
          <a:lstStyle/>
          <a:p>
            <a:pPr algn="ctr"/>
            <a:r>
              <a:rPr lang="en-US" altLang="ru-RU" sz="3200" dirty="0"/>
              <a:t>Э</a:t>
            </a:r>
            <a:r>
              <a:rPr lang="ru-RU" altLang="en-US" sz="3200" dirty="0"/>
              <a:t>мне </a:t>
            </a:r>
            <a:r>
              <a:rPr lang="ru-RU" altLang="en-US" sz="3200" dirty="0" err="1"/>
              <a:t>үчүн мындай</a:t>
            </a:r>
            <a:r>
              <a:rPr lang="ru-RU" altLang="en-US" sz="3200" dirty="0"/>
              <a:t> </a:t>
            </a:r>
            <a:r>
              <a:rPr lang="ru-RU" altLang="en-US" sz="3200" dirty="0" err="1"/>
              <a:t>абал</a:t>
            </a:r>
            <a:r>
              <a:rPr lang="ru-RU" altLang="en-US" sz="3200" dirty="0"/>
              <a:t> </a:t>
            </a:r>
            <a:r>
              <a:rPr lang="ru-RU" altLang="en-US" sz="3200" dirty="0" err="1"/>
              <a:t>болуп</a:t>
            </a:r>
            <a:r>
              <a:rPr lang="ru-RU" altLang="en-US" sz="3200" dirty="0"/>
              <a:t> </a:t>
            </a:r>
            <a:r>
              <a:rPr lang="ru-RU" altLang="en-US" sz="3200" dirty="0" err="1"/>
              <a:t>жатат</a:t>
            </a:r>
            <a:r>
              <a:rPr lang="ru-RU" altLang="en-US" sz="3200" dirty="0"/>
              <a:t>?</a:t>
            </a:r>
            <a:endParaRPr lang="ru-RU" altLang="en-US" sz="3200" dirty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637790" y="1454150"/>
            <a:ext cx="7401561" cy="4723130"/>
          </a:xfrm>
        </p:spPr>
        <p:txBody>
          <a:bodyPr/>
          <a:lstStyle/>
          <a:p>
            <a:pPr marL="0" indent="0">
              <a:buNone/>
            </a:pPr>
            <a:endParaRPr lang="en-US" altLang="ru-RU"/>
          </a:p>
          <a:p>
            <a:pPr marL="0" indent="0">
              <a:buNone/>
            </a:pPr>
            <a:endParaRPr lang="en-US" altLang="ru-RU"/>
          </a:p>
          <a:p>
            <a:pPr marL="0" indent="0">
              <a:buNone/>
            </a:pPr>
            <a:endParaRPr lang="en-US" altLang="ru-RU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r>
              <a:rPr lang="ru-RU" altLang="en-US"/>
              <a:t> </a:t>
            </a:r>
            <a:endParaRPr lang="ru-RU" alt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2747647" y="1334770"/>
            <a:ext cx="2562860" cy="2414270"/>
          </a:xfrm>
          <a:prstGeom prst="roundRect">
            <a:avLst>
              <a:gd name="adj" fmla="val 161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 sz="2400" dirty="0">
              <a:sym typeface="+mn-ea"/>
            </a:endParaRPr>
          </a:p>
          <a:p>
            <a:pPr algn="ctr"/>
            <a:r>
              <a:rPr sz="2400" dirty="0" err="1">
                <a:solidFill>
                  <a:srgbClr val="FF0000"/>
                </a:solidFill>
                <a:sym typeface="+mn-ea"/>
              </a:rPr>
              <a:t>стереотип</a:t>
            </a:r>
            <a:r>
              <a:rPr sz="2400" dirty="0">
                <a:solidFill>
                  <a:srgbClr val="FF0000"/>
                </a:solidFill>
                <a:sym typeface="+mn-ea"/>
              </a:rPr>
              <a:t>:</a:t>
            </a:r>
            <a:endParaRPr sz="2400" dirty="0">
              <a:solidFill>
                <a:srgbClr val="FF0000"/>
              </a:solidFill>
              <a:sym typeface="+mn-ea"/>
            </a:endParaRPr>
          </a:p>
          <a:p>
            <a:pPr algn="ctr"/>
            <a:r>
              <a:rPr sz="2400" dirty="0" err="1">
                <a:solidFill>
                  <a:srgbClr val="FF0000"/>
                </a:solidFill>
                <a:sym typeface="+mn-ea"/>
              </a:rPr>
              <a:t>аял</a:t>
            </a:r>
            <a:r>
              <a:rPr sz="2400" dirty="0">
                <a:solidFill>
                  <a:srgbClr val="FF0000"/>
                </a:solidFill>
                <a:sym typeface="+mn-ea"/>
              </a:rPr>
              <a:t> </a:t>
            </a:r>
            <a:r>
              <a:rPr sz="2400" dirty="0" err="1">
                <a:solidFill>
                  <a:srgbClr val="FF0000"/>
                </a:solidFill>
                <a:sym typeface="+mn-ea"/>
              </a:rPr>
              <a:t>бийлик</a:t>
            </a:r>
            <a:r>
              <a:rPr sz="2400" dirty="0">
                <a:solidFill>
                  <a:srgbClr val="FF0000"/>
                </a:solidFill>
                <a:sym typeface="+mn-ea"/>
              </a:rPr>
              <a:t> </a:t>
            </a:r>
            <a:r>
              <a:rPr sz="2400" dirty="0" err="1">
                <a:solidFill>
                  <a:srgbClr val="FF0000"/>
                </a:solidFill>
                <a:sym typeface="+mn-ea"/>
              </a:rPr>
              <a:t>үчүн</a:t>
            </a:r>
            <a:r>
              <a:rPr sz="2400" dirty="0">
                <a:solidFill>
                  <a:srgbClr val="FF0000"/>
                </a:solidFill>
                <a:sym typeface="+mn-ea"/>
              </a:rPr>
              <a:t> </a:t>
            </a:r>
            <a:r>
              <a:rPr sz="2400" dirty="0" err="1">
                <a:solidFill>
                  <a:srgbClr val="FF0000"/>
                </a:solidFill>
                <a:sym typeface="+mn-ea"/>
              </a:rPr>
              <a:t>күрөшпөстөн</a:t>
            </a:r>
            <a:r>
              <a:rPr sz="2400" dirty="0">
                <a:solidFill>
                  <a:srgbClr val="FF0000"/>
                </a:solidFill>
                <a:sym typeface="+mn-ea"/>
              </a:rPr>
              <a:t>, </a:t>
            </a:r>
            <a:r>
              <a:rPr sz="2400" dirty="0" err="1">
                <a:solidFill>
                  <a:srgbClr val="FF0000"/>
                </a:solidFill>
                <a:sym typeface="+mn-ea"/>
              </a:rPr>
              <a:t>үй-бүлөдө</a:t>
            </a:r>
            <a:r>
              <a:rPr sz="2400" dirty="0">
                <a:solidFill>
                  <a:srgbClr val="FF0000"/>
                </a:solidFill>
                <a:sym typeface="+mn-ea"/>
              </a:rPr>
              <a:t> </a:t>
            </a:r>
            <a:r>
              <a:rPr sz="2400" dirty="0" err="1">
                <a:solidFill>
                  <a:srgbClr val="FF0000"/>
                </a:solidFill>
                <a:sym typeface="+mn-ea"/>
              </a:rPr>
              <a:t>калсын</a:t>
            </a:r>
            <a:r>
              <a:rPr lang="ru-RU" altLang="en-US" sz="2400" dirty="0">
                <a:solidFill>
                  <a:srgbClr val="FF0000"/>
                </a:solidFill>
                <a:sym typeface="+mn-ea"/>
              </a:rPr>
              <a:t> </a:t>
            </a:r>
            <a:endParaRPr lang="ru-RU" altLang="en-US" sz="2800" dirty="0">
              <a:solidFill>
                <a:srgbClr val="FF0000"/>
              </a:solidFill>
            </a:endParaRPr>
          </a:p>
          <a:p>
            <a:pPr algn="ctr"/>
            <a:endParaRPr lang="ru-RU" altLang="en-US" sz="2800" dirty="0">
              <a:sym typeface="+mn-ea"/>
            </a:endParaRPr>
          </a:p>
        </p:txBody>
      </p:sp>
      <p:sp>
        <p:nvSpPr>
          <p:cNvPr id="7" name="Rectangle: Rounded Corners 5"/>
          <p:cNvSpPr/>
          <p:nvPr/>
        </p:nvSpPr>
        <p:spPr>
          <a:xfrm>
            <a:off x="7086602" y="1196754"/>
            <a:ext cx="3617911" cy="2483709"/>
          </a:xfrm>
          <a:prstGeom prst="roundRect">
            <a:avLst>
              <a:gd name="adj" fmla="val 161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 dirty="0" err="1">
                <a:solidFill>
                  <a:srgbClr val="FF0000"/>
                </a:solidFill>
              </a:rPr>
              <a:t>аялдар</a:t>
            </a:r>
            <a:r>
              <a:rPr sz="2000" dirty="0">
                <a:solidFill>
                  <a:srgbClr val="FF0000"/>
                </a:solidFill>
              </a:rPr>
              <a:t> </a:t>
            </a:r>
            <a:r>
              <a:rPr sz="2000" dirty="0" err="1">
                <a:solidFill>
                  <a:srgbClr val="FF0000"/>
                </a:solidFill>
              </a:rPr>
              <a:t>өздөрүн</a:t>
            </a:r>
            <a:r>
              <a:rPr sz="2000" dirty="0">
                <a:solidFill>
                  <a:srgbClr val="FF0000"/>
                </a:solidFill>
              </a:rPr>
              <a:t> </a:t>
            </a:r>
            <a:r>
              <a:rPr sz="2000" dirty="0" err="1">
                <a:solidFill>
                  <a:srgbClr val="FF0000"/>
                </a:solidFill>
              </a:rPr>
              <a:t>көрсөтпөйт</a:t>
            </a:r>
            <a:r>
              <a:rPr sz="2000" dirty="0">
                <a:solidFill>
                  <a:srgbClr val="FF0000"/>
                </a:solidFill>
              </a:rPr>
              <a:t>, </a:t>
            </a:r>
            <a:r>
              <a:rPr sz="2000" dirty="0" err="1">
                <a:solidFill>
                  <a:srgbClr val="FF0000"/>
                </a:solidFill>
              </a:rPr>
              <a:t>демилгени</a:t>
            </a:r>
            <a:r>
              <a:rPr sz="2000" dirty="0">
                <a:solidFill>
                  <a:srgbClr val="FF0000"/>
                </a:solidFill>
              </a:rPr>
              <a:t> </a:t>
            </a:r>
            <a:r>
              <a:rPr sz="2000" dirty="0" err="1">
                <a:solidFill>
                  <a:srgbClr val="FF0000"/>
                </a:solidFill>
              </a:rPr>
              <a:t>колго</a:t>
            </a:r>
            <a:r>
              <a:rPr sz="2000" dirty="0">
                <a:solidFill>
                  <a:srgbClr val="FF0000"/>
                </a:solidFill>
              </a:rPr>
              <a:t> </a:t>
            </a:r>
            <a:r>
              <a:rPr sz="2000" dirty="0" err="1">
                <a:solidFill>
                  <a:srgbClr val="FF0000"/>
                </a:solidFill>
              </a:rPr>
              <a:t>алышпайт</a:t>
            </a:r>
            <a:r>
              <a:rPr sz="2000" dirty="0">
                <a:solidFill>
                  <a:srgbClr val="FF0000"/>
                </a:solidFill>
              </a:rPr>
              <a:t> </a:t>
            </a:r>
            <a:r>
              <a:rPr sz="2000" dirty="0" err="1">
                <a:solidFill>
                  <a:srgbClr val="FF0000"/>
                </a:solidFill>
              </a:rPr>
              <a:t>жана</a:t>
            </a:r>
            <a:r>
              <a:rPr sz="2000" dirty="0">
                <a:solidFill>
                  <a:srgbClr val="FF0000"/>
                </a:solidFill>
              </a:rPr>
              <a:t> </a:t>
            </a:r>
            <a:r>
              <a:rPr sz="2000" dirty="0" err="1">
                <a:solidFill>
                  <a:srgbClr val="FF0000"/>
                </a:solidFill>
              </a:rPr>
              <a:t>лидерлик</a:t>
            </a:r>
            <a:r>
              <a:rPr sz="2000" dirty="0">
                <a:solidFill>
                  <a:srgbClr val="FF0000"/>
                </a:solidFill>
              </a:rPr>
              <a:t> </a:t>
            </a:r>
            <a:r>
              <a:rPr sz="2000" dirty="0" err="1">
                <a:solidFill>
                  <a:srgbClr val="FF0000"/>
                </a:solidFill>
              </a:rPr>
              <a:t>кызматтардан</a:t>
            </a:r>
            <a:r>
              <a:rPr sz="2000" dirty="0">
                <a:solidFill>
                  <a:srgbClr val="FF0000"/>
                </a:solidFill>
              </a:rPr>
              <a:t> </a:t>
            </a:r>
            <a:r>
              <a:rPr sz="2000" dirty="0" err="1">
                <a:solidFill>
                  <a:srgbClr val="FF0000"/>
                </a:solidFill>
              </a:rPr>
              <a:t>баш</a:t>
            </a:r>
            <a:r>
              <a:rPr sz="2000" dirty="0">
                <a:solidFill>
                  <a:srgbClr val="FF0000"/>
                </a:solidFill>
              </a:rPr>
              <a:t> </a:t>
            </a:r>
            <a:r>
              <a:rPr sz="2000" dirty="0" err="1">
                <a:solidFill>
                  <a:srgbClr val="FF0000"/>
                </a:solidFill>
              </a:rPr>
              <a:t>тартышат</a:t>
            </a:r>
            <a:r>
              <a:rPr sz="2000" dirty="0">
                <a:solidFill>
                  <a:srgbClr val="FF0000"/>
                </a:solidFill>
              </a:rPr>
              <a:t>, </a:t>
            </a:r>
            <a:r>
              <a:rPr sz="2000" dirty="0" err="1">
                <a:solidFill>
                  <a:srgbClr val="FF0000"/>
                </a:solidFill>
              </a:rPr>
              <a:t>алардын</a:t>
            </a:r>
            <a:r>
              <a:rPr sz="2000" dirty="0">
                <a:solidFill>
                  <a:srgbClr val="FF0000"/>
                </a:solidFill>
              </a:rPr>
              <a:t> </a:t>
            </a:r>
            <a:r>
              <a:rPr sz="2000" dirty="0" err="1">
                <a:solidFill>
                  <a:srgbClr val="FF0000"/>
                </a:solidFill>
              </a:rPr>
              <a:t>шайлоо</a:t>
            </a:r>
            <a:r>
              <a:rPr sz="2000" dirty="0">
                <a:solidFill>
                  <a:srgbClr val="FF0000"/>
                </a:solidFill>
              </a:rPr>
              <a:t> </a:t>
            </a:r>
            <a:r>
              <a:rPr sz="2000" dirty="0" err="1">
                <a:solidFill>
                  <a:srgbClr val="FF0000"/>
                </a:solidFill>
              </a:rPr>
              <a:t>укугу</a:t>
            </a:r>
            <a:r>
              <a:rPr sz="2000" dirty="0">
                <a:solidFill>
                  <a:srgbClr val="FF0000"/>
                </a:solidFill>
              </a:rPr>
              <a:t> </a:t>
            </a:r>
            <a:r>
              <a:rPr sz="2000" dirty="0" err="1">
                <a:solidFill>
                  <a:srgbClr val="FF0000"/>
                </a:solidFill>
              </a:rPr>
              <a:t>чектелген</a:t>
            </a: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5"/>
          <p:cNvSpPr/>
          <p:nvPr/>
        </p:nvSpPr>
        <p:spPr>
          <a:xfrm>
            <a:off x="4913630" y="4226560"/>
            <a:ext cx="4199890" cy="2397125"/>
          </a:xfrm>
          <a:prstGeom prst="roundRect">
            <a:avLst>
              <a:gd name="adj" fmla="val 161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dirty="0" err="1">
                <a:solidFill>
                  <a:srgbClr val="FF0000"/>
                </a:solidFill>
                <a:sym typeface="+mn-ea"/>
              </a:rPr>
              <a:t>жигердүү</a:t>
            </a:r>
            <a:r>
              <a:rPr sz="2400" dirty="0">
                <a:solidFill>
                  <a:srgbClr val="FF0000"/>
                </a:solidFill>
                <a:sym typeface="+mn-ea"/>
              </a:rPr>
              <a:t> </a:t>
            </a:r>
            <a:r>
              <a:rPr sz="2400" dirty="0" err="1">
                <a:solidFill>
                  <a:srgbClr val="FF0000"/>
                </a:solidFill>
                <a:sym typeface="+mn-ea"/>
              </a:rPr>
              <a:t>аялдар</a:t>
            </a:r>
            <a:r>
              <a:rPr sz="2400" dirty="0">
                <a:solidFill>
                  <a:srgbClr val="FF0000"/>
                </a:solidFill>
                <a:sym typeface="+mn-ea"/>
              </a:rPr>
              <a:t>, </a:t>
            </a:r>
            <a:r>
              <a:rPr sz="2400" dirty="0" err="1">
                <a:solidFill>
                  <a:srgbClr val="FF0000"/>
                </a:solidFill>
                <a:sym typeface="+mn-ea"/>
              </a:rPr>
              <a:t>анткени</a:t>
            </a:r>
            <a:r>
              <a:rPr sz="2400" dirty="0">
                <a:solidFill>
                  <a:srgbClr val="FF0000"/>
                </a:solidFill>
                <a:sym typeface="+mn-ea"/>
              </a:rPr>
              <a:t> </a:t>
            </a:r>
            <a:r>
              <a:rPr sz="2400" dirty="0" err="1">
                <a:solidFill>
                  <a:srgbClr val="FF0000"/>
                </a:solidFill>
                <a:sym typeface="+mn-ea"/>
              </a:rPr>
              <a:t>добуш</a:t>
            </a:r>
            <a:r>
              <a:rPr sz="2400" dirty="0">
                <a:solidFill>
                  <a:srgbClr val="FF0000"/>
                </a:solidFill>
                <a:sym typeface="+mn-ea"/>
              </a:rPr>
              <a:t> </a:t>
            </a:r>
            <a:r>
              <a:rPr sz="2400" dirty="0" err="1">
                <a:solidFill>
                  <a:srgbClr val="FF0000"/>
                </a:solidFill>
                <a:sym typeface="+mn-ea"/>
              </a:rPr>
              <a:t>берүү</a:t>
            </a:r>
            <a:r>
              <a:rPr sz="2400" dirty="0">
                <a:solidFill>
                  <a:srgbClr val="FF0000"/>
                </a:solidFill>
                <a:sym typeface="+mn-ea"/>
              </a:rPr>
              <a:t> </a:t>
            </a:r>
            <a:r>
              <a:rPr sz="2400" dirty="0" err="1">
                <a:solidFill>
                  <a:srgbClr val="FF0000"/>
                </a:solidFill>
                <a:sym typeface="+mn-ea"/>
              </a:rPr>
              <a:t>аз</a:t>
            </a:r>
            <a:endParaRPr sz="2400" dirty="0">
              <a:solidFill>
                <a:srgbClr val="FF0000"/>
              </a:solidFill>
              <a:sym typeface="+mn-ea"/>
            </a:endParaRPr>
          </a:p>
          <a:p>
            <a:pPr algn="ctr"/>
            <a:r>
              <a:rPr sz="2400" dirty="0">
                <a:solidFill>
                  <a:srgbClr val="FF0000"/>
                </a:solidFill>
                <a:sym typeface="+mn-ea"/>
              </a:rPr>
              <a:t>"</a:t>
            </a:r>
            <a:r>
              <a:rPr sz="2400" dirty="0" err="1">
                <a:solidFill>
                  <a:srgbClr val="FF0000"/>
                </a:solidFill>
                <a:sym typeface="+mn-ea"/>
              </a:rPr>
              <a:t>Бул</a:t>
            </a:r>
            <a:r>
              <a:rPr sz="2400" dirty="0">
                <a:solidFill>
                  <a:srgbClr val="FF0000"/>
                </a:solidFill>
                <a:sym typeface="+mn-ea"/>
              </a:rPr>
              <a:t> </a:t>
            </a:r>
            <a:r>
              <a:rPr sz="2400" dirty="0" err="1">
                <a:solidFill>
                  <a:srgbClr val="FF0000"/>
                </a:solidFill>
                <a:sym typeface="+mn-ea"/>
              </a:rPr>
              <a:t>аялдардын</a:t>
            </a:r>
            <a:r>
              <a:rPr sz="2400" dirty="0">
                <a:solidFill>
                  <a:srgbClr val="FF0000"/>
                </a:solidFill>
                <a:sym typeface="+mn-ea"/>
              </a:rPr>
              <a:t> </a:t>
            </a:r>
            <a:r>
              <a:rPr sz="2400" dirty="0" err="1">
                <a:solidFill>
                  <a:srgbClr val="FF0000"/>
                </a:solidFill>
                <a:sym typeface="+mn-ea"/>
              </a:rPr>
              <a:t>иши</a:t>
            </a:r>
            <a:r>
              <a:rPr sz="2400" dirty="0">
                <a:solidFill>
                  <a:srgbClr val="FF0000"/>
                </a:solidFill>
                <a:sym typeface="+mn-ea"/>
              </a:rPr>
              <a:t> </a:t>
            </a:r>
            <a:r>
              <a:rPr sz="2400" dirty="0" err="1">
                <a:solidFill>
                  <a:srgbClr val="FF0000"/>
                </a:solidFill>
                <a:sym typeface="+mn-ea"/>
              </a:rPr>
              <a:t>эмес</a:t>
            </a:r>
            <a:r>
              <a:rPr sz="2400" dirty="0">
                <a:solidFill>
                  <a:srgbClr val="FF0000"/>
                </a:solidFill>
                <a:sym typeface="+mn-ea"/>
              </a:rPr>
              <a:t>", </a:t>
            </a:r>
            <a:r>
              <a:rPr sz="2400" dirty="0" err="1">
                <a:solidFill>
                  <a:srgbClr val="FF0000"/>
                </a:solidFill>
                <a:sym typeface="+mn-ea"/>
              </a:rPr>
              <a:t>аялдардын</a:t>
            </a:r>
            <a:r>
              <a:rPr sz="2400" dirty="0">
                <a:solidFill>
                  <a:srgbClr val="FF0000"/>
                </a:solidFill>
                <a:sym typeface="+mn-ea"/>
              </a:rPr>
              <a:t> </a:t>
            </a:r>
            <a:r>
              <a:rPr sz="2400" dirty="0" err="1">
                <a:solidFill>
                  <a:srgbClr val="FF0000"/>
                </a:solidFill>
                <a:sym typeface="+mn-ea"/>
              </a:rPr>
              <a:t>тилектештиги</a:t>
            </a:r>
            <a:r>
              <a:rPr sz="2400" dirty="0">
                <a:solidFill>
                  <a:srgbClr val="FF0000"/>
                </a:solidFill>
                <a:sym typeface="+mn-ea"/>
              </a:rPr>
              <a:t> </a:t>
            </a:r>
            <a:r>
              <a:rPr sz="2400" dirty="0" err="1">
                <a:solidFill>
                  <a:srgbClr val="FF0000"/>
                </a:solidFill>
                <a:sym typeface="+mn-ea"/>
              </a:rPr>
              <a:t>жок</a:t>
            </a:r>
            <a:endParaRPr sz="2400" dirty="0">
              <a:solidFill>
                <a:srgbClr val="FF0000"/>
              </a:solidFill>
              <a:sym typeface="+mn-ea"/>
            </a:endParaRPr>
          </a:p>
        </p:txBody>
      </p:sp>
      <p:cxnSp>
        <p:nvCxnSpPr>
          <p:cNvPr id="10" name="Прямая со стрелкой 9"/>
          <p:cNvCxnSpPr>
            <a:stCxn id="6" idx="3"/>
            <a:endCxn id="9" idx="0"/>
          </p:cNvCxnSpPr>
          <p:nvPr/>
        </p:nvCxnSpPr>
        <p:spPr>
          <a:xfrm>
            <a:off x="5310507" y="2541908"/>
            <a:ext cx="1703070" cy="168465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 rot="3240000">
            <a:off x="5494022" y="3255013"/>
            <a:ext cx="1299210" cy="267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sz="1600">
                <a:solidFill>
                  <a:srgbClr val="FF0000"/>
                </a:solidFill>
              </a:rPr>
              <a:t>натыйжасы</a:t>
            </a:r>
            <a:endParaRPr lang="en-US" altLang="ru-RU" sz="160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940000">
            <a:off x="5659122" y="2007237"/>
            <a:ext cx="1413511" cy="267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sz="1600">
                <a:solidFill>
                  <a:srgbClr val="FF0000"/>
                </a:solidFill>
              </a:rPr>
              <a:t>натыйжасы</a:t>
            </a:r>
            <a:endParaRPr lang="en-US" altLang="ru-RU" sz="160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20940000">
            <a:off x="5304791" y="2361567"/>
            <a:ext cx="1797685" cy="698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99441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3200"/>
              <a:t>Эркектер да, аялдар да саясатка кирүүдөн көрө аялдар үйдө отурган жакшы деп эсептешет</a:t>
            </a:r>
            <a:br>
              <a:rPr lang="ru-RU" altLang="en-US" sz="3200"/>
            </a:br>
            <a:r>
              <a:rPr lang="ru-RU" altLang="en-US" sz="2000"/>
              <a:t> ( Коомду кабылдоодо </a:t>
            </a:r>
            <a:r>
              <a:rPr lang="en-US" altLang="ru-RU" sz="2000"/>
              <a:t>“Г</a:t>
            </a:r>
            <a:r>
              <a:rPr lang="ru-RU" altLang="en-US" sz="2000"/>
              <a:t>ендер" улуттук сурамжылоосу</a:t>
            </a:r>
            <a:r>
              <a:rPr lang="en-US" altLang="ru-RU" sz="2000"/>
              <a:t>” 2016)</a:t>
            </a:r>
            <a:endParaRPr lang="en-US" altLang="ru-RU" sz="200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094232" y="1527810"/>
          <a:ext cx="8616315" cy="461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Талкуу жургузуу: </a:t>
            </a:r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61770" y="1388745"/>
            <a:ext cx="9349105" cy="523684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3384" y="0"/>
            <a:ext cx="7249886" cy="457200"/>
          </a:xfrm>
        </p:spPr>
        <p:txBody>
          <a:bodyPr>
            <a:normAutofit/>
          </a:bodyPr>
          <a:lstStyle/>
          <a:p>
            <a:pPr algn="ctr"/>
            <a:r>
              <a:rPr lang="en-US" altLang="ru-RU" sz="2400" dirty="0" err="1">
                <a:sym typeface="+mn-ea"/>
              </a:rPr>
              <a:t>Биздин</a:t>
            </a:r>
            <a:r>
              <a:rPr lang="en-US" altLang="ru-RU" sz="2400" dirty="0">
                <a:sym typeface="+mn-ea"/>
              </a:rPr>
              <a:t> </a:t>
            </a:r>
            <a:r>
              <a:rPr lang="en-US" altLang="ru-RU" sz="2400" dirty="0" err="1">
                <a:sym typeface="+mn-ea"/>
              </a:rPr>
              <a:t>абалыбыз</a:t>
            </a:r>
            <a:r>
              <a:rPr lang="en-US" altLang="ru-RU" sz="2400" dirty="0">
                <a:sym typeface="+mn-ea"/>
              </a:rPr>
              <a:t> </a:t>
            </a:r>
            <a:r>
              <a:rPr lang="en-US" altLang="ru-RU" sz="2400" dirty="0" err="1">
                <a:sym typeface="+mn-ea"/>
              </a:rPr>
              <a:t>кандай</a:t>
            </a:r>
            <a:r>
              <a:rPr lang="en-US" altLang="ru-RU" sz="2400" dirty="0">
                <a:sym typeface="+mn-ea"/>
              </a:rPr>
              <a:t>?</a:t>
            </a:r>
            <a:endParaRPr lang="en-US" altLang="ru-RU" sz="2400" dirty="0">
              <a:sym typeface="+mn-ea"/>
            </a:endParaRPr>
          </a:p>
        </p:txBody>
      </p:sp>
      <p:graphicFrame>
        <p:nvGraphicFramePr>
          <p:cNvPr id="5" name="Замещающее содержимое 4"/>
          <p:cNvGraphicFramePr>
            <a:graphicFrameLocks noGrp="1"/>
          </p:cNvGraphicFramePr>
          <p:nvPr>
            <p:ph idx="1"/>
          </p:nvPr>
        </p:nvGraphicFramePr>
        <p:xfrm>
          <a:off x="457201" y="535577"/>
          <a:ext cx="11495453" cy="5512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3965"/>
                <a:gridCol w="5891488"/>
              </a:tblGrid>
              <a:tr h="4180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1600" dirty="0" err="1">
                          <a:solidFill>
                            <a:schemeClr val="tx1"/>
                          </a:solidFill>
                          <a:sym typeface="+mn-ea"/>
                        </a:rPr>
                        <a:t>Жакырчылык</a:t>
                      </a:r>
                      <a:r>
                        <a:rPr sz="1600" dirty="0">
                          <a:solidFill>
                            <a:schemeClr val="tx1"/>
                          </a:solidFill>
                          <a:sym typeface="+mn-ea"/>
                        </a:rPr>
                        <a:t>: </a:t>
                      </a:r>
                      <a:r>
                        <a:rPr sz="1600" dirty="0" err="1">
                          <a:solidFill>
                            <a:schemeClr val="tx1"/>
                          </a:solidFill>
                          <a:sym typeface="+mn-ea"/>
                        </a:rPr>
                        <a:t>Дүйнөдө</a:t>
                      </a:r>
                      <a:r>
                        <a:rPr sz="1600" dirty="0">
                          <a:solidFill>
                            <a:schemeClr val="tx1"/>
                          </a:solidFill>
                          <a:sym typeface="+mn-ea"/>
                        </a:rPr>
                        <a:t> 185 </a:t>
                      </a:r>
                      <a:r>
                        <a:rPr sz="1600" dirty="0" err="1">
                          <a:solidFill>
                            <a:schemeClr val="tx1"/>
                          </a:solidFill>
                          <a:sym typeface="+mn-ea"/>
                        </a:rPr>
                        <a:t>мамлекеттен</a:t>
                      </a:r>
                      <a:r>
                        <a:rPr sz="1600" dirty="0">
                          <a:solidFill>
                            <a:schemeClr val="tx1"/>
                          </a:solidFill>
                          <a:sym typeface="+mn-ea"/>
                        </a:rPr>
                        <a:t> 154-орун.</a:t>
                      </a:r>
                      <a:endParaRPr sz="1600" dirty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2017 - 1 миллион 601 миң адам, айыл тургундарынын 72%</a:t>
                      </a:r>
                      <a:endParaRPr lang="en-US" altLang="ru-RU" sz="1600" dirty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098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ru-RU" sz="1600" b="1" dirty="0" smtClean="0">
                          <a:solidFill>
                            <a:schemeClr val="tx1"/>
                          </a:solidFill>
                        </a:rPr>
                        <a:t>Ж</a:t>
                      </a:r>
                      <a:r>
                        <a:rPr lang="en-US" altLang="ru-RU" sz="1600" b="1" dirty="0" err="1" smtClean="0">
                          <a:solidFill>
                            <a:schemeClr val="tx1"/>
                          </a:solidFill>
                        </a:rPr>
                        <a:t>умушсуздук</a:t>
                      </a:r>
                      <a:endParaRPr lang="en-US" alt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b="1" dirty="0">
                          <a:solidFill>
                            <a:schemeClr val="tx1"/>
                          </a:solidFill>
                          <a:sym typeface="+mn-ea"/>
                        </a:rPr>
                        <a:t> 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sym typeface="+mn-ea"/>
                        </a:rPr>
                        <a:t>8,9%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аялдар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sym typeface="+mn-ea"/>
                        </a:rPr>
                        <a:t>, 5,6%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эркектер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sym typeface="+mn-ea"/>
                        </a:rPr>
                        <a:t>.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Аялдардын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sym typeface="+mn-ea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маянасынын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sym typeface="+mn-ea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салыштырма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sym typeface="+mn-ea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салмагы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sym typeface="+mn-ea"/>
                        </a:rPr>
                        <a:t> 2017-жылы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эркектердин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sym typeface="+mn-ea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маянасынын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sym typeface="+mn-ea"/>
                        </a:rPr>
                        <a:t> 72,5%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түздү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sym typeface="+mn-ea"/>
                        </a:rPr>
                        <a:t>.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Жумушсуздардын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sym typeface="+mn-ea"/>
                        </a:rPr>
                        <a:t> 15%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айылдык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sym typeface="+mn-ea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аялдар</a:t>
                      </a:r>
                      <a:endParaRPr sz="1600" b="1" dirty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008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1600" b="1" dirty="0" err="1">
                          <a:solidFill>
                            <a:schemeClr val="tx1"/>
                          </a:solidFill>
                        </a:rPr>
                        <a:t>Саламаттыкты</a:t>
                      </a:r>
                      <a:r>
                        <a:rPr lang="en-US" alt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ru-RU" sz="1600" b="1" dirty="0" err="1">
                          <a:solidFill>
                            <a:schemeClr val="tx1"/>
                          </a:solidFill>
                        </a:rPr>
                        <a:t>сактоодо</a:t>
                      </a:r>
                      <a:r>
                        <a:rPr lang="en-US" alt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ru-RU" sz="1600" b="1" dirty="0" err="1">
                          <a:solidFill>
                            <a:schemeClr val="tx1"/>
                          </a:solidFill>
                        </a:rPr>
                        <a:t>социалдык</a:t>
                      </a:r>
                      <a:r>
                        <a:rPr lang="en-US" alt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ru-RU" sz="1600" b="1" dirty="0" err="1">
                          <a:solidFill>
                            <a:schemeClr val="tx1"/>
                          </a:solidFill>
                        </a:rPr>
                        <a:t>коргоо</a:t>
                      </a:r>
                      <a:r>
                        <a:rPr lang="en-US" alt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ru-RU" sz="1600" b="1" dirty="0" err="1">
                          <a:solidFill>
                            <a:schemeClr val="tx1"/>
                          </a:solidFill>
                        </a:rPr>
                        <a:t>чаралары</a:t>
                      </a:r>
                      <a:r>
                        <a:rPr lang="en-US" alt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ru-RU" sz="1600" b="1" dirty="0" err="1">
                          <a:solidFill>
                            <a:schemeClr val="tx1"/>
                          </a:solidFill>
                        </a:rPr>
                        <a:t>жок</a:t>
                      </a:r>
                      <a:endParaRPr lang="en-US" alt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декреттик</a:t>
                      </a:r>
                      <a:r>
                        <a:rPr lang="en-US" altLang="ru-RU" sz="1600" b="1" dirty="0">
                          <a:solidFill>
                            <a:schemeClr val="tx1"/>
                          </a:solidFill>
                          <a:sym typeface="+mn-ea"/>
                        </a:rPr>
                        <a:t> </a:t>
                      </a:r>
                      <a:r>
                        <a:rPr lang="en-US" altLang="ru-RU"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өргүү</a:t>
                      </a:r>
                      <a:r>
                        <a:rPr lang="en-US" altLang="ru-RU" sz="1600" b="1" dirty="0">
                          <a:solidFill>
                            <a:schemeClr val="tx1"/>
                          </a:solidFill>
                          <a:sym typeface="+mn-ea"/>
                        </a:rPr>
                        <a:t>, </a:t>
                      </a:r>
                      <a:r>
                        <a:rPr lang="en-US" altLang="ru-RU"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пенсия</a:t>
                      </a:r>
                      <a:r>
                        <a:rPr lang="en-US" altLang="ru-RU" sz="1600" b="1" dirty="0">
                          <a:solidFill>
                            <a:schemeClr val="tx1"/>
                          </a:solidFill>
                          <a:sym typeface="+mn-ea"/>
                        </a:rPr>
                        <a:t> </a:t>
                      </a:r>
                      <a:r>
                        <a:rPr lang="en-US" altLang="ru-RU"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жана</a:t>
                      </a:r>
                      <a:r>
                        <a:rPr lang="en-US" altLang="ru-RU" sz="1600" b="1" dirty="0">
                          <a:solidFill>
                            <a:schemeClr val="tx1"/>
                          </a:solidFill>
                          <a:sym typeface="+mn-ea"/>
                        </a:rPr>
                        <a:t> </a:t>
                      </a:r>
                      <a:r>
                        <a:rPr lang="en-US" altLang="ru-RU"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жөнгө</a:t>
                      </a:r>
                      <a:r>
                        <a:rPr lang="en-US" altLang="ru-RU" sz="1600" b="1" dirty="0">
                          <a:solidFill>
                            <a:schemeClr val="tx1"/>
                          </a:solidFill>
                          <a:sym typeface="+mn-ea"/>
                        </a:rPr>
                        <a:t> </a:t>
                      </a:r>
                      <a:r>
                        <a:rPr lang="en-US" altLang="ru-RU"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салынуучу</a:t>
                      </a:r>
                      <a:r>
                        <a:rPr lang="en-US" altLang="ru-RU" sz="1600" b="1" dirty="0">
                          <a:solidFill>
                            <a:schemeClr val="tx1"/>
                          </a:solidFill>
                          <a:sym typeface="+mn-ea"/>
                        </a:rPr>
                        <a:t> </a:t>
                      </a:r>
                      <a:r>
                        <a:rPr lang="en-US" altLang="ru-RU"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жумуш</a:t>
                      </a:r>
                      <a:r>
                        <a:rPr lang="en-US" altLang="ru-RU" sz="1600" b="1" dirty="0">
                          <a:solidFill>
                            <a:schemeClr val="tx1"/>
                          </a:solidFill>
                          <a:sym typeface="+mn-ea"/>
                        </a:rPr>
                        <a:t> </a:t>
                      </a:r>
                      <a:r>
                        <a:rPr lang="en-US" altLang="ru-RU"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убактысы</a:t>
                      </a:r>
                      <a:endParaRPr lang="en-US" altLang="ru-RU" sz="1600" b="1" dirty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213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Энелердин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sym typeface="+mn-ea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өлүмүнүн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sym typeface="+mn-ea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көрсөткүчү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sym typeface="+mn-ea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КМШда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sym typeface="+mn-ea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эң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sym typeface="+mn-ea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жогорку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sym typeface="+mn-ea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орунда</a:t>
                      </a:r>
                      <a:endParaRPr sz="1600" b="1" dirty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1600" b="1" dirty="0">
                          <a:solidFill>
                            <a:schemeClr val="tx1"/>
                          </a:solidFill>
                          <a:sym typeface="+mn-ea"/>
                        </a:rPr>
                        <a:t>2017-жылы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тирүү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sym typeface="+mn-ea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төрөлгөн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sym typeface="+mn-ea"/>
                        </a:rPr>
                        <a:t> 100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миң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sym typeface="+mn-ea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балага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sym typeface="+mn-ea"/>
                        </a:rPr>
                        <a:t> 31,9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аял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sym typeface="+mn-ea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туура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sym typeface="+mn-ea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келет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sym typeface="+mn-ea"/>
                        </a:rPr>
                        <a:t>.</a:t>
                      </a:r>
                      <a:endParaRPr sz="1600" b="1" dirty="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sz="1600" b="1" dirty="0">
                          <a:solidFill>
                            <a:schemeClr val="tx1"/>
                          </a:solidFill>
                          <a:sym typeface="+mn-ea"/>
                        </a:rPr>
                        <a:t>70-80%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айыл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sym typeface="+mn-ea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жеринде</a:t>
                      </a:r>
                      <a:r>
                        <a:rPr lang="en-US" altLang="ru-RU" sz="1600" b="1" dirty="0">
                          <a:solidFill>
                            <a:schemeClr val="tx1"/>
                          </a:solidFill>
                          <a:sym typeface="+mn-ea"/>
                        </a:rPr>
                        <a:t> </a:t>
                      </a:r>
                      <a:endParaRPr lang="ru-RU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229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1600" b="1">
                          <a:solidFill>
                            <a:schemeClr val="tx1"/>
                          </a:solidFill>
                        </a:rPr>
                        <a:t>Аялдардын аз кандуулугу</a:t>
                      </a:r>
                      <a:endParaRPr lang="en-US" altLang="ru-RU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1600" b="1" dirty="0">
                          <a:solidFill>
                            <a:schemeClr val="tx1"/>
                          </a:solidFill>
                        </a:rPr>
                        <a:t>33%</a:t>
                      </a:r>
                      <a:endParaRPr lang="en-US" alt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Үй-бүлөдөгү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sym typeface="+mn-ea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зомбулук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sym typeface="+mn-ea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фактыларынын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sym typeface="+mn-ea"/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sym typeface="+mn-ea"/>
                        </a:rPr>
                        <a:t>көбөйүшү</a:t>
                      </a:r>
                      <a:endParaRPr sz="1600" b="1" dirty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2015-жылдан 3524төн 2017-жылга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чейин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7333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учур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2019-жылы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үй-бүлөлүк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зомбулуктун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5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миңден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ашуун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учурлары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катталган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739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1600" b="1">
                          <a:solidFill>
                            <a:schemeClr val="tx1"/>
                          </a:solidFill>
                        </a:rPr>
                        <a:t>Тышкы жана ички миграция</a:t>
                      </a:r>
                      <a:endParaRPr lang="en-US" altLang="ru-RU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Айылдык аялдар көбүрөөк</a:t>
                      </a:r>
                      <a:endParaRPr lang="en-US" alt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84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ru-RU" sz="1600" b="1" dirty="0" smtClean="0">
                          <a:solidFill>
                            <a:schemeClr val="tx1"/>
                          </a:solidFill>
                          <a:sym typeface="+mn-ea"/>
                        </a:rPr>
                        <a:t>Коррупция</a:t>
                      </a:r>
                      <a:endParaRPr lang="en-US" altLang="ru-RU" sz="1600" b="1" dirty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 Transparency International (CPI) 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Коррупцияны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кабылдоо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индексинде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өлкө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132-орунда 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турат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alt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6185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1600" b="1" dirty="0" err="1">
                          <a:solidFill>
                            <a:schemeClr val="tx1"/>
                          </a:solidFill>
                        </a:rPr>
                        <a:t>Жалпы</a:t>
                      </a:r>
                      <a:r>
                        <a:rPr lang="en-US" alt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ru-RU" sz="1600" b="1" dirty="0" err="1">
                          <a:solidFill>
                            <a:schemeClr val="tx1"/>
                          </a:solidFill>
                        </a:rPr>
                        <a:t>билим</a:t>
                      </a:r>
                      <a:r>
                        <a:rPr lang="en-US" alt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ru-RU" sz="1600" b="1" dirty="0" err="1">
                          <a:solidFill>
                            <a:schemeClr val="tx1"/>
                          </a:solidFill>
                        </a:rPr>
                        <a:t>деңгээли</a:t>
                      </a:r>
                      <a:endParaRPr lang="en-US" alt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Кыргызстан 189 </a:t>
                      </a:r>
                      <a:r>
                        <a:rPr lang="ru-RU" sz="16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өлкөнүн ичинен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67-орунду </a:t>
                      </a:r>
                      <a:r>
                        <a:rPr lang="ru-RU" sz="16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ээлейт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сабаттуулук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индекси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0.734 (2019, БУУ)</a:t>
                      </a:r>
                      <a:endParaRPr lang="en-US" altLang="ru-RU" sz="16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403" y="274639"/>
            <a:ext cx="10862997" cy="77809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Биздин мүмкүнчүлүктөр анча деле </a:t>
            </a:r>
            <a:r>
              <a:rPr lang="ru-RU" altLang="en-US" sz="3200" dirty="0" smtClean="0"/>
              <a:t>коп </a:t>
            </a:r>
            <a:r>
              <a:rPr lang="en-US" sz="3200" dirty="0" smtClean="0"/>
              <a:t>эмес </a:t>
            </a:r>
            <a:endParaRPr lang="ru-RU" altLang="en-US" sz="3200" dirty="0"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55955" y="1268730"/>
            <a:ext cx="10697845" cy="4908550"/>
          </a:xfrm>
        </p:spPr>
        <p:txBody>
          <a:bodyPr>
            <a:normAutofit lnSpcReduction="20000"/>
          </a:bodyPr>
          <a:lstStyle/>
          <a:p>
            <a:r>
              <a:rPr lang="ru-RU" sz="2800" dirty="0" err="1" smtClean="0"/>
              <a:t>Бизде</a:t>
            </a:r>
            <a:r>
              <a:rPr lang="ru-RU" sz="2800" dirty="0" smtClean="0"/>
              <a:t> </a:t>
            </a:r>
            <a:r>
              <a:rPr lang="ru-RU" sz="2800" dirty="0" err="1"/>
              <a:t>күч жок</a:t>
            </a:r>
            <a:r>
              <a:rPr lang="ru-RU" sz="2800" dirty="0"/>
              <a:t> (</a:t>
            </a:r>
            <a:r>
              <a:rPr lang="ru-RU" sz="2800" dirty="0" err="1"/>
              <a:t>физикалык</a:t>
            </a:r>
            <a:r>
              <a:rPr lang="ru-RU" sz="2800" dirty="0"/>
              <a:t> </a:t>
            </a:r>
            <a:r>
              <a:rPr lang="ru-RU" sz="2800" dirty="0" err="1"/>
              <a:t>жана</a:t>
            </a:r>
            <a:r>
              <a:rPr lang="ru-RU" sz="2800" dirty="0"/>
              <a:t> </a:t>
            </a:r>
            <a:r>
              <a:rPr lang="ru-RU" sz="2800" dirty="0" err="1"/>
              <a:t>психологиялык</a:t>
            </a:r>
            <a:r>
              <a:rPr lang="ru-RU" sz="2800" dirty="0"/>
              <a:t>), </a:t>
            </a:r>
            <a:r>
              <a:rPr lang="ru-RU" sz="2800" dirty="0" err="1"/>
              <a:t>мүмкүнчүлүктөр аз </a:t>
            </a:r>
            <a:r>
              <a:rPr lang="ru-RU" sz="2800" dirty="0"/>
              <a:t>(</a:t>
            </a:r>
            <a:r>
              <a:rPr lang="ru-RU" sz="2800" dirty="0" err="1"/>
              <a:t>аялдардын</a:t>
            </a:r>
            <a:r>
              <a:rPr lang="ru-RU" sz="2800" dirty="0"/>
              <a:t> </a:t>
            </a:r>
            <a:r>
              <a:rPr lang="ru-RU" sz="2800" dirty="0" err="1"/>
              <a:t>коомдогу</a:t>
            </a:r>
            <a:r>
              <a:rPr lang="ru-RU" sz="2800" dirty="0"/>
              <a:t> </a:t>
            </a:r>
            <a:r>
              <a:rPr lang="ru-RU" sz="2800" dirty="0" err="1"/>
              <a:t>үчилтик </a:t>
            </a:r>
            <a:r>
              <a:rPr lang="ru-RU" sz="2800" dirty="0"/>
              <a:t>орду, </a:t>
            </a:r>
            <a:r>
              <a:rPr lang="ru-RU" sz="2800" dirty="0" err="1"/>
              <a:t>балдарды</a:t>
            </a:r>
            <a:r>
              <a:rPr lang="ru-RU" sz="2800" dirty="0"/>
              <a:t> </a:t>
            </a:r>
            <a:r>
              <a:rPr lang="ru-RU" sz="2800" dirty="0" err="1"/>
              <a:t>тарбиялоо</a:t>
            </a:r>
            <a:r>
              <a:rPr lang="ru-RU" sz="2800" dirty="0"/>
              <a:t>, </a:t>
            </a:r>
            <a:r>
              <a:rPr lang="ru-RU" sz="2800" dirty="0" err="1"/>
              <a:t>карыяларга</a:t>
            </a:r>
            <a:r>
              <a:rPr lang="ru-RU" sz="2800" dirty="0"/>
              <a:t> </a:t>
            </a:r>
            <a:r>
              <a:rPr lang="ru-RU" sz="2800" dirty="0" err="1"/>
              <a:t>кам</a:t>
            </a:r>
            <a:r>
              <a:rPr lang="ru-RU" sz="2800" dirty="0"/>
              <a:t> </a:t>
            </a:r>
            <a:r>
              <a:rPr lang="ru-RU" sz="2800" dirty="0" err="1"/>
              <a:t>көрүү</a:t>
            </a:r>
            <a:r>
              <a:rPr lang="ru-RU" sz="2800" dirty="0" smtClean="0"/>
              <a:t>). 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err="1"/>
              <a:t>Тарыхта</a:t>
            </a:r>
            <a:r>
              <a:rPr lang="ru-RU" sz="2800" dirty="0"/>
              <a:t> </a:t>
            </a:r>
            <a:r>
              <a:rPr lang="ru-RU" sz="2800" dirty="0" err="1"/>
              <a:t>бизде</a:t>
            </a:r>
            <a:r>
              <a:rPr lang="ru-RU" sz="2800" dirty="0"/>
              <a:t> </a:t>
            </a:r>
            <a:r>
              <a:rPr lang="ru-RU" sz="2800" dirty="0" err="1"/>
              <a:t>бийлик</a:t>
            </a:r>
            <a:r>
              <a:rPr lang="ru-RU" sz="2800" dirty="0"/>
              <a:t> </a:t>
            </a:r>
            <a:r>
              <a:rPr lang="ru-RU" sz="2800" dirty="0" err="1"/>
              <a:t>жок</a:t>
            </a:r>
            <a:r>
              <a:rPr lang="ru-RU" sz="2800" dirty="0"/>
              <a:t>, </a:t>
            </a:r>
            <a:r>
              <a:rPr lang="ru-RU" sz="2800" dirty="0" err="1"/>
              <a:t>аялдардын</a:t>
            </a:r>
            <a:r>
              <a:rPr lang="ru-RU" sz="2800" dirty="0"/>
              <a:t> </a:t>
            </a:r>
            <a:r>
              <a:rPr lang="ru-RU" sz="2800" dirty="0" err="1"/>
              <a:t>үнү жок. </a:t>
            </a:r>
            <a:endParaRPr lang="ru-RU" sz="2800" dirty="0" err="1"/>
          </a:p>
          <a:p>
            <a:endParaRPr lang="ru-RU" sz="2800" dirty="0" err="1"/>
          </a:p>
          <a:p>
            <a:r>
              <a:rPr lang="ru-RU" sz="2800" dirty="0" err="1"/>
              <a:t>Жергиликтүү жана</a:t>
            </a:r>
            <a:r>
              <a:rPr lang="ru-RU" sz="2800" dirty="0"/>
              <a:t> </a:t>
            </a:r>
            <a:r>
              <a:rPr lang="ru-RU" sz="2800" dirty="0" err="1"/>
              <a:t>мамлекеттик</a:t>
            </a:r>
            <a:r>
              <a:rPr lang="ru-RU" sz="2800" dirty="0"/>
              <a:t> </a:t>
            </a:r>
            <a:r>
              <a:rPr lang="ru-RU" sz="2800" dirty="0" err="1"/>
              <a:t>бийлик</a:t>
            </a:r>
            <a:r>
              <a:rPr lang="ru-RU" sz="2800" dirty="0"/>
              <a:t> </a:t>
            </a:r>
            <a:r>
              <a:rPr lang="ru-RU" sz="2800" dirty="0" err="1"/>
              <a:t>органдарында</a:t>
            </a:r>
            <a:r>
              <a:rPr lang="ru-RU" sz="2800" dirty="0"/>
              <a:t> </a:t>
            </a:r>
            <a:r>
              <a:rPr lang="ru-RU" sz="2800" dirty="0" err="1"/>
              <a:t>аялдар</a:t>
            </a:r>
            <a:r>
              <a:rPr lang="ru-RU" sz="2800" dirty="0"/>
              <a:t> </a:t>
            </a:r>
            <a:r>
              <a:rPr lang="ru-RU" sz="2800" dirty="0" err="1"/>
              <a:t>кыйла</a:t>
            </a:r>
            <a:r>
              <a:rPr lang="ru-RU" sz="2800" dirty="0"/>
              <a:t> </a:t>
            </a:r>
            <a:r>
              <a:rPr lang="ru-RU" sz="2800" dirty="0" smtClean="0"/>
              <a:t>аз, ошондуктан </a:t>
            </a:r>
            <a:r>
              <a:rPr lang="en-US" sz="2800" dirty="0" smtClean="0"/>
              <a:t>эркектер чечим чыгарышат</a:t>
            </a:r>
            <a:r>
              <a:rPr lang="ru-RU" altLang="en-US" sz="2800" dirty="0" smtClean="0"/>
              <a:t>.</a:t>
            </a:r>
            <a:endParaRPr lang="ru-RU" altLang="en-US" sz="2800" dirty="0" smtClean="0"/>
          </a:p>
          <a:p>
            <a:endParaRPr lang="ru-RU" altLang="en-US" sz="2800" dirty="0" smtClean="0"/>
          </a:p>
          <a:p>
            <a:pPr algn="l"/>
            <a:r>
              <a:rPr lang="ru-RU" altLang="en-US" sz="2800" dirty="0" smtClean="0"/>
              <a:t>Д</a:t>
            </a:r>
            <a:r>
              <a:rPr lang="en-US" sz="2800" dirty="0" smtClean="0"/>
              <a:t>искриминация жана аялдарга  карата зомбулук</a:t>
            </a:r>
            <a:r>
              <a:rPr lang="ru-RU" altLang="ru-RU" sz="2600" dirty="0" smtClean="0">
                <a:solidFill>
                  <a:srgbClr val="FF0000"/>
                </a:solidFill>
              </a:rPr>
              <a:t> </a:t>
            </a:r>
            <a:r>
              <a:rPr lang="ru-RU" altLang="ru-RU" sz="2600" dirty="0" smtClean="0">
                <a:solidFill>
                  <a:schemeClr val="tx1"/>
                </a:solidFill>
              </a:rPr>
              <a:t>болгон </a:t>
            </a:r>
            <a:r>
              <a:rPr lang="ru-RU" sz="2800" dirty="0" err="1" smtClean="0">
                <a:solidFill>
                  <a:schemeClr val="tx1"/>
                </a:solidFill>
              </a:rPr>
              <a:t>коо</a:t>
            </a:r>
            <a:r>
              <a:rPr lang="ru-RU" sz="2800" dirty="0" err="1" smtClean="0"/>
              <a:t>м</a:t>
            </a:r>
            <a:r>
              <a:rPr lang="ru-RU" sz="2800" dirty="0" smtClean="0"/>
              <a:t>  - </a:t>
            </a:r>
            <a:endParaRPr lang="ru-RU" sz="2800" dirty="0" smtClean="0"/>
          </a:p>
          <a:p>
            <a:pPr marL="0" indent="0" algn="l">
              <a:buNone/>
            </a:pPr>
            <a:r>
              <a:rPr lang="ru-RU" sz="2800" dirty="0" err="1"/>
              <a:t>                        	</a:t>
            </a:r>
            <a:r>
              <a:rPr lang="ru-RU" sz="4400" dirty="0" err="1"/>
              <a:t>өнүкпөйт</a:t>
            </a:r>
            <a:endParaRPr lang="ru-RU" altLang="ru-RU" sz="2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мещающее содержимое 4"/>
          <p:cNvSpPr>
            <a:spLocks noGrp="1"/>
          </p:cNvSpPr>
          <p:nvPr>
            <p:ph sz="half" idx="1"/>
          </p:nvPr>
        </p:nvSpPr>
        <p:spPr>
          <a:xfrm>
            <a:off x="533400" y="193040"/>
            <a:ext cx="10941685" cy="1280795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altLang="en-US" sz="4000" b="1">
                <a:solidFill>
                  <a:srgbClr val="FF0000"/>
                </a:solidFill>
              </a:rPr>
              <a:t>Аялдардын саясаттагы лидерлиги: </a:t>
            </a:r>
            <a:endParaRPr lang="ru-RU" altLang="en-US" sz="4000" b="1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altLang="en-US" sz="4000" b="1">
                <a:solidFill>
                  <a:srgbClr val="FF0000"/>
                </a:solidFill>
              </a:rPr>
              <a:t>тарых жана укуктук ченемдер</a:t>
            </a:r>
            <a:endParaRPr lang="ru-RU" altLang="en-US" sz="4000" b="1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en-US" sz="4000" b="1">
              <a:solidFill>
                <a:srgbClr val="FF0000"/>
              </a:solidFill>
            </a:endParaRPr>
          </a:p>
        </p:txBody>
      </p:sp>
      <p:pic>
        <p:nvPicPr>
          <p:cNvPr id="2" name="Замещающее содержимое 1"/>
          <p:cNvPicPr>
            <a:picLocks noChangeAspect="1"/>
          </p:cNvPicPr>
          <p:nvPr>
            <p:ph sz="half" idx="2"/>
          </p:nvPr>
        </p:nvPicPr>
        <p:blipFill>
          <a:blip r:embed="rId1"/>
          <a:srcRect t="6477"/>
          <a:stretch>
            <a:fillRect/>
          </a:stretch>
        </p:blipFill>
        <p:spPr>
          <a:xfrm>
            <a:off x="635" y="1412240"/>
            <a:ext cx="12190730" cy="54457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709295" y="328295"/>
            <a:ext cx="10948670" cy="5848985"/>
          </a:xfrm>
        </p:spPr>
        <p:txBody>
          <a:bodyPr>
            <a:normAutofit fontScale="90000" lnSpcReduction="20000"/>
          </a:bodyPr>
          <a:lstStyle/>
          <a:p>
            <a:pPr marL="0" indent="0" algn="ctr">
              <a:buNone/>
            </a:pPr>
            <a:br>
              <a:rPr lang="ru-RU" sz="2800" dirty="0" smtClean="0"/>
            </a:br>
            <a:r>
              <a:rPr lang="ru-RU" sz="2800" b="1" dirty="0" err="1"/>
              <a:t>Эмне</a:t>
            </a:r>
            <a:r>
              <a:rPr lang="ru-RU" sz="2800" b="1" dirty="0"/>
              <a:t> </a:t>
            </a:r>
            <a:r>
              <a:rPr lang="ru-RU" sz="2800" b="1" dirty="0" err="1"/>
              <a:t>кылуу</a:t>
            </a:r>
            <a:r>
              <a:rPr lang="ru-RU" sz="2800" b="1" dirty="0"/>
              <a:t> </a:t>
            </a:r>
            <a:r>
              <a:rPr lang="ru-RU" sz="2800" b="1" dirty="0" err="1"/>
              <a:t>керек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pPr marL="0" indent="0" algn="just">
              <a:buNone/>
            </a:pPr>
            <a:r>
              <a:rPr lang="ru-RU" sz="2800" dirty="0" smtClean="0"/>
              <a:t>А</a:t>
            </a:r>
            <a:r>
              <a:rPr lang="ru-RU" sz="2800" dirty="0"/>
              <a:t>) </a:t>
            </a:r>
            <a:r>
              <a:rPr lang="ru-RU" sz="2800" dirty="0" err="1"/>
              <a:t>Эч</a:t>
            </a:r>
            <a:r>
              <a:rPr lang="ru-RU" sz="2800" dirty="0"/>
              <a:t> </a:t>
            </a:r>
            <a:r>
              <a:rPr lang="ru-RU" sz="2800" dirty="0" err="1"/>
              <a:t>нерсе</a:t>
            </a:r>
            <a:r>
              <a:rPr lang="ru-RU" sz="2800" dirty="0"/>
              <a:t> </a:t>
            </a:r>
            <a:r>
              <a:rPr lang="ru-RU" sz="2800" dirty="0" err="1"/>
              <a:t>жасабаңыз</a:t>
            </a:r>
            <a:r>
              <a:rPr lang="ru-RU" sz="2800" dirty="0"/>
              <a:t>, </a:t>
            </a:r>
            <a:r>
              <a:rPr lang="ru-RU" sz="2800" dirty="0" err="1"/>
              <a:t>анткени</a:t>
            </a:r>
            <a:r>
              <a:rPr lang="ru-RU" sz="2800" dirty="0"/>
              <a:t> </a:t>
            </a:r>
            <a:r>
              <a:rPr lang="ru-RU" sz="2800" dirty="0" err="1"/>
              <a:t>мындай</a:t>
            </a:r>
            <a:r>
              <a:rPr lang="ru-RU" sz="2800" dirty="0"/>
              <a:t> </a:t>
            </a:r>
            <a:r>
              <a:rPr lang="ru-RU" sz="2800" dirty="0" err="1"/>
              <a:t>болгон</a:t>
            </a:r>
            <a:r>
              <a:rPr lang="ru-RU" sz="2800" dirty="0"/>
              <a:t>, </a:t>
            </a:r>
            <a:r>
              <a:rPr lang="ru-RU" sz="2800" dirty="0" err="1"/>
              <a:t>биз</a:t>
            </a:r>
            <a:r>
              <a:rPr lang="ru-RU" sz="2800" dirty="0"/>
              <a:t> </a:t>
            </a:r>
            <a:r>
              <a:rPr lang="ru-RU" sz="2800" dirty="0" err="1"/>
              <a:t>бул</a:t>
            </a:r>
            <a:r>
              <a:rPr lang="ru-RU" sz="2800" dirty="0"/>
              <a:t> </a:t>
            </a:r>
            <a:r>
              <a:rPr lang="ru-RU" sz="2800" dirty="0" err="1"/>
              <a:t>жагдайды</a:t>
            </a:r>
            <a:r>
              <a:rPr lang="ru-RU" sz="2800" dirty="0"/>
              <a:t> </a:t>
            </a:r>
            <a:r>
              <a:rPr lang="ru-RU" sz="2800" dirty="0" err="1"/>
              <a:t>өзгөртө албайбыз</a:t>
            </a:r>
            <a:r>
              <a:rPr lang="ru-RU" sz="2800" dirty="0"/>
              <a:t> </a:t>
            </a:r>
            <a:endParaRPr lang="ru-RU" sz="2800" dirty="0"/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Б</a:t>
            </a:r>
            <a:r>
              <a:rPr lang="ru-RU" sz="2800" dirty="0"/>
              <a:t>) </a:t>
            </a:r>
            <a:r>
              <a:rPr lang="ru-RU" sz="2800" dirty="0" err="1"/>
              <a:t>Күндүн биринде</a:t>
            </a:r>
            <a:r>
              <a:rPr lang="ru-RU" sz="2800" dirty="0"/>
              <a:t> </a:t>
            </a:r>
            <a:r>
              <a:rPr lang="ru-RU" sz="2800" dirty="0" err="1"/>
              <a:t>кырдаал озу </a:t>
            </a:r>
            <a:r>
              <a:rPr lang="ru-RU" sz="2800" dirty="0"/>
              <a:t> </a:t>
            </a:r>
            <a:r>
              <a:rPr lang="ru-RU" sz="2800" dirty="0" err="1"/>
              <a:t>өзгөртө баштайт</a:t>
            </a:r>
            <a:r>
              <a:rPr lang="ru-RU" sz="2800" dirty="0"/>
              <a:t> </a:t>
            </a:r>
            <a:endParaRPr lang="ru-RU" sz="2800" dirty="0"/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r>
              <a:rPr lang="en-US" sz="2800" dirty="0" smtClean="0"/>
              <a:t>C</a:t>
            </a:r>
            <a:r>
              <a:rPr lang="en-US" sz="2800" dirty="0"/>
              <a:t>) </a:t>
            </a:r>
            <a:r>
              <a:rPr lang="ru-RU" dirty="0" err="1" smtClean="0"/>
              <a:t>К</a:t>
            </a:r>
            <a:r>
              <a:rPr lang="ru-RU" sz="2800" dirty="0" err="1" smtClean="0"/>
              <a:t>ырдаалды</a:t>
            </a:r>
            <a:r>
              <a:rPr lang="ru-RU" sz="2800" dirty="0" smtClean="0"/>
              <a:t> </a:t>
            </a:r>
            <a:r>
              <a:rPr lang="ru-RU" sz="2800" dirty="0" err="1"/>
              <a:t>өзүбүз өзгөртөбүз</a:t>
            </a:r>
            <a:r>
              <a:rPr lang="ru-RU" sz="2800" dirty="0"/>
              <a:t> </a:t>
            </a:r>
            <a:endParaRPr lang="ru-RU" sz="2800" dirty="0"/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ctr">
              <a:buNone/>
            </a:pPr>
            <a:r>
              <a:rPr lang="ru-RU" sz="2800" b="1" dirty="0" err="1" smtClean="0"/>
              <a:t>Биз</a:t>
            </a:r>
            <a:r>
              <a:rPr lang="ru-RU" sz="2800" b="1" dirty="0" smtClean="0"/>
              <a:t> </a:t>
            </a:r>
            <a:r>
              <a:rPr lang="ru-RU" sz="2800" b="1" dirty="0" err="1"/>
              <a:t>эмнени</a:t>
            </a:r>
            <a:r>
              <a:rPr lang="ru-RU" sz="2800" b="1" dirty="0"/>
              <a:t> </a:t>
            </a:r>
            <a:r>
              <a:rPr lang="ru-RU" sz="2800" b="1" dirty="0" err="1"/>
              <a:t>тандайбыз</a:t>
            </a:r>
            <a:r>
              <a:rPr lang="ru-RU" sz="2800" b="1" dirty="0"/>
              <a:t> </a:t>
            </a:r>
            <a:r>
              <a:rPr lang="ru-RU" sz="2800" b="1" dirty="0" err="1"/>
              <a:t>жана</a:t>
            </a:r>
            <a:r>
              <a:rPr lang="ru-RU" sz="2800" b="1" dirty="0"/>
              <a:t> </a:t>
            </a:r>
            <a:r>
              <a:rPr lang="ru-RU" sz="2800" b="1" dirty="0" err="1"/>
              <a:t>эмне</a:t>
            </a:r>
            <a:r>
              <a:rPr lang="ru-RU" sz="2800" b="1" dirty="0"/>
              <a:t> </a:t>
            </a:r>
            <a:r>
              <a:rPr lang="ru-RU" sz="2800" b="1" dirty="0" err="1"/>
              <a:t>үчүн?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pPr marL="0" indent="0" algn="ctr">
              <a:buNone/>
            </a:pPr>
            <a:r>
              <a:rPr lang="ru-RU" sz="2800" b="1" dirty="0" err="1" smtClean="0"/>
              <a:t>Качан</a:t>
            </a:r>
            <a:r>
              <a:rPr lang="ru-RU" sz="2800" b="1" dirty="0" smtClean="0"/>
              <a:t> </a:t>
            </a:r>
            <a:r>
              <a:rPr lang="ru-RU" sz="2800" b="1" dirty="0" err="1"/>
              <a:t>баштоо</a:t>
            </a:r>
            <a:r>
              <a:rPr lang="ru-RU" sz="2800" b="1" dirty="0"/>
              <a:t> </a:t>
            </a:r>
            <a:r>
              <a:rPr lang="ru-RU" sz="2800" b="1" dirty="0" err="1"/>
              <a:t>керек</a:t>
            </a:r>
            <a:r>
              <a:rPr lang="ru-RU" sz="2800" b="1" dirty="0" smtClean="0"/>
              <a:t>?</a:t>
            </a:r>
            <a:endParaRPr lang="ru-RU" sz="2800" b="1" dirty="0" smtClean="0"/>
          </a:p>
          <a:p>
            <a:pPr marL="0" indent="0" algn="just">
              <a:buNone/>
            </a:pPr>
            <a:r>
              <a:rPr lang="ru-RU" sz="2800" dirty="0" smtClean="0"/>
              <a:t> </a:t>
            </a:r>
            <a:r>
              <a:rPr lang="ru-RU" sz="2800" dirty="0" err="1"/>
              <a:t>Бүгүн жана</a:t>
            </a:r>
            <a:r>
              <a:rPr lang="ru-RU" sz="2800" dirty="0"/>
              <a:t> </a:t>
            </a:r>
            <a:r>
              <a:rPr lang="ru-RU" sz="2800" dirty="0" err="1"/>
              <a:t>азыр</a:t>
            </a:r>
            <a:r>
              <a:rPr lang="ru-RU" sz="2800" dirty="0"/>
              <a:t> 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b="1" dirty="0" err="1" smtClean="0"/>
              <a:t>Эмнеден</a:t>
            </a:r>
            <a:r>
              <a:rPr lang="ru-RU" sz="2800" b="1" dirty="0" smtClean="0"/>
              <a:t> </a:t>
            </a:r>
            <a:r>
              <a:rPr lang="ru-RU" sz="2800" b="1" dirty="0" err="1"/>
              <a:t>баштоо</a:t>
            </a:r>
            <a:r>
              <a:rPr lang="ru-RU" sz="2800" b="1" dirty="0"/>
              <a:t> </a:t>
            </a:r>
            <a:r>
              <a:rPr lang="ru-RU" sz="2800" b="1" dirty="0" err="1"/>
              <a:t>керек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pPr marL="0" indent="0" algn="just">
              <a:buNone/>
            </a:pPr>
            <a:r>
              <a:rPr lang="ru-RU" sz="2800" dirty="0" err="1" smtClean="0"/>
              <a:t>Өзүмдөн</a:t>
            </a:r>
            <a:r>
              <a:rPr lang="ru-RU" sz="2800" dirty="0" err="1"/>
              <a:t>.</a:t>
            </a:r>
            <a:r>
              <a:rPr lang="ru-RU" sz="2800" dirty="0"/>
              <a:t> У</a:t>
            </a:r>
            <a:r>
              <a:rPr lang="ru-RU" sz="2800" dirty="0" err="1"/>
              <a:t>й-бүл</a:t>
            </a:r>
            <a:r>
              <a:rPr lang="ru-RU" dirty="0" err="1">
                <a:sym typeface="+mn-ea"/>
              </a:rPr>
              <a:t>өөд</a:t>
            </a:r>
            <a:r>
              <a:rPr lang="ru-RU" sz="2800" dirty="0" err="1"/>
              <a:t>өн.</a:t>
            </a:r>
            <a:r>
              <a:rPr lang="ru-RU" sz="2800" dirty="0"/>
              <a:t> </a:t>
            </a:r>
            <a:r>
              <a:rPr lang="ru-RU" sz="2800" dirty="0" err="1"/>
              <a:t>Анын</a:t>
            </a:r>
            <a:r>
              <a:rPr lang="ru-RU" sz="2800" dirty="0"/>
              <a:t> </a:t>
            </a:r>
            <a:r>
              <a:rPr lang="ru-RU" sz="2800" dirty="0" err="1"/>
              <a:t>айланасынан</a:t>
            </a:r>
            <a:r>
              <a:rPr lang="ru-RU" sz="2800" dirty="0"/>
              <a:t>. </a:t>
            </a:r>
            <a:r>
              <a:rPr lang="ru-RU" sz="2800" dirty="0" err="1"/>
              <a:t>Сиздин</a:t>
            </a:r>
            <a:r>
              <a:rPr lang="ru-RU" sz="2800" dirty="0"/>
              <a:t> </a:t>
            </a:r>
            <a:r>
              <a:rPr lang="ru-RU" sz="2800" dirty="0" err="1"/>
              <a:t>көчөдөн.</a:t>
            </a:r>
            <a:r>
              <a:rPr lang="ru-RU" sz="2800" dirty="0"/>
              <a:t> </a:t>
            </a:r>
            <a:r>
              <a:rPr lang="ru-RU" sz="2800" dirty="0" err="1"/>
              <a:t>Анын</a:t>
            </a:r>
            <a:r>
              <a:rPr lang="ru-RU" sz="2800" dirty="0"/>
              <a:t> шаар/</a:t>
            </a:r>
            <a:r>
              <a:rPr lang="ru-RU" sz="2800" dirty="0" err="1"/>
              <a:t>айылы</a:t>
            </a:r>
            <a:r>
              <a:rPr lang="ru-RU" sz="2800" dirty="0"/>
              <a:t>.</a:t>
            </a:r>
            <a:endParaRPr lang="ru-RU" altLang="ru-RU" sz="2800" b="1" dirty="0" smtClean="0">
              <a:sym typeface="+mn-ea"/>
            </a:endParaRPr>
          </a:p>
          <a:p>
            <a:pPr marL="0" indent="0" algn="ctr">
              <a:buNone/>
            </a:pPr>
            <a:endParaRPr lang="ru-RU" altLang="ru-RU" sz="2800" b="1" dirty="0" smtClean="0">
              <a:sym typeface="+mn-ea"/>
            </a:endParaRPr>
          </a:p>
          <a:p>
            <a:pPr marL="0" indent="0" algn="ctr">
              <a:buNone/>
            </a:pPr>
            <a:endParaRPr lang="ru-RU" altLang="ru-RU" b="1" dirty="0" smtClean="0">
              <a:sym typeface="+mn-ea"/>
            </a:endParaRPr>
          </a:p>
          <a:p>
            <a:pPr marL="0" indent="0" algn="ctr">
              <a:buNone/>
            </a:pPr>
            <a:endParaRPr lang="en-US" altLang="ru-RU" b="1" dirty="0">
              <a:sym typeface="+mn-ea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1664790" y="818153"/>
            <a:ext cx="9512300" cy="5169535"/>
            <a:chOff x="4549775" y="1466850"/>
            <a:chExt cx="3092450" cy="3922713"/>
          </a:xfrm>
        </p:grpSpPr>
        <p:sp>
          <p:nvSpPr>
            <p:cNvPr id="6" name="Freeform 5"/>
            <p:cNvSpPr/>
            <p:nvPr/>
          </p:nvSpPr>
          <p:spPr bwMode="auto">
            <a:xfrm>
              <a:off x="4549775" y="1466850"/>
              <a:ext cx="3092450" cy="3922713"/>
            </a:xfrm>
            <a:custGeom>
              <a:avLst/>
              <a:gdLst>
                <a:gd name="T0" fmla="*/ 1387 w 4410"/>
                <a:gd name="T1" fmla="*/ 2798 h 2798"/>
                <a:gd name="T2" fmla="*/ 2876 w 4410"/>
                <a:gd name="T3" fmla="*/ 2392 h 2798"/>
                <a:gd name="T4" fmla="*/ 3712 w 4410"/>
                <a:gd name="T5" fmla="*/ 1825 h 2798"/>
                <a:gd name="T6" fmla="*/ 2634 w 4410"/>
                <a:gd name="T7" fmla="*/ 1144 h 2798"/>
                <a:gd name="T8" fmla="*/ 3364 w 4410"/>
                <a:gd name="T9" fmla="*/ 921 h 2798"/>
                <a:gd name="T10" fmla="*/ 4107 w 4410"/>
                <a:gd name="T11" fmla="*/ 631 h 2798"/>
                <a:gd name="T12" fmla="*/ 3500 w 4410"/>
                <a:gd name="T13" fmla="*/ 372 h 2798"/>
                <a:gd name="T14" fmla="*/ 3802 w 4410"/>
                <a:gd name="T15" fmla="*/ 184 h 2798"/>
                <a:gd name="T16" fmla="*/ 4410 w 4410"/>
                <a:gd name="T17" fmla="*/ 0 h 2798"/>
                <a:gd name="T18" fmla="*/ 4066 w 4410"/>
                <a:gd name="T19" fmla="*/ 0 h 2798"/>
                <a:gd name="T20" fmla="*/ 2835 w 4410"/>
                <a:gd name="T21" fmla="*/ 306 h 2798"/>
                <a:gd name="T22" fmla="*/ 3594 w 4410"/>
                <a:gd name="T23" fmla="*/ 621 h 2798"/>
                <a:gd name="T24" fmla="*/ 1949 w 4410"/>
                <a:gd name="T25" fmla="*/ 1104 h 2798"/>
                <a:gd name="T26" fmla="*/ 1939 w 4410"/>
                <a:gd name="T27" fmla="*/ 1191 h 2798"/>
                <a:gd name="T28" fmla="*/ 2829 w 4410"/>
                <a:gd name="T29" fmla="*/ 1822 h 2798"/>
                <a:gd name="T30" fmla="*/ 1136 w 4410"/>
                <a:gd name="T31" fmla="*/ 2243 h 2798"/>
                <a:gd name="T32" fmla="*/ 0 w 4410"/>
                <a:gd name="T33" fmla="*/ 2685 h 2798"/>
                <a:gd name="T34" fmla="*/ 0 w 4410"/>
                <a:gd name="T35" fmla="*/ 2798 h 2798"/>
                <a:gd name="T36" fmla="*/ 1387 w 4410"/>
                <a:gd name="T37" fmla="*/ 2798 h 2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10" h="2798">
                  <a:moveTo>
                    <a:pt x="1387" y="2798"/>
                  </a:moveTo>
                  <a:cubicBezTo>
                    <a:pt x="1590" y="2615"/>
                    <a:pt x="2359" y="2534"/>
                    <a:pt x="2876" y="2392"/>
                  </a:cubicBezTo>
                  <a:cubicBezTo>
                    <a:pt x="3505" y="2220"/>
                    <a:pt x="3693" y="2022"/>
                    <a:pt x="3712" y="1825"/>
                  </a:cubicBezTo>
                  <a:cubicBezTo>
                    <a:pt x="3765" y="1299"/>
                    <a:pt x="2623" y="1305"/>
                    <a:pt x="2634" y="1144"/>
                  </a:cubicBezTo>
                  <a:cubicBezTo>
                    <a:pt x="2644" y="1007"/>
                    <a:pt x="3129" y="948"/>
                    <a:pt x="3364" y="921"/>
                  </a:cubicBezTo>
                  <a:cubicBezTo>
                    <a:pt x="3739" y="879"/>
                    <a:pt x="4086" y="784"/>
                    <a:pt x="4107" y="631"/>
                  </a:cubicBezTo>
                  <a:cubicBezTo>
                    <a:pt x="4143" y="377"/>
                    <a:pt x="3608" y="403"/>
                    <a:pt x="3500" y="372"/>
                  </a:cubicBezTo>
                  <a:cubicBezTo>
                    <a:pt x="3181" y="282"/>
                    <a:pt x="3396" y="234"/>
                    <a:pt x="3802" y="184"/>
                  </a:cubicBezTo>
                  <a:cubicBezTo>
                    <a:pt x="4172" y="138"/>
                    <a:pt x="4365" y="106"/>
                    <a:pt x="4410" y="0"/>
                  </a:cubicBezTo>
                  <a:cubicBezTo>
                    <a:pt x="4066" y="0"/>
                    <a:pt x="4066" y="0"/>
                    <a:pt x="4066" y="0"/>
                  </a:cubicBezTo>
                  <a:cubicBezTo>
                    <a:pt x="3945" y="129"/>
                    <a:pt x="2829" y="68"/>
                    <a:pt x="2835" y="306"/>
                  </a:cubicBezTo>
                  <a:cubicBezTo>
                    <a:pt x="2839" y="481"/>
                    <a:pt x="3599" y="506"/>
                    <a:pt x="3594" y="621"/>
                  </a:cubicBezTo>
                  <a:cubicBezTo>
                    <a:pt x="3587" y="771"/>
                    <a:pt x="2144" y="733"/>
                    <a:pt x="1949" y="1104"/>
                  </a:cubicBezTo>
                  <a:cubicBezTo>
                    <a:pt x="1934" y="1133"/>
                    <a:pt x="1938" y="1156"/>
                    <a:pt x="1939" y="1191"/>
                  </a:cubicBezTo>
                  <a:cubicBezTo>
                    <a:pt x="1952" y="1468"/>
                    <a:pt x="2882" y="1583"/>
                    <a:pt x="2829" y="1822"/>
                  </a:cubicBezTo>
                  <a:cubicBezTo>
                    <a:pt x="2783" y="2029"/>
                    <a:pt x="2384" y="1941"/>
                    <a:pt x="1136" y="2243"/>
                  </a:cubicBezTo>
                  <a:cubicBezTo>
                    <a:pt x="939" y="2291"/>
                    <a:pt x="246" y="2452"/>
                    <a:pt x="0" y="2685"/>
                  </a:cubicBezTo>
                  <a:cubicBezTo>
                    <a:pt x="0" y="2798"/>
                    <a:pt x="0" y="2798"/>
                    <a:pt x="0" y="2798"/>
                  </a:cubicBezTo>
                  <a:lnTo>
                    <a:pt x="1387" y="279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549775" y="1466850"/>
              <a:ext cx="3081338" cy="3763963"/>
            </a:xfrm>
            <a:custGeom>
              <a:avLst/>
              <a:gdLst>
                <a:gd name="T0" fmla="*/ 1387 w 4395"/>
                <a:gd name="T1" fmla="*/ 2685 h 2685"/>
                <a:gd name="T2" fmla="*/ 2876 w 4395"/>
                <a:gd name="T3" fmla="*/ 2292 h 2685"/>
                <a:gd name="T4" fmla="*/ 3712 w 4395"/>
                <a:gd name="T5" fmla="*/ 1742 h 2685"/>
                <a:gd name="T6" fmla="*/ 2634 w 4395"/>
                <a:gd name="T7" fmla="*/ 1082 h 2685"/>
                <a:gd name="T8" fmla="*/ 3364 w 4395"/>
                <a:gd name="T9" fmla="*/ 866 h 2685"/>
                <a:gd name="T10" fmla="*/ 4107 w 4395"/>
                <a:gd name="T11" fmla="*/ 585 h 2685"/>
                <a:gd name="T12" fmla="*/ 3500 w 4395"/>
                <a:gd name="T13" fmla="*/ 334 h 2685"/>
                <a:gd name="T14" fmla="*/ 3802 w 4395"/>
                <a:gd name="T15" fmla="*/ 152 h 2685"/>
                <a:gd name="T16" fmla="*/ 4395 w 4395"/>
                <a:gd name="T17" fmla="*/ 0 h 2685"/>
                <a:gd name="T18" fmla="*/ 4033 w 4395"/>
                <a:gd name="T19" fmla="*/ 0 h 2685"/>
                <a:gd name="T20" fmla="*/ 2840 w 4395"/>
                <a:gd name="T21" fmla="*/ 270 h 2685"/>
                <a:gd name="T22" fmla="*/ 3594 w 4395"/>
                <a:gd name="T23" fmla="*/ 575 h 2685"/>
                <a:gd name="T24" fmla="*/ 1940 w 4395"/>
                <a:gd name="T25" fmla="*/ 1122 h 2685"/>
                <a:gd name="T26" fmla="*/ 2829 w 4395"/>
                <a:gd name="T27" fmla="*/ 1739 h 2685"/>
                <a:gd name="T28" fmla="*/ 1136 w 4395"/>
                <a:gd name="T29" fmla="*/ 2147 h 2685"/>
                <a:gd name="T30" fmla="*/ 0 w 4395"/>
                <a:gd name="T31" fmla="*/ 2685 h 2685"/>
                <a:gd name="T32" fmla="*/ 1387 w 4395"/>
                <a:gd name="T33" fmla="*/ 2685 h 2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95" h="2685">
                  <a:moveTo>
                    <a:pt x="1387" y="2685"/>
                  </a:moveTo>
                  <a:cubicBezTo>
                    <a:pt x="1590" y="2508"/>
                    <a:pt x="2359" y="2429"/>
                    <a:pt x="2876" y="2292"/>
                  </a:cubicBezTo>
                  <a:cubicBezTo>
                    <a:pt x="3505" y="2125"/>
                    <a:pt x="3714" y="1934"/>
                    <a:pt x="3712" y="1742"/>
                  </a:cubicBezTo>
                  <a:cubicBezTo>
                    <a:pt x="3708" y="1359"/>
                    <a:pt x="2623" y="1238"/>
                    <a:pt x="2634" y="1082"/>
                  </a:cubicBezTo>
                  <a:cubicBezTo>
                    <a:pt x="2644" y="949"/>
                    <a:pt x="3129" y="892"/>
                    <a:pt x="3364" y="866"/>
                  </a:cubicBezTo>
                  <a:cubicBezTo>
                    <a:pt x="3739" y="825"/>
                    <a:pt x="4110" y="735"/>
                    <a:pt x="4107" y="585"/>
                  </a:cubicBezTo>
                  <a:cubicBezTo>
                    <a:pt x="4104" y="397"/>
                    <a:pt x="3608" y="364"/>
                    <a:pt x="3500" y="334"/>
                  </a:cubicBezTo>
                  <a:cubicBezTo>
                    <a:pt x="3181" y="247"/>
                    <a:pt x="3396" y="202"/>
                    <a:pt x="3802" y="152"/>
                  </a:cubicBezTo>
                  <a:cubicBezTo>
                    <a:pt x="4266" y="94"/>
                    <a:pt x="4362" y="62"/>
                    <a:pt x="4395" y="0"/>
                  </a:cubicBezTo>
                  <a:cubicBezTo>
                    <a:pt x="4033" y="0"/>
                    <a:pt x="4033" y="0"/>
                    <a:pt x="4033" y="0"/>
                  </a:cubicBezTo>
                  <a:cubicBezTo>
                    <a:pt x="3907" y="77"/>
                    <a:pt x="2921" y="89"/>
                    <a:pt x="2840" y="270"/>
                  </a:cubicBezTo>
                  <a:cubicBezTo>
                    <a:pt x="2773" y="419"/>
                    <a:pt x="3599" y="464"/>
                    <a:pt x="3594" y="575"/>
                  </a:cubicBezTo>
                  <a:cubicBezTo>
                    <a:pt x="3585" y="751"/>
                    <a:pt x="2014" y="702"/>
                    <a:pt x="1940" y="1122"/>
                  </a:cubicBezTo>
                  <a:cubicBezTo>
                    <a:pt x="1893" y="1387"/>
                    <a:pt x="2882" y="1508"/>
                    <a:pt x="2829" y="1739"/>
                  </a:cubicBezTo>
                  <a:cubicBezTo>
                    <a:pt x="2783" y="1940"/>
                    <a:pt x="2384" y="1854"/>
                    <a:pt x="1136" y="2147"/>
                  </a:cubicBezTo>
                  <a:cubicBezTo>
                    <a:pt x="907" y="2200"/>
                    <a:pt x="169" y="2442"/>
                    <a:pt x="0" y="2685"/>
                  </a:cubicBezTo>
                  <a:lnTo>
                    <a:pt x="1387" y="2685"/>
                  </a:ln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/>
            <a:lstStyle/>
            <a:p>
              <a:endParaRPr lang="en-US" sz="1350" dirty="0"/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1916621" y="3752816"/>
            <a:ext cx="1462985" cy="1696370"/>
            <a:chOff x="7478257" y="2193205"/>
            <a:chExt cx="452893" cy="700189"/>
          </a:xfrm>
        </p:grpSpPr>
        <p:sp>
          <p:nvSpPr>
            <p:cNvPr id="11" name="Oval 10"/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2" name="Freeform 17"/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 dirty="0"/>
            </a:p>
          </p:txBody>
        </p:sp>
      </p:grpSp>
      <p:grpSp>
        <p:nvGrpSpPr>
          <p:cNvPr id="4" name="Group 101"/>
          <p:cNvGrpSpPr/>
          <p:nvPr/>
        </p:nvGrpSpPr>
        <p:grpSpPr>
          <a:xfrm>
            <a:off x="107953" y="908052"/>
            <a:ext cx="10839451" cy="5026025"/>
            <a:chOff x="2943225" y="38100"/>
            <a:chExt cx="6305550" cy="6818313"/>
          </a:xfrm>
          <a:solidFill>
            <a:schemeClr val="bg1"/>
          </a:solidFill>
        </p:grpSpPr>
        <p:sp>
          <p:nvSpPr>
            <p:cNvPr id="103" name="Freeform 86"/>
            <p:cNvSpPr/>
            <p:nvPr/>
          </p:nvSpPr>
          <p:spPr bwMode="auto">
            <a:xfrm>
              <a:off x="2943225" y="6856413"/>
              <a:ext cx="6305550" cy="0"/>
            </a:xfrm>
            <a:custGeom>
              <a:avLst/>
              <a:gdLst>
                <a:gd name="T0" fmla="*/ 0 w 15350"/>
                <a:gd name="T1" fmla="*/ 15350 w 15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5350">
                  <a:moveTo>
                    <a:pt x="0" y="0"/>
                  </a:moveTo>
                  <a:cubicBezTo>
                    <a:pt x="5120" y="0"/>
                    <a:pt x="10235" y="0"/>
                    <a:pt x="153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04" name="Freeform 89"/>
            <p:cNvSpPr/>
            <p:nvPr/>
          </p:nvSpPr>
          <p:spPr bwMode="auto">
            <a:xfrm>
              <a:off x="6410325" y="5073650"/>
              <a:ext cx="330200" cy="195263"/>
            </a:xfrm>
            <a:custGeom>
              <a:avLst/>
              <a:gdLst>
                <a:gd name="T0" fmla="*/ 15 w 803"/>
                <a:gd name="T1" fmla="*/ 238 h 238"/>
                <a:gd name="T2" fmla="*/ 0 w 803"/>
                <a:gd name="T3" fmla="*/ 176 h 238"/>
                <a:gd name="T4" fmla="*/ 789 w 803"/>
                <a:gd name="T5" fmla="*/ 0 h 238"/>
                <a:gd name="T6" fmla="*/ 803 w 803"/>
                <a:gd name="T7" fmla="*/ 56 h 238"/>
                <a:gd name="T8" fmla="*/ 15 w 803"/>
                <a:gd name="T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" h="238">
                  <a:moveTo>
                    <a:pt x="15" y="238"/>
                  </a:moveTo>
                  <a:cubicBezTo>
                    <a:pt x="10" y="218"/>
                    <a:pt x="5" y="199"/>
                    <a:pt x="0" y="176"/>
                  </a:cubicBezTo>
                  <a:cubicBezTo>
                    <a:pt x="264" y="117"/>
                    <a:pt x="525" y="59"/>
                    <a:pt x="789" y="0"/>
                  </a:cubicBezTo>
                  <a:cubicBezTo>
                    <a:pt x="795" y="22"/>
                    <a:pt x="799" y="40"/>
                    <a:pt x="803" y="56"/>
                  </a:cubicBezTo>
                  <a:cubicBezTo>
                    <a:pt x="769" y="77"/>
                    <a:pt x="175" y="214"/>
                    <a:pt x="15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 dirty="0"/>
            </a:p>
          </p:txBody>
        </p:sp>
        <p:sp>
          <p:nvSpPr>
            <p:cNvPr id="105" name="Freeform 90"/>
            <p:cNvSpPr/>
            <p:nvPr/>
          </p:nvSpPr>
          <p:spPr bwMode="auto">
            <a:xfrm>
              <a:off x="5848350" y="5321300"/>
              <a:ext cx="330200" cy="184150"/>
            </a:xfrm>
            <a:custGeom>
              <a:avLst/>
              <a:gdLst>
                <a:gd name="T0" fmla="*/ 792 w 804"/>
                <a:gd name="T1" fmla="*/ 4 h 224"/>
                <a:gd name="T2" fmla="*/ 804 w 804"/>
                <a:gd name="T3" fmla="*/ 61 h 224"/>
                <a:gd name="T4" fmla="*/ 13 w 804"/>
                <a:gd name="T5" fmla="*/ 224 h 224"/>
                <a:gd name="T6" fmla="*/ 2 w 804"/>
                <a:gd name="T7" fmla="*/ 184 h 224"/>
                <a:gd name="T8" fmla="*/ 0 w 804"/>
                <a:gd name="T9" fmla="*/ 166 h 224"/>
                <a:gd name="T10" fmla="*/ 792 w 804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4" h="224">
                  <a:moveTo>
                    <a:pt x="792" y="4"/>
                  </a:moveTo>
                  <a:cubicBezTo>
                    <a:pt x="795" y="20"/>
                    <a:pt x="799" y="38"/>
                    <a:pt x="804" y="61"/>
                  </a:cubicBezTo>
                  <a:cubicBezTo>
                    <a:pt x="539" y="118"/>
                    <a:pt x="277" y="171"/>
                    <a:pt x="13" y="224"/>
                  </a:cubicBezTo>
                  <a:cubicBezTo>
                    <a:pt x="8" y="207"/>
                    <a:pt x="4" y="196"/>
                    <a:pt x="2" y="184"/>
                  </a:cubicBezTo>
                  <a:cubicBezTo>
                    <a:pt x="0" y="178"/>
                    <a:pt x="1" y="171"/>
                    <a:pt x="0" y="166"/>
                  </a:cubicBezTo>
                  <a:cubicBezTo>
                    <a:pt x="32" y="149"/>
                    <a:pt x="757" y="0"/>
                    <a:pt x="79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06" name="Freeform 91"/>
            <p:cNvSpPr/>
            <p:nvPr/>
          </p:nvSpPr>
          <p:spPr bwMode="auto">
            <a:xfrm>
              <a:off x="5286375" y="5554663"/>
              <a:ext cx="331788" cy="204788"/>
            </a:xfrm>
            <a:custGeom>
              <a:avLst/>
              <a:gdLst>
                <a:gd name="T0" fmla="*/ 781 w 807"/>
                <a:gd name="T1" fmla="*/ 0 h 250"/>
                <a:gd name="T2" fmla="*/ 790 w 807"/>
                <a:gd name="T3" fmla="*/ 12 h 250"/>
                <a:gd name="T4" fmla="*/ 758 w 807"/>
                <a:gd name="T5" fmla="*/ 75 h 250"/>
                <a:gd name="T6" fmla="*/ 56 w 807"/>
                <a:gd name="T7" fmla="*/ 244 h 250"/>
                <a:gd name="T8" fmla="*/ 17 w 807"/>
                <a:gd name="T9" fmla="*/ 250 h 250"/>
                <a:gd name="T10" fmla="*/ 0 w 807"/>
                <a:gd name="T11" fmla="*/ 189 h 250"/>
                <a:gd name="T12" fmla="*/ 781 w 807"/>
                <a:gd name="T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7" h="250">
                  <a:moveTo>
                    <a:pt x="781" y="0"/>
                  </a:moveTo>
                  <a:cubicBezTo>
                    <a:pt x="787" y="8"/>
                    <a:pt x="789" y="10"/>
                    <a:pt x="790" y="12"/>
                  </a:cubicBezTo>
                  <a:cubicBezTo>
                    <a:pt x="807" y="59"/>
                    <a:pt x="805" y="63"/>
                    <a:pt x="758" y="75"/>
                  </a:cubicBezTo>
                  <a:cubicBezTo>
                    <a:pt x="524" y="131"/>
                    <a:pt x="290" y="188"/>
                    <a:pt x="56" y="244"/>
                  </a:cubicBezTo>
                  <a:cubicBezTo>
                    <a:pt x="44" y="247"/>
                    <a:pt x="33" y="248"/>
                    <a:pt x="17" y="250"/>
                  </a:cubicBezTo>
                  <a:cubicBezTo>
                    <a:pt x="11" y="231"/>
                    <a:pt x="6" y="212"/>
                    <a:pt x="0" y="189"/>
                  </a:cubicBezTo>
                  <a:cubicBezTo>
                    <a:pt x="261" y="120"/>
                    <a:pt x="521" y="58"/>
                    <a:pt x="78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07" name="Freeform 92"/>
            <p:cNvSpPr/>
            <p:nvPr/>
          </p:nvSpPr>
          <p:spPr bwMode="auto">
            <a:xfrm>
              <a:off x="6969125" y="4754563"/>
              <a:ext cx="323850" cy="255588"/>
            </a:xfrm>
            <a:custGeom>
              <a:avLst/>
              <a:gdLst>
                <a:gd name="T0" fmla="*/ 765 w 790"/>
                <a:gd name="T1" fmla="*/ 0 h 311"/>
                <a:gd name="T2" fmla="*/ 790 w 790"/>
                <a:gd name="T3" fmla="*/ 58 h 311"/>
                <a:gd name="T4" fmla="*/ 749 w 790"/>
                <a:gd name="T5" fmla="*/ 78 h 311"/>
                <a:gd name="T6" fmla="*/ 200 w 790"/>
                <a:gd name="T7" fmla="*/ 261 h 311"/>
                <a:gd name="T8" fmla="*/ 19 w 790"/>
                <a:gd name="T9" fmla="*/ 311 h 311"/>
                <a:gd name="T10" fmla="*/ 0 w 790"/>
                <a:gd name="T11" fmla="*/ 246 h 311"/>
                <a:gd name="T12" fmla="*/ 765 w 790"/>
                <a:gd name="T13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0" h="311">
                  <a:moveTo>
                    <a:pt x="765" y="0"/>
                  </a:moveTo>
                  <a:cubicBezTo>
                    <a:pt x="774" y="21"/>
                    <a:pt x="781" y="38"/>
                    <a:pt x="790" y="58"/>
                  </a:cubicBezTo>
                  <a:cubicBezTo>
                    <a:pt x="775" y="66"/>
                    <a:pt x="762" y="73"/>
                    <a:pt x="749" y="78"/>
                  </a:cubicBezTo>
                  <a:cubicBezTo>
                    <a:pt x="570" y="151"/>
                    <a:pt x="386" y="208"/>
                    <a:pt x="200" y="261"/>
                  </a:cubicBezTo>
                  <a:cubicBezTo>
                    <a:pt x="142" y="277"/>
                    <a:pt x="83" y="293"/>
                    <a:pt x="19" y="311"/>
                  </a:cubicBezTo>
                  <a:cubicBezTo>
                    <a:pt x="12" y="289"/>
                    <a:pt x="7" y="270"/>
                    <a:pt x="0" y="246"/>
                  </a:cubicBezTo>
                  <a:cubicBezTo>
                    <a:pt x="260" y="175"/>
                    <a:pt x="515" y="103"/>
                    <a:pt x="76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08" name="Freeform 93"/>
            <p:cNvSpPr/>
            <p:nvPr/>
          </p:nvSpPr>
          <p:spPr bwMode="auto">
            <a:xfrm>
              <a:off x="4735513" y="5840413"/>
              <a:ext cx="323850" cy="257175"/>
            </a:xfrm>
            <a:custGeom>
              <a:avLst/>
              <a:gdLst>
                <a:gd name="T0" fmla="*/ 22 w 787"/>
                <a:gd name="T1" fmla="*/ 314 h 314"/>
                <a:gd name="T2" fmla="*/ 0 w 787"/>
                <a:gd name="T3" fmla="*/ 257 h 314"/>
                <a:gd name="T4" fmla="*/ 770 w 787"/>
                <a:gd name="T5" fmla="*/ 0 h 314"/>
                <a:gd name="T6" fmla="*/ 787 w 787"/>
                <a:gd name="T7" fmla="*/ 59 h 314"/>
                <a:gd name="T8" fmla="*/ 22 w 787"/>
                <a:gd name="T9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7" h="314">
                  <a:moveTo>
                    <a:pt x="22" y="314"/>
                  </a:moveTo>
                  <a:cubicBezTo>
                    <a:pt x="15" y="295"/>
                    <a:pt x="8" y="278"/>
                    <a:pt x="0" y="257"/>
                  </a:cubicBezTo>
                  <a:cubicBezTo>
                    <a:pt x="254" y="159"/>
                    <a:pt x="509" y="76"/>
                    <a:pt x="770" y="0"/>
                  </a:cubicBezTo>
                  <a:cubicBezTo>
                    <a:pt x="777" y="23"/>
                    <a:pt x="782" y="41"/>
                    <a:pt x="787" y="59"/>
                  </a:cubicBezTo>
                  <a:cubicBezTo>
                    <a:pt x="531" y="145"/>
                    <a:pt x="279" y="229"/>
                    <a:pt x="22" y="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 dirty="0"/>
            </a:p>
          </p:txBody>
        </p:sp>
        <p:sp>
          <p:nvSpPr>
            <p:cNvPr id="109" name="Freeform 94"/>
            <p:cNvSpPr/>
            <p:nvPr/>
          </p:nvSpPr>
          <p:spPr bwMode="auto">
            <a:xfrm>
              <a:off x="6248400" y="2874963"/>
              <a:ext cx="130175" cy="155575"/>
            </a:xfrm>
            <a:custGeom>
              <a:avLst/>
              <a:gdLst>
                <a:gd name="T0" fmla="*/ 23 w 316"/>
                <a:gd name="T1" fmla="*/ 0 h 190"/>
                <a:gd name="T2" fmla="*/ 316 w 316"/>
                <a:gd name="T3" fmla="*/ 147 h 190"/>
                <a:gd name="T4" fmla="*/ 296 w 316"/>
                <a:gd name="T5" fmla="*/ 190 h 190"/>
                <a:gd name="T6" fmla="*/ 0 w 316"/>
                <a:gd name="T7" fmla="*/ 40 h 190"/>
                <a:gd name="T8" fmla="*/ 23 w 316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190">
                  <a:moveTo>
                    <a:pt x="23" y="0"/>
                  </a:moveTo>
                  <a:cubicBezTo>
                    <a:pt x="124" y="50"/>
                    <a:pt x="218" y="98"/>
                    <a:pt x="316" y="147"/>
                  </a:cubicBezTo>
                  <a:cubicBezTo>
                    <a:pt x="309" y="161"/>
                    <a:pt x="303" y="173"/>
                    <a:pt x="296" y="190"/>
                  </a:cubicBezTo>
                  <a:cubicBezTo>
                    <a:pt x="194" y="145"/>
                    <a:pt x="96" y="99"/>
                    <a:pt x="0" y="40"/>
                  </a:cubicBezTo>
                  <a:cubicBezTo>
                    <a:pt x="8" y="26"/>
                    <a:pt x="15" y="1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10" name="Freeform 95"/>
            <p:cNvSpPr/>
            <p:nvPr/>
          </p:nvSpPr>
          <p:spPr bwMode="auto">
            <a:xfrm>
              <a:off x="7210425" y="3732213"/>
              <a:ext cx="128588" cy="165100"/>
            </a:xfrm>
            <a:custGeom>
              <a:avLst/>
              <a:gdLst>
                <a:gd name="T0" fmla="*/ 0 w 312"/>
                <a:gd name="T1" fmla="*/ 42 h 202"/>
                <a:gd name="T2" fmla="*/ 22 w 312"/>
                <a:gd name="T3" fmla="*/ 0 h 202"/>
                <a:gd name="T4" fmla="*/ 312 w 312"/>
                <a:gd name="T5" fmla="*/ 160 h 202"/>
                <a:gd name="T6" fmla="*/ 286 w 312"/>
                <a:gd name="T7" fmla="*/ 202 h 202"/>
                <a:gd name="T8" fmla="*/ 0 w 312"/>
                <a:gd name="T9" fmla="*/ 4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202">
                  <a:moveTo>
                    <a:pt x="0" y="42"/>
                  </a:moveTo>
                  <a:cubicBezTo>
                    <a:pt x="8" y="27"/>
                    <a:pt x="14" y="16"/>
                    <a:pt x="22" y="0"/>
                  </a:cubicBezTo>
                  <a:cubicBezTo>
                    <a:pt x="122" y="48"/>
                    <a:pt x="215" y="103"/>
                    <a:pt x="312" y="160"/>
                  </a:cubicBezTo>
                  <a:cubicBezTo>
                    <a:pt x="302" y="175"/>
                    <a:pt x="295" y="187"/>
                    <a:pt x="286" y="202"/>
                  </a:cubicBezTo>
                  <a:cubicBezTo>
                    <a:pt x="190" y="148"/>
                    <a:pt x="97" y="97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11" name="Freeform 96"/>
            <p:cNvSpPr/>
            <p:nvPr/>
          </p:nvSpPr>
          <p:spPr bwMode="auto">
            <a:xfrm>
              <a:off x="6731000" y="3297238"/>
              <a:ext cx="133350" cy="142875"/>
            </a:xfrm>
            <a:custGeom>
              <a:avLst/>
              <a:gdLst>
                <a:gd name="T0" fmla="*/ 322 w 322"/>
                <a:gd name="T1" fmla="*/ 127 h 174"/>
                <a:gd name="T2" fmla="*/ 304 w 322"/>
                <a:gd name="T3" fmla="*/ 174 h 174"/>
                <a:gd name="T4" fmla="*/ 0 w 322"/>
                <a:gd name="T5" fmla="*/ 47 h 174"/>
                <a:gd name="T6" fmla="*/ 19 w 322"/>
                <a:gd name="T7" fmla="*/ 0 h 174"/>
                <a:gd name="T8" fmla="*/ 322 w 322"/>
                <a:gd name="T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174">
                  <a:moveTo>
                    <a:pt x="322" y="127"/>
                  </a:moveTo>
                  <a:cubicBezTo>
                    <a:pt x="316" y="143"/>
                    <a:pt x="311" y="156"/>
                    <a:pt x="304" y="174"/>
                  </a:cubicBezTo>
                  <a:cubicBezTo>
                    <a:pt x="201" y="131"/>
                    <a:pt x="103" y="90"/>
                    <a:pt x="0" y="47"/>
                  </a:cubicBezTo>
                  <a:cubicBezTo>
                    <a:pt x="7" y="31"/>
                    <a:pt x="12" y="18"/>
                    <a:pt x="19" y="0"/>
                  </a:cubicBezTo>
                  <a:cubicBezTo>
                    <a:pt x="121" y="42"/>
                    <a:pt x="220" y="84"/>
                    <a:pt x="322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12" name="Freeform 97"/>
            <p:cNvSpPr/>
            <p:nvPr/>
          </p:nvSpPr>
          <p:spPr bwMode="auto">
            <a:xfrm>
              <a:off x="6488113" y="3095625"/>
              <a:ext cx="133350" cy="142875"/>
            </a:xfrm>
            <a:custGeom>
              <a:avLst/>
              <a:gdLst>
                <a:gd name="T0" fmla="*/ 0 w 323"/>
                <a:gd name="T1" fmla="*/ 47 h 174"/>
                <a:gd name="T2" fmla="*/ 20 w 323"/>
                <a:gd name="T3" fmla="*/ 0 h 174"/>
                <a:gd name="T4" fmla="*/ 323 w 323"/>
                <a:gd name="T5" fmla="*/ 126 h 174"/>
                <a:gd name="T6" fmla="*/ 305 w 323"/>
                <a:gd name="T7" fmla="*/ 174 h 174"/>
                <a:gd name="T8" fmla="*/ 0 w 323"/>
                <a:gd name="T9" fmla="*/ 4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174">
                  <a:moveTo>
                    <a:pt x="0" y="47"/>
                  </a:moveTo>
                  <a:cubicBezTo>
                    <a:pt x="8" y="29"/>
                    <a:pt x="13" y="17"/>
                    <a:pt x="20" y="0"/>
                  </a:cubicBezTo>
                  <a:cubicBezTo>
                    <a:pt x="121" y="42"/>
                    <a:pt x="219" y="83"/>
                    <a:pt x="323" y="126"/>
                  </a:cubicBezTo>
                  <a:cubicBezTo>
                    <a:pt x="317" y="142"/>
                    <a:pt x="311" y="156"/>
                    <a:pt x="305" y="174"/>
                  </a:cubicBezTo>
                  <a:cubicBezTo>
                    <a:pt x="202" y="131"/>
                    <a:pt x="104" y="90"/>
                    <a:pt x="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13" name="Freeform 98"/>
            <p:cNvSpPr/>
            <p:nvPr/>
          </p:nvSpPr>
          <p:spPr bwMode="auto">
            <a:xfrm>
              <a:off x="7419975" y="4445000"/>
              <a:ext cx="120650" cy="185738"/>
            </a:xfrm>
            <a:custGeom>
              <a:avLst/>
              <a:gdLst>
                <a:gd name="T0" fmla="*/ 19 w 291"/>
                <a:gd name="T1" fmla="*/ 226 h 226"/>
                <a:gd name="T2" fmla="*/ 6 w 291"/>
                <a:gd name="T3" fmla="*/ 204 h 226"/>
                <a:gd name="T4" fmla="*/ 0 w 291"/>
                <a:gd name="T5" fmla="*/ 180 h 226"/>
                <a:gd name="T6" fmla="*/ 251 w 291"/>
                <a:gd name="T7" fmla="*/ 0 h 226"/>
                <a:gd name="T8" fmla="*/ 291 w 291"/>
                <a:gd name="T9" fmla="*/ 28 h 226"/>
                <a:gd name="T10" fmla="*/ 19 w 291"/>
                <a:gd name="T11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226">
                  <a:moveTo>
                    <a:pt x="19" y="226"/>
                  </a:moveTo>
                  <a:cubicBezTo>
                    <a:pt x="13" y="215"/>
                    <a:pt x="8" y="210"/>
                    <a:pt x="6" y="204"/>
                  </a:cubicBezTo>
                  <a:cubicBezTo>
                    <a:pt x="3" y="198"/>
                    <a:pt x="2" y="192"/>
                    <a:pt x="0" y="180"/>
                  </a:cubicBezTo>
                  <a:cubicBezTo>
                    <a:pt x="91" y="134"/>
                    <a:pt x="182" y="84"/>
                    <a:pt x="251" y="0"/>
                  </a:cubicBezTo>
                  <a:cubicBezTo>
                    <a:pt x="264" y="9"/>
                    <a:pt x="276" y="17"/>
                    <a:pt x="291" y="28"/>
                  </a:cubicBezTo>
                  <a:cubicBezTo>
                    <a:pt x="219" y="122"/>
                    <a:pt x="123" y="176"/>
                    <a:pt x="19" y="2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14" name="Freeform 99"/>
            <p:cNvSpPr/>
            <p:nvPr/>
          </p:nvSpPr>
          <p:spPr bwMode="auto">
            <a:xfrm>
              <a:off x="6973888" y="3505200"/>
              <a:ext cx="131763" cy="149225"/>
            </a:xfrm>
            <a:custGeom>
              <a:avLst/>
              <a:gdLst>
                <a:gd name="T0" fmla="*/ 0 w 320"/>
                <a:gd name="T1" fmla="*/ 45 h 181"/>
                <a:gd name="T2" fmla="*/ 11 w 320"/>
                <a:gd name="T3" fmla="*/ 16 h 181"/>
                <a:gd name="T4" fmla="*/ 24 w 320"/>
                <a:gd name="T5" fmla="*/ 0 h 181"/>
                <a:gd name="T6" fmla="*/ 320 w 320"/>
                <a:gd name="T7" fmla="*/ 135 h 181"/>
                <a:gd name="T8" fmla="*/ 298 w 320"/>
                <a:gd name="T9" fmla="*/ 181 h 181"/>
                <a:gd name="T10" fmla="*/ 0 w 320"/>
                <a:gd name="T11" fmla="*/ 4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181">
                  <a:moveTo>
                    <a:pt x="0" y="45"/>
                  </a:moveTo>
                  <a:cubicBezTo>
                    <a:pt x="5" y="31"/>
                    <a:pt x="7" y="23"/>
                    <a:pt x="11" y="16"/>
                  </a:cubicBezTo>
                  <a:cubicBezTo>
                    <a:pt x="13" y="12"/>
                    <a:pt x="17" y="8"/>
                    <a:pt x="24" y="0"/>
                  </a:cubicBezTo>
                  <a:cubicBezTo>
                    <a:pt x="121" y="44"/>
                    <a:pt x="218" y="89"/>
                    <a:pt x="320" y="135"/>
                  </a:cubicBezTo>
                  <a:cubicBezTo>
                    <a:pt x="312" y="152"/>
                    <a:pt x="306" y="164"/>
                    <a:pt x="298" y="181"/>
                  </a:cubicBezTo>
                  <a:cubicBezTo>
                    <a:pt x="198" y="135"/>
                    <a:pt x="101" y="91"/>
                    <a:pt x="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15" name="Freeform 100"/>
            <p:cNvSpPr/>
            <p:nvPr/>
          </p:nvSpPr>
          <p:spPr bwMode="auto">
            <a:xfrm>
              <a:off x="7432675" y="4010025"/>
              <a:ext cx="107950" cy="217488"/>
            </a:xfrm>
            <a:custGeom>
              <a:avLst/>
              <a:gdLst>
                <a:gd name="T0" fmla="*/ 0 w 262"/>
                <a:gd name="T1" fmla="*/ 37 h 266"/>
                <a:gd name="T2" fmla="*/ 32 w 262"/>
                <a:gd name="T3" fmla="*/ 0 h 266"/>
                <a:gd name="T4" fmla="*/ 262 w 262"/>
                <a:gd name="T5" fmla="*/ 238 h 266"/>
                <a:gd name="T6" fmla="*/ 242 w 262"/>
                <a:gd name="T7" fmla="*/ 256 h 266"/>
                <a:gd name="T8" fmla="*/ 221 w 262"/>
                <a:gd name="T9" fmla="*/ 266 h 266"/>
                <a:gd name="T10" fmla="*/ 0 w 262"/>
                <a:gd name="T11" fmla="*/ 3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" h="266">
                  <a:moveTo>
                    <a:pt x="0" y="37"/>
                  </a:moveTo>
                  <a:cubicBezTo>
                    <a:pt x="13" y="22"/>
                    <a:pt x="21" y="13"/>
                    <a:pt x="32" y="0"/>
                  </a:cubicBezTo>
                  <a:cubicBezTo>
                    <a:pt x="122" y="69"/>
                    <a:pt x="202" y="142"/>
                    <a:pt x="262" y="238"/>
                  </a:cubicBezTo>
                  <a:cubicBezTo>
                    <a:pt x="253" y="246"/>
                    <a:pt x="248" y="252"/>
                    <a:pt x="242" y="256"/>
                  </a:cubicBezTo>
                  <a:cubicBezTo>
                    <a:pt x="236" y="259"/>
                    <a:pt x="230" y="261"/>
                    <a:pt x="221" y="266"/>
                  </a:cubicBezTo>
                  <a:cubicBezTo>
                    <a:pt x="162" y="177"/>
                    <a:pt x="85" y="106"/>
                    <a:pt x="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16" name="Freeform 101"/>
            <p:cNvSpPr/>
            <p:nvPr/>
          </p:nvSpPr>
          <p:spPr bwMode="auto">
            <a:xfrm>
              <a:off x="7256463" y="1908175"/>
              <a:ext cx="103188" cy="61913"/>
            </a:xfrm>
            <a:custGeom>
              <a:avLst/>
              <a:gdLst>
                <a:gd name="T0" fmla="*/ 248 w 251"/>
                <a:gd name="T1" fmla="*/ 34 h 76"/>
                <a:gd name="T2" fmla="*/ 98 w 251"/>
                <a:gd name="T3" fmla="*/ 59 h 76"/>
                <a:gd name="T4" fmla="*/ 36 w 251"/>
                <a:gd name="T5" fmla="*/ 68 h 76"/>
                <a:gd name="T6" fmla="*/ 3 w 251"/>
                <a:gd name="T7" fmla="*/ 56 h 76"/>
                <a:gd name="T8" fmla="*/ 33 w 251"/>
                <a:gd name="T9" fmla="*/ 33 h 76"/>
                <a:gd name="T10" fmla="*/ 135 w 251"/>
                <a:gd name="T11" fmla="*/ 16 h 76"/>
                <a:gd name="T12" fmla="*/ 225 w 251"/>
                <a:gd name="T13" fmla="*/ 3 h 76"/>
                <a:gd name="T14" fmla="*/ 248 w 251"/>
                <a:gd name="T15" fmla="*/ 3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1" h="76">
                  <a:moveTo>
                    <a:pt x="248" y="34"/>
                  </a:moveTo>
                  <a:cubicBezTo>
                    <a:pt x="197" y="43"/>
                    <a:pt x="148" y="51"/>
                    <a:pt x="98" y="59"/>
                  </a:cubicBezTo>
                  <a:cubicBezTo>
                    <a:pt x="77" y="62"/>
                    <a:pt x="57" y="66"/>
                    <a:pt x="36" y="68"/>
                  </a:cubicBezTo>
                  <a:cubicBezTo>
                    <a:pt x="23" y="69"/>
                    <a:pt x="7" y="76"/>
                    <a:pt x="3" y="56"/>
                  </a:cubicBezTo>
                  <a:cubicBezTo>
                    <a:pt x="0" y="34"/>
                    <a:pt x="20" y="35"/>
                    <a:pt x="33" y="33"/>
                  </a:cubicBezTo>
                  <a:cubicBezTo>
                    <a:pt x="67" y="26"/>
                    <a:pt x="101" y="22"/>
                    <a:pt x="135" y="16"/>
                  </a:cubicBezTo>
                  <a:cubicBezTo>
                    <a:pt x="165" y="12"/>
                    <a:pt x="195" y="7"/>
                    <a:pt x="225" y="3"/>
                  </a:cubicBezTo>
                  <a:cubicBezTo>
                    <a:pt x="244" y="0"/>
                    <a:pt x="251" y="10"/>
                    <a:pt x="248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17" name="Freeform 102"/>
            <p:cNvSpPr/>
            <p:nvPr/>
          </p:nvSpPr>
          <p:spPr bwMode="auto">
            <a:xfrm>
              <a:off x="7451725" y="1847850"/>
              <a:ext cx="103188" cy="57150"/>
            </a:xfrm>
            <a:custGeom>
              <a:avLst/>
              <a:gdLst>
                <a:gd name="T0" fmla="*/ 19 w 252"/>
                <a:gd name="T1" fmla="*/ 71 h 71"/>
                <a:gd name="T2" fmla="*/ 3 w 252"/>
                <a:gd name="T3" fmla="*/ 53 h 71"/>
                <a:gd name="T4" fmla="*/ 23 w 252"/>
                <a:gd name="T5" fmla="*/ 34 h 71"/>
                <a:gd name="T6" fmla="*/ 220 w 252"/>
                <a:gd name="T7" fmla="*/ 2 h 71"/>
                <a:gd name="T8" fmla="*/ 248 w 252"/>
                <a:gd name="T9" fmla="*/ 15 h 71"/>
                <a:gd name="T10" fmla="*/ 226 w 252"/>
                <a:gd name="T11" fmla="*/ 37 h 71"/>
                <a:gd name="T12" fmla="*/ 77 w 252"/>
                <a:gd name="T13" fmla="*/ 61 h 71"/>
                <a:gd name="T14" fmla="*/ 19 w 252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71">
                  <a:moveTo>
                    <a:pt x="19" y="71"/>
                  </a:moveTo>
                  <a:cubicBezTo>
                    <a:pt x="15" y="66"/>
                    <a:pt x="5" y="61"/>
                    <a:pt x="3" y="53"/>
                  </a:cubicBezTo>
                  <a:cubicBezTo>
                    <a:pt x="0" y="39"/>
                    <a:pt x="13" y="36"/>
                    <a:pt x="23" y="34"/>
                  </a:cubicBezTo>
                  <a:cubicBezTo>
                    <a:pt x="89" y="23"/>
                    <a:pt x="154" y="12"/>
                    <a:pt x="220" y="2"/>
                  </a:cubicBezTo>
                  <a:cubicBezTo>
                    <a:pt x="232" y="0"/>
                    <a:pt x="245" y="0"/>
                    <a:pt x="248" y="15"/>
                  </a:cubicBezTo>
                  <a:cubicBezTo>
                    <a:pt x="252" y="32"/>
                    <a:pt x="239" y="35"/>
                    <a:pt x="226" y="37"/>
                  </a:cubicBezTo>
                  <a:cubicBezTo>
                    <a:pt x="177" y="45"/>
                    <a:pt x="127" y="53"/>
                    <a:pt x="77" y="61"/>
                  </a:cubicBezTo>
                  <a:cubicBezTo>
                    <a:pt x="60" y="64"/>
                    <a:pt x="43" y="67"/>
                    <a:pt x="1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18" name="Freeform 103"/>
            <p:cNvSpPr/>
            <p:nvPr/>
          </p:nvSpPr>
          <p:spPr bwMode="auto">
            <a:xfrm>
              <a:off x="6484938" y="2205038"/>
              <a:ext cx="100013" cy="77788"/>
            </a:xfrm>
            <a:custGeom>
              <a:avLst/>
              <a:gdLst>
                <a:gd name="T0" fmla="*/ 242 w 242"/>
                <a:gd name="T1" fmla="*/ 29 h 95"/>
                <a:gd name="T2" fmla="*/ 219 w 242"/>
                <a:gd name="T3" fmla="*/ 39 h 95"/>
                <a:gd name="T4" fmla="*/ 31 w 242"/>
                <a:gd name="T5" fmla="*/ 91 h 95"/>
                <a:gd name="T6" fmla="*/ 16 w 242"/>
                <a:gd name="T7" fmla="*/ 94 h 95"/>
                <a:gd name="T8" fmla="*/ 1 w 242"/>
                <a:gd name="T9" fmla="*/ 85 h 95"/>
                <a:gd name="T10" fmla="*/ 6 w 242"/>
                <a:gd name="T11" fmla="*/ 64 h 95"/>
                <a:gd name="T12" fmla="*/ 20 w 242"/>
                <a:gd name="T13" fmla="*/ 58 h 95"/>
                <a:gd name="T14" fmla="*/ 207 w 242"/>
                <a:gd name="T15" fmla="*/ 5 h 95"/>
                <a:gd name="T16" fmla="*/ 242 w 242"/>
                <a:gd name="T17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95">
                  <a:moveTo>
                    <a:pt x="242" y="29"/>
                  </a:moveTo>
                  <a:cubicBezTo>
                    <a:pt x="233" y="33"/>
                    <a:pt x="226" y="37"/>
                    <a:pt x="219" y="39"/>
                  </a:cubicBezTo>
                  <a:cubicBezTo>
                    <a:pt x="156" y="57"/>
                    <a:pt x="94" y="74"/>
                    <a:pt x="31" y="91"/>
                  </a:cubicBezTo>
                  <a:cubicBezTo>
                    <a:pt x="26" y="92"/>
                    <a:pt x="21" y="95"/>
                    <a:pt x="16" y="94"/>
                  </a:cubicBezTo>
                  <a:cubicBezTo>
                    <a:pt x="10" y="93"/>
                    <a:pt x="2" y="89"/>
                    <a:pt x="1" y="85"/>
                  </a:cubicBezTo>
                  <a:cubicBezTo>
                    <a:pt x="0" y="78"/>
                    <a:pt x="2" y="70"/>
                    <a:pt x="6" y="64"/>
                  </a:cubicBezTo>
                  <a:cubicBezTo>
                    <a:pt x="8" y="60"/>
                    <a:pt x="15" y="59"/>
                    <a:pt x="20" y="58"/>
                  </a:cubicBezTo>
                  <a:cubicBezTo>
                    <a:pt x="82" y="40"/>
                    <a:pt x="145" y="23"/>
                    <a:pt x="207" y="5"/>
                  </a:cubicBezTo>
                  <a:cubicBezTo>
                    <a:pt x="224" y="1"/>
                    <a:pt x="239" y="0"/>
                    <a:pt x="24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19" name="Freeform 104"/>
            <p:cNvSpPr/>
            <p:nvPr/>
          </p:nvSpPr>
          <p:spPr bwMode="auto">
            <a:xfrm>
              <a:off x="7645400" y="1778000"/>
              <a:ext cx="103188" cy="61913"/>
            </a:xfrm>
            <a:custGeom>
              <a:avLst/>
              <a:gdLst>
                <a:gd name="T0" fmla="*/ 20 w 248"/>
                <a:gd name="T1" fmla="*/ 77 h 77"/>
                <a:gd name="T2" fmla="*/ 4 w 248"/>
                <a:gd name="T3" fmla="*/ 60 h 77"/>
                <a:gd name="T4" fmla="*/ 22 w 248"/>
                <a:gd name="T5" fmla="*/ 39 h 77"/>
                <a:gd name="T6" fmla="*/ 155 w 248"/>
                <a:gd name="T7" fmla="*/ 14 h 77"/>
                <a:gd name="T8" fmla="*/ 226 w 248"/>
                <a:gd name="T9" fmla="*/ 1 h 77"/>
                <a:gd name="T10" fmla="*/ 246 w 248"/>
                <a:gd name="T11" fmla="*/ 13 h 77"/>
                <a:gd name="T12" fmla="*/ 235 w 248"/>
                <a:gd name="T13" fmla="*/ 33 h 77"/>
                <a:gd name="T14" fmla="*/ 20 w 248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8" h="77">
                  <a:moveTo>
                    <a:pt x="20" y="77"/>
                  </a:moveTo>
                  <a:cubicBezTo>
                    <a:pt x="15" y="72"/>
                    <a:pt x="6" y="67"/>
                    <a:pt x="4" y="60"/>
                  </a:cubicBezTo>
                  <a:cubicBezTo>
                    <a:pt x="0" y="47"/>
                    <a:pt x="11" y="41"/>
                    <a:pt x="22" y="39"/>
                  </a:cubicBezTo>
                  <a:cubicBezTo>
                    <a:pt x="66" y="30"/>
                    <a:pt x="111" y="22"/>
                    <a:pt x="155" y="14"/>
                  </a:cubicBezTo>
                  <a:cubicBezTo>
                    <a:pt x="179" y="9"/>
                    <a:pt x="202" y="4"/>
                    <a:pt x="226" y="1"/>
                  </a:cubicBezTo>
                  <a:cubicBezTo>
                    <a:pt x="232" y="0"/>
                    <a:pt x="244" y="7"/>
                    <a:pt x="246" y="13"/>
                  </a:cubicBezTo>
                  <a:cubicBezTo>
                    <a:pt x="248" y="18"/>
                    <a:pt x="241" y="32"/>
                    <a:pt x="235" y="33"/>
                  </a:cubicBezTo>
                  <a:cubicBezTo>
                    <a:pt x="165" y="48"/>
                    <a:pt x="95" y="62"/>
                    <a:pt x="20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20" name="Freeform 105"/>
            <p:cNvSpPr/>
            <p:nvPr/>
          </p:nvSpPr>
          <p:spPr bwMode="auto">
            <a:xfrm>
              <a:off x="7061200" y="1970088"/>
              <a:ext cx="104775" cy="61913"/>
            </a:xfrm>
            <a:custGeom>
              <a:avLst/>
              <a:gdLst>
                <a:gd name="T0" fmla="*/ 243 w 253"/>
                <a:gd name="T1" fmla="*/ 0 h 75"/>
                <a:gd name="T2" fmla="*/ 234 w 253"/>
                <a:gd name="T3" fmla="*/ 37 h 75"/>
                <a:gd name="T4" fmla="*/ 12 w 253"/>
                <a:gd name="T5" fmla="*/ 75 h 75"/>
                <a:gd name="T6" fmla="*/ 20 w 253"/>
                <a:gd name="T7" fmla="*/ 38 h 75"/>
                <a:gd name="T8" fmla="*/ 243 w 25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75">
                  <a:moveTo>
                    <a:pt x="243" y="0"/>
                  </a:moveTo>
                  <a:cubicBezTo>
                    <a:pt x="253" y="22"/>
                    <a:pt x="252" y="34"/>
                    <a:pt x="234" y="37"/>
                  </a:cubicBezTo>
                  <a:cubicBezTo>
                    <a:pt x="160" y="50"/>
                    <a:pt x="86" y="62"/>
                    <a:pt x="12" y="75"/>
                  </a:cubicBezTo>
                  <a:cubicBezTo>
                    <a:pt x="1" y="56"/>
                    <a:pt x="0" y="42"/>
                    <a:pt x="20" y="38"/>
                  </a:cubicBezTo>
                  <a:cubicBezTo>
                    <a:pt x="94" y="25"/>
                    <a:pt x="168" y="13"/>
                    <a:pt x="2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21" name="Freeform 106"/>
            <p:cNvSpPr/>
            <p:nvPr/>
          </p:nvSpPr>
          <p:spPr bwMode="auto">
            <a:xfrm>
              <a:off x="6165850" y="2497138"/>
              <a:ext cx="57150" cy="184150"/>
            </a:xfrm>
            <a:custGeom>
              <a:avLst/>
              <a:gdLst>
                <a:gd name="T0" fmla="*/ 139 w 139"/>
                <a:gd name="T1" fmla="*/ 29 h 223"/>
                <a:gd name="T2" fmla="*/ 36 w 139"/>
                <a:gd name="T3" fmla="*/ 216 h 223"/>
                <a:gd name="T4" fmla="*/ 2 w 139"/>
                <a:gd name="T5" fmla="*/ 198 h 223"/>
                <a:gd name="T6" fmla="*/ 16 w 139"/>
                <a:gd name="T7" fmla="*/ 133 h 223"/>
                <a:gd name="T8" fmla="*/ 103 w 139"/>
                <a:gd name="T9" fmla="*/ 16 h 223"/>
                <a:gd name="T10" fmla="*/ 139 w 139"/>
                <a:gd name="T11" fmla="*/ 2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223">
                  <a:moveTo>
                    <a:pt x="139" y="29"/>
                  </a:moveTo>
                  <a:cubicBezTo>
                    <a:pt x="84" y="79"/>
                    <a:pt x="33" y="134"/>
                    <a:pt x="36" y="216"/>
                  </a:cubicBezTo>
                  <a:cubicBezTo>
                    <a:pt x="6" y="223"/>
                    <a:pt x="0" y="221"/>
                    <a:pt x="2" y="198"/>
                  </a:cubicBezTo>
                  <a:cubicBezTo>
                    <a:pt x="4" y="176"/>
                    <a:pt x="9" y="154"/>
                    <a:pt x="16" y="133"/>
                  </a:cubicBezTo>
                  <a:cubicBezTo>
                    <a:pt x="33" y="85"/>
                    <a:pt x="66" y="49"/>
                    <a:pt x="103" y="16"/>
                  </a:cubicBezTo>
                  <a:cubicBezTo>
                    <a:pt x="120" y="0"/>
                    <a:pt x="130" y="6"/>
                    <a:pt x="13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22" name="Freeform 107"/>
            <p:cNvSpPr/>
            <p:nvPr/>
          </p:nvSpPr>
          <p:spPr bwMode="auto">
            <a:xfrm>
              <a:off x="6677025" y="2116138"/>
              <a:ext cx="100013" cy="66675"/>
            </a:xfrm>
            <a:custGeom>
              <a:avLst/>
              <a:gdLst>
                <a:gd name="T0" fmla="*/ 228 w 246"/>
                <a:gd name="T1" fmla="*/ 0 h 82"/>
                <a:gd name="T2" fmla="*/ 242 w 246"/>
                <a:gd name="T3" fmla="*/ 17 h 82"/>
                <a:gd name="T4" fmla="*/ 224 w 246"/>
                <a:gd name="T5" fmla="*/ 37 h 82"/>
                <a:gd name="T6" fmla="*/ 72 w 246"/>
                <a:gd name="T7" fmla="*/ 71 h 82"/>
                <a:gd name="T8" fmla="*/ 21 w 246"/>
                <a:gd name="T9" fmla="*/ 81 h 82"/>
                <a:gd name="T10" fmla="*/ 0 w 246"/>
                <a:gd name="T11" fmla="*/ 69 h 82"/>
                <a:gd name="T12" fmla="*/ 14 w 246"/>
                <a:gd name="T13" fmla="*/ 49 h 82"/>
                <a:gd name="T14" fmla="*/ 44 w 246"/>
                <a:gd name="T15" fmla="*/ 41 h 82"/>
                <a:gd name="T16" fmla="*/ 199 w 246"/>
                <a:gd name="T17" fmla="*/ 6 h 82"/>
                <a:gd name="T18" fmla="*/ 228 w 246"/>
                <a:gd name="T1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82">
                  <a:moveTo>
                    <a:pt x="228" y="0"/>
                  </a:moveTo>
                  <a:cubicBezTo>
                    <a:pt x="232" y="5"/>
                    <a:pt x="240" y="10"/>
                    <a:pt x="242" y="17"/>
                  </a:cubicBezTo>
                  <a:cubicBezTo>
                    <a:pt x="246" y="30"/>
                    <a:pt x="235" y="35"/>
                    <a:pt x="224" y="37"/>
                  </a:cubicBezTo>
                  <a:cubicBezTo>
                    <a:pt x="173" y="48"/>
                    <a:pt x="123" y="59"/>
                    <a:pt x="72" y="71"/>
                  </a:cubicBezTo>
                  <a:cubicBezTo>
                    <a:pt x="55" y="74"/>
                    <a:pt x="38" y="80"/>
                    <a:pt x="21" y="81"/>
                  </a:cubicBezTo>
                  <a:cubicBezTo>
                    <a:pt x="15" y="82"/>
                    <a:pt x="7" y="74"/>
                    <a:pt x="0" y="69"/>
                  </a:cubicBezTo>
                  <a:cubicBezTo>
                    <a:pt x="4" y="63"/>
                    <a:pt x="7" y="53"/>
                    <a:pt x="14" y="49"/>
                  </a:cubicBezTo>
                  <a:cubicBezTo>
                    <a:pt x="22" y="44"/>
                    <a:pt x="34" y="43"/>
                    <a:pt x="44" y="41"/>
                  </a:cubicBezTo>
                  <a:cubicBezTo>
                    <a:pt x="96" y="29"/>
                    <a:pt x="148" y="18"/>
                    <a:pt x="199" y="6"/>
                  </a:cubicBezTo>
                  <a:cubicBezTo>
                    <a:pt x="207" y="4"/>
                    <a:pt x="215" y="3"/>
                    <a:pt x="2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23" name="Freeform 108"/>
            <p:cNvSpPr/>
            <p:nvPr/>
          </p:nvSpPr>
          <p:spPr bwMode="auto">
            <a:xfrm>
              <a:off x="6867525" y="2039938"/>
              <a:ext cx="103188" cy="61913"/>
            </a:xfrm>
            <a:custGeom>
              <a:avLst/>
              <a:gdLst>
                <a:gd name="T0" fmla="*/ 11 w 252"/>
                <a:gd name="T1" fmla="*/ 76 h 76"/>
                <a:gd name="T2" fmla="*/ 20 w 252"/>
                <a:gd name="T3" fmla="*/ 40 h 76"/>
                <a:gd name="T4" fmla="*/ 227 w 252"/>
                <a:gd name="T5" fmla="*/ 1 h 76"/>
                <a:gd name="T6" fmla="*/ 247 w 252"/>
                <a:gd name="T7" fmla="*/ 13 h 76"/>
                <a:gd name="T8" fmla="*/ 232 w 252"/>
                <a:gd name="T9" fmla="*/ 35 h 76"/>
                <a:gd name="T10" fmla="*/ 69 w 252"/>
                <a:gd name="T11" fmla="*/ 66 h 76"/>
                <a:gd name="T12" fmla="*/ 11 w 252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76">
                  <a:moveTo>
                    <a:pt x="11" y="76"/>
                  </a:moveTo>
                  <a:cubicBezTo>
                    <a:pt x="0" y="57"/>
                    <a:pt x="0" y="44"/>
                    <a:pt x="20" y="40"/>
                  </a:cubicBezTo>
                  <a:cubicBezTo>
                    <a:pt x="89" y="26"/>
                    <a:pt x="158" y="13"/>
                    <a:pt x="227" y="1"/>
                  </a:cubicBezTo>
                  <a:cubicBezTo>
                    <a:pt x="233" y="0"/>
                    <a:pt x="245" y="7"/>
                    <a:pt x="247" y="13"/>
                  </a:cubicBezTo>
                  <a:cubicBezTo>
                    <a:pt x="252" y="24"/>
                    <a:pt x="245" y="32"/>
                    <a:pt x="232" y="35"/>
                  </a:cubicBezTo>
                  <a:cubicBezTo>
                    <a:pt x="178" y="45"/>
                    <a:pt x="123" y="56"/>
                    <a:pt x="69" y="66"/>
                  </a:cubicBezTo>
                  <a:cubicBezTo>
                    <a:pt x="50" y="70"/>
                    <a:pt x="30" y="73"/>
                    <a:pt x="11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24" name="Freeform 109"/>
            <p:cNvSpPr/>
            <p:nvPr/>
          </p:nvSpPr>
          <p:spPr bwMode="auto">
            <a:xfrm>
              <a:off x="6296025" y="2322513"/>
              <a:ext cx="101600" cy="98425"/>
            </a:xfrm>
            <a:custGeom>
              <a:avLst/>
              <a:gdLst>
                <a:gd name="T0" fmla="*/ 19 w 245"/>
                <a:gd name="T1" fmla="*/ 120 h 120"/>
                <a:gd name="T2" fmla="*/ 18 w 245"/>
                <a:gd name="T3" fmla="*/ 84 h 120"/>
                <a:gd name="T4" fmla="*/ 217 w 245"/>
                <a:gd name="T5" fmla="*/ 2 h 120"/>
                <a:gd name="T6" fmla="*/ 239 w 245"/>
                <a:gd name="T7" fmla="*/ 11 h 120"/>
                <a:gd name="T8" fmla="*/ 227 w 245"/>
                <a:gd name="T9" fmla="*/ 35 h 120"/>
                <a:gd name="T10" fmla="*/ 171 w 245"/>
                <a:gd name="T11" fmla="*/ 56 h 120"/>
                <a:gd name="T12" fmla="*/ 19 w 245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120">
                  <a:moveTo>
                    <a:pt x="19" y="120"/>
                  </a:moveTo>
                  <a:cubicBezTo>
                    <a:pt x="6" y="104"/>
                    <a:pt x="0" y="92"/>
                    <a:pt x="18" y="84"/>
                  </a:cubicBezTo>
                  <a:cubicBezTo>
                    <a:pt x="84" y="56"/>
                    <a:pt x="150" y="28"/>
                    <a:pt x="217" y="2"/>
                  </a:cubicBezTo>
                  <a:cubicBezTo>
                    <a:pt x="222" y="0"/>
                    <a:pt x="235" y="5"/>
                    <a:pt x="239" y="11"/>
                  </a:cubicBezTo>
                  <a:cubicBezTo>
                    <a:pt x="245" y="22"/>
                    <a:pt x="239" y="30"/>
                    <a:pt x="227" y="35"/>
                  </a:cubicBezTo>
                  <a:cubicBezTo>
                    <a:pt x="208" y="42"/>
                    <a:pt x="189" y="49"/>
                    <a:pt x="171" y="56"/>
                  </a:cubicBezTo>
                  <a:cubicBezTo>
                    <a:pt x="121" y="77"/>
                    <a:pt x="71" y="98"/>
                    <a:pt x="1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25" name="Freeform 110"/>
            <p:cNvSpPr/>
            <p:nvPr/>
          </p:nvSpPr>
          <p:spPr bwMode="auto">
            <a:xfrm>
              <a:off x="7839075" y="1689100"/>
              <a:ext cx="103188" cy="73025"/>
            </a:xfrm>
            <a:custGeom>
              <a:avLst/>
              <a:gdLst>
                <a:gd name="T0" fmla="*/ 241 w 251"/>
                <a:gd name="T1" fmla="*/ 2 h 88"/>
                <a:gd name="T2" fmla="*/ 228 w 251"/>
                <a:gd name="T3" fmla="*/ 36 h 88"/>
                <a:gd name="T4" fmla="*/ 31 w 251"/>
                <a:gd name="T5" fmla="*/ 85 h 88"/>
                <a:gd name="T6" fmla="*/ 3 w 251"/>
                <a:gd name="T7" fmla="*/ 72 h 88"/>
                <a:gd name="T8" fmla="*/ 21 w 251"/>
                <a:gd name="T9" fmla="*/ 51 h 88"/>
                <a:gd name="T10" fmla="*/ 222 w 251"/>
                <a:gd name="T11" fmla="*/ 1 h 88"/>
                <a:gd name="T12" fmla="*/ 241 w 251"/>
                <a:gd name="T13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88">
                  <a:moveTo>
                    <a:pt x="241" y="2"/>
                  </a:moveTo>
                  <a:cubicBezTo>
                    <a:pt x="251" y="23"/>
                    <a:pt x="243" y="32"/>
                    <a:pt x="228" y="36"/>
                  </a:cubicBezTo>
                  <a:cubicBezTo>
                    <a:pt x="162" y="52"/>
                    <a:pt x="97" y="69"/>
                    <a:pt x="31" y="85"/>
                  </a:cubicBezTo>
                  <a:cubicBezTo>
                    <a:pt x="19" y="87"/>
                    <a:pt x="7" y="88"/>
                    <a:pt x="3" y="72"/>
                  </a:cubicBezTo>
                  <a:cubicBezTo>
                    <a:pt x="0" y="57"/>
                    <a:pt x="11" y="53"/>
                    <a:pt x="21" y="51"/>
                  </a:cubicBezTo>
                  <a:cubicBezTo>
                    <a:pt x="88" y="34"/>
                    <a:pt x="155" y="17"/>
                    <a:pt x="222" y="1"/>
                  </a:cubicBezTo>
                  <a:cubicBezTo>
                    <a:pt x="228" y="0"/>
                    <a:pt x="234" y="2"/>
                    <a:pt x="24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26" name="Freeform 111"/>
            <p:cNvSpPr/>
            <p:nvPr/>
          </p:nvSpPr>
          <p:spPr bwMode="auto">
            <a:xfrm>
              <a:off x="8029575" y="1565275"/>
              <a:ext cx="100013" cy="92075"/>
            </a:xfrm>
            <a:custGeom>
              <a:avLst/>
              <a:gdLst>
                <a:gd name="T0" fmla="*/ 228 w 244"/>
                <a:gd name="T1" fmla="*/ 0 h 111"/>
                <a:gd name="T2" fmla="*/ 224 w 244"/>
                <a:gd name="T3" fmla="*/ 37 h 111"/>
                <a:gd name="T4" fmla="*/ 29 w 244"/>
                <a:gd name="T5" fmla="*/ 107 h 111"/>
                <a:gd name="T6" fmla="*/ 14 w 244"/>
                <a:gd name="T7" fmla="*/ 109 h 111"/>
                <a:gd name="T8" fmla="*/ 2 w 244"/>
                <a:gd name="T9" fmla="*/ 95 h 111"/>
                <a:gd name="T10" fmla="*/ 5 w 244"/>
                <a:gd name="T11" fmla="*/ 81 h 111"/>
                <a:gd name="T12" fmla="*/ 19 w 244"/>
                <a:gd name="T13" fmla="*/ 74 h 111"/>
                <a:gd name="T14" fmla="*/ 228 w 244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" h="111">
                  <a:moveTo>
                    <a:pt x="228" y="0"/>
                  </a:moveTo>
                  <a:cubicBezTo>
                    <a:pt x="239" y="17"/>
                    <a:pt x="244" y="30"/>
                    <a:pt x="224" y="37"/>
                  </a:cubicBezTo>
                  <a:cubicBezTo>
                    <a:pt x="159" y="61"/>
                    <a:pt x="94" y="84"/>
                    <a:pt x="29" y="107"/>
                  </a:cubicBezTo>
                  <a:cubicBezTo>
                    <a:pt x="25" y="109"/>
                    <a:pt x="18" y="111"/>
                    <a:pt x="14" y="109"/>
                  </a:cubicBezTo>
                  <a:cubicBezTo>
                    <a:pt x="9" y="106"/>
                    <a:pt x="4" y="101"/>
                    <a:pt x="2" y="95"/>
                  </a:cubicBezTo>
                  <a:cubicBezTo>
                    <a:pt x="0" y="92"/>
                    <a:pt x="2" y="85"/>
                    <a:pt x="5" y="81"/>
                  </a:cubicBezTo>
                  <a:cubicBezTo>
                    <a:pt x="8" y="78"/>
                    <a:pt x="14" y="75"/>
                    <a:pt x="19" y="74"/>
                  </a:cubicBezTo>
                  <a:cubicBezTo>
                    <a:pt x="87" y="49"/>
                    <a:pt x="156" y="25"/>
                    <a:pt x="2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27" name="Freeform 112"/>
            <p:cNvSpPr/>
            <p:nvPr/>
          </p:nvSpPr>
          <p:spPr bwMode="auto">
            <a:xfrm>
              <a:off x="7735888" y="1001713"/>
              <a:ext cx="71438" cy="44450"/>
            </a:xfrm>
            <a:custGeom>
              <a:avLst/>
              <a:gdLst>
                <a:gd name="T0" fmla="*/ 172 w 172"/>
                <a:gd name="T1" fmla="*/ 45 h 54"/>
                <a:gd name="T2" fmla="*/ 157 w 172"/>
                <a:gd name="T3" fmla="*/ 53 h 54"/>
                <a:gd name="T4" fmla="*/ 0 w 172"/>
                <a:gd name="T5" fmla="*/ 16 h 54"/>
                <a:gd name="T6" fmla="*/ 16 w 172"/>
                <a:gd name="T7" fmla="*/ 0 h 54"/>
                <a:gd name="T8" fmla="*/ 171 w 172"/>
                <a:gd name="T9" fmla="*/ 33 h 54"/>
                <a:gd name="T10" fmla="*/ 172 w 172"/>
                <a:gd name="T11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54">
                  <a:moveTo>
                    <a:pt x="172" y="45"/>
                  </a:moveTo>
                  <a:cubicBezTo>
                    <a:pt x="167" y="48"/>
                    <a:pt x="161" y="54"/>
                    <a:pt x="157" y="53"/>
                  </a:cubicBezTo>
                  <a:cubicBezTo>
                    <a:pt x="105" y="45"/>
                    <a:pt x="54" y="35"/>
                    <a:pt x="0" y="16"/>
                  </a:cubicBezTo>
                  <a:cubicBezTo>
                    <a:pt x="8" y="8"/>
                    <a:pt x="12" y="0"/>
                    <a:pt x="16" y="0"/>
                  </a:cubicBezTo>
                  <a:cubicBezTo>
                    <a:pt x="69" y="3"/>
                    <a:pt x="120" y="19"/>
                    <a:pt x="171" y="33"/>
                  </a:cubicBezTo>
                  <a:cubicBezTo>
                    <a:pt x="172" y="37"/>
                    <a:pt x="172" y="41"/>
                    <a:pt x="172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28" name="Freeform 113"/>
            <p:cNvSpPr/>
            <p:nvPr/>
          </p:nvSpPr>
          <p:spPr bwMode="auto">
            <a:xfrm>
              <a:off x="7480300" y="890588"/>
              <a:ext cx="71438" cy="44450"/>
            </a:xfrm>
            <a:custGeom>
              <a:avLst/>
              <a:gdLst>
                <a:gd name="T0" fmla="*/ 171 w 171"/>
                <a:gd name="T1" fmla="*/ 35 h 54"/>
                <a:gd name="T2" fmla="*/ 150 w 171"/>
                <a:gd name="T3" fmla="*/ 53 h 54"/>
                <a:gd name="T4" fmla="*/ 9 w 171"/>
                <a:gd name="T5" fmla="*/ 25 h 54"/>
                <a:gd name="T6" fmla="*/ 1 w 171"/>
                <a:gd name="T7" fmla="*/ 10 h 54"/>
                <a:gd name="T8" fmla="*/ 14 w 171"/>
                <a:gd name="T9" fmla="*/ 0 h 54"/>
                <a:gd name="T10" fmla="*/ 171 w 171"/>
                <a:gd name="T11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54">
                  <a:moveTo>
                    <a:pt x="171" y="35"/>
                  </a:moveTo>
                  <a:cubicBezTo>
                    <a:pt x="160" y="45"/>
                    <a:pt x="154" y="54"/>
                    <a:pt x="150" y="53"/>
                  </a:cubicBezTo>
                  <a:cubicBezTo>
                    <a:pt x="103" y="45"/>
                    <a:pt x="56" y="35"/>
                    <a:pt x="9" y="25"/>
                  </a:cubicBezTo>
                  <a:cubicBezTo>
                    <a:pt x="5" y="24"/>
                    <a:pt x="0" y="15"/>
                    <a:pt x="1" y="10"/>
                  </a:cubicBezTo>
                  <a:cubicBezTo>
                    <a:pt x="1" y="6"/>
                    <a:pt x="10" y="0"/>
                    <a:pt x="14" y="0"/>
                  </a:cubicBezTo>
                  <a:cubicBezTo>
                    <a:pt x="64" y="10"/>
                    <a:pt x="115" y="17"/>
                    <a:pt x="17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29" name="Freeform 114"/>
            <p:cNvSpPr/>
            <p:nvPr/>
          </p:nvSpPr>
          <p:spPr bwMode="auto">
            <a:xfrm>
              <a:off x="7610475" y="942975"/>
              <a:ext cx="68263" cy="46038"/>
            </a:xfrm>
            <a:custGeom>
              <a:avLst/>
              <a:gdLst>
                <a:gd name="T0" fmla="*/ 167 w 167"/>
                <a:gd name="T1" fmla="*/ 46 h 56"/>
                <a:gd name="T2" fmla="*/ 149 w 167"/>
                <a:gd name="T3" fmla="*/ 55 h 56"/>
                <a:gd name="T4" fmla="*/ 10 w 167"/>
                <a:gd name="T5" fmla="*/ 25 h 56"/>
                <a:gd name="T6" fmla="*/ 0 w 167"/>
                <a:gd name="T7" fmla="*/ 11 h 56"/>
                <a:gd name="T8" fmla="*/ 14 w 167"/>
                <a:gd name="T9" fmla="*/ 1 h 56"/>
                <a:gd name="T10" fmla="*/ 153 w 167"/>
                <a:gd name="T11" fmla="*/ 31 h 56"/>
                <a:gd name="T12" fmla="*/ 167 w 167"/>
                <a:gd name="T13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6">
                  <a:moveTo>
                    <a:pt x="167" y="46"/>
                  </a:moveTo>
                  <a:cubicBezTo>
                    <a:pt x="159" y="50"/>
                    <a:pt x="153" y="56"/>
                    <a:pt x="149" y="55"/>
                  </a:cubicBezTo>
                  <a:cubicBezTo>
                    <a:pt x="102" y="46"/>
                    <a:pt x="56" y="36"/>
                    <a:pt x="10" y="25"/>
                  </a:cubicBezTo>
                  <a:cubicBezTo>
                    <a:pt x="5" y="24"/>
                    <a:pt x="0" y="15"/>
                    <a:pt x="0" y="11"/>
                  </a:cubicBezTo>
                  <a:cubicBezTo>
                    <a:pt x="1" y="7"/>
                    <a:pt x="10" y="0"/>
                    <a:pt x="14" y="1"/>
                  </a:cubicBezTo>
                  <a:cubicBezTo>
                    <a:pt x="61" y="10"/>
                    <a:pt x="107" y="20"/>
                    <a:pt x="153" y="31"/>
                  </a:cubicBezTo>
                  <a:cubicBezTo>
                    <a:pt x="158" y="32"/>
                    <a:pt x="161" y="39"/>
                    <a:pt x="167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30" name="Freeform 115"/>
            <p:cNvSpPr/>
            <p:nvPr/>
          </p:nvSpPr>
          <p:spPr bwMode="auto">
            <a:xfrm>
              <a:off x="7351713" y="835025"/>
              <a:ext cx="71438" cy="46038"/>
            </a:xfrm>
            <a:custGeom>
              <a:avLst/>
              <a:gdLst>
                <a:gd name="T0" fmla="*/ 8 w 175"/>
                <a:gd name="T1" fmla="*/ 0 h 57"/>
                <a:gd name="T2" fmla="*/ 175 w 175"/>
                <a:gd name="T3" fmla="*/ 41 h 57"/>
                <a:gd name="T4" fmla="*/ 151 w 175"/>
                <a:gd name="T5" fmla="*/ 56 h 57"/>
                <a:gd name="T6" fmla="*/ 14 w 175"/>
                <a:gd name="T7" fmla="*/ 27 h 57"/>
                <a:gd name="T8" fmla="*/ 0 w 175"/>
                <a:gd name="T9" fmla="*/ 10 h 57"/>
                <a:gd name="T10" fmla="*/ 8 w 175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57">
                  <a:moveTo>
                    <a:pt x="8" y="0"/>
                  </a:moveTo>
                  <a:cubicBezTo>
                    <a:pt x="61" y="10"/>
                    <a:pt x="115" y="19"/>
                    <a:pt x="175" y="41"/>
                  </a:cubicBezTo>
                  <a:cubicBezTo>
                    <a:pt x="162" y="50"/>
                    <a:pt x="155" y="57"/>
                    <a:pt x="151" y="56"/>
                  </a:cubicBezTo>
                  <a:cubicBezTo>
                    <a:pt x="105" y="47"/>
                    <a:pt x="60" y="38"/>
                    <a:pt x="14" y="27"/>
                  </a:cubicBezTo>
                  <a:cubicBezTo>
                    <a:pt x="8" y="25"/>
                    <a:pt x="5" y="16"/>
                    <a:pt x="0" y="10"/>
                  </a:cubicBezTo>
                  <a:cubicBezTo>
                    <a:pt x="3" y="7"/>
                    <a:pt x="5" y="3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31" name="Freeform 116"/>
            <p:cNvSpPr/>
            <p:nvPr/>
          </p:nvSpPr>
          <p:spPr bwMode="auto">
            <a:xfrm>
              <a:off x="7226300" y="760413"/>
              <a:ext cx="65088" cy="60325"/>
            </a:xfrm>
            <a:custGeom>
              <a:avLst/>
              <a:gdLst>
                <a:gd name="T0" fmla="*/ 160 w 160"/>
                <a:gd name="T1" fmla="*/ 56 h 74"/>
                <a:gd name="T2" fmla="*/ 135 w 160"/>
                <a:gd name="T3" fmla="*/ 70 h 74"/>
                <a:gd name="T4" fmla="*/ 15 w 160"/>
                <a:gd name="T5" fmla="*/ 28 h 74"/>
                <a:gd name="T6" fmla="*/ 8 w 160"/>
                <a:gd name="T7" fmla="*/ 25 h 74"/>
                <a:gd name="T8" fmla="*/ 0 w 160"/>
                <a:gd name="T9" fmla="*/ 9 h 74"/>
                <a:gd name="T10" fmla="*/ 19 w 160"/>
                <a:gd name="T11" fmla="*/ 2 h 74"/>
                <a:gd name="T12" fmla="*/ 74 w 160"/>
                <a:gd name="T13" fmla="*/ 22 h 74"/>
                <a:gd name="T14" fmla="*/ 138 w 160"/>
                <a:gd name="T15" fmla="*/ 43 h 74"/>
                <a:gd name="T16" fmla="*/ 160 w 160"/>
                <a:gd name="T17" fmla="*/ 5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74">
                  <a:moveTo>
                    <a:pt x="160" y="56"/>
                  </a:moveTo>
                  <a:cubicBezTo>
                    <a:pt x="156" y="74"/>
                    <a:pt x="145" y="74"/>
                    <a:pt x="135" y="70"/>
                  </a:cubicBezTo>
                  <a:cubicBezTo>
                    <a:pt x="95" y="57"/>
                    <a:pt x="55" y="43"/>
                    <a:pt x="15" y="28"/>
                  </a:cubicBezTo>
                  <a:cubicBezTo>
                    <a:pt x="13" y="28"/>
                    <a:pt x="9" y="27"/>
                    <a:pt x="8" y="25"/>
                  </a:cubicBezTo>
                  <a:cubicBezTo>
                    <a:pt x="5" y="20"/>
                    <a:pt x="2" y="14"/>
                    <a:pt x="0" y="9"/>
                  </a:cubicBezTo>
                  <a:cubicBezTo>
                    <a:pt x="6" y="6"/>
                    <a:pt x="13" y="0"/>
                    <a:pt x="19" y="2"/>
                  </a:cubicBezTo>
                  <a:cubicBezTo>
                    <a:pt x="38" y="7"/>
                    <a:pt x="56" y="16"/>
                    <a:pt x="74" y="22"/>
                  </a:cubicBezTo>
                  <a:cubicBezTo>
                    <a:pt x="96" y="30"/>
                    <a:pt x="117" y="36"/>
                    <a:pt x="138" y="43"/>
                  </a:cubicBezTo>
                  <a:cubicBezTo>
                    <a:pt x="146" y="46"/>
                    <a:pt x="153" y="52"/>
                    <a:pt x="16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32" name="Freeform 117"/>
            <p:cNvSpPr/>
            <p:nvPr/>
          </p:nvSpPr>
          <p:spPr bwMode="auto">
            <a:xfrm>
              <a:off x="8166100" y="1408113"/>
              <a:ext cx="42863" cy="109538"/>
            </a:xfrm>
            <a:custGeom>
              <a:avLst/>
              <a:gdLst>
                <a:gd name="T0" fmla="*/ 0 w 103"/>
                <a:gd name="T1" fmla="*/ 133 h 133"/>
                <a:gd name="T2" fmla="*/ 13 w 103"/>
                <a:gd name="T3" fmla="*/ 109 h 133"/>
                <a:gd name="T4" fmla="*/ 78 w 103"/>
                <a:gd name="T5" fmla="*/ 11 h 133"/>
                <a:gd name="T6" fmla="*/ 95 w 103"/>
                <a:gd name="T7" fmla="*/ 0 h 133"/>
                <a:gd name="T8" fmla="*/ 103 w 103"/>
                <a:gd name="T9" fmla="*/ 20 h 133"/>
                <a:gd name="T10" fmla="*/ 0 w 103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33">
                  <a:moveTo>
                    <a:pt x="0" y="133"/>
                  </a:moveTo>
                  <a:cubicBezTo>
                    <a:pt x="5" y="125"/>
                    <a:pt x="7" y="115"/>
                    <a:pt x="13" y="109"/>
                  </a:cubicBezTo>
                  <a:cubicBezTo>
                    <a:pt x="42" y="81"/>
                    <a:pt x="68" y="52"/>
                    <a:pt x="78" y="11"/>
                  </a:cubicBezTo>
                  <a:cubicBezTo>
                    <a:pt x="79" y="6"/>
                    <a:pt x="89" y="3"/>
                    <a:pt x="95" y="0"/>
                  </a:cubicBezTo>
                  <a:cubicBezTo>
                    <a:pt x="98" y="6"/>
                    <a:pt x="103" y="13"/>
                    <a:pt x="103" y="20"/>
                  </a:cubicBezTo>
                  <a:cubicBezTo>
                    <a:pt x="100" y="60"/>
                    <a:pt x="49" y="123"/>
                    <a:pt x="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33" name="Freeform 118"/>
            <p:cNvSpPr/>
            <p:nvPr/>
          </p:nvSpPr>
          <p:spPr bwMode="auto">
            <a:xfrm>
              <a:off x="7864475" y="1058863"/>
              <a:ext cx="68263" cy="50800"/>
            </a:xfrm>
            <a:custGeom>
              <a:avLst/>
              <a:gdLst>
                <a:gd name="T0" fmla="*/ 0 w 168"/>
                <a:gd name="T1" fmla="*/ 8 h 61"/>
                <a:gd name="T2" fmla="*/ 30 w 168"/>
                <a:gd name="T3" fmla="*/ 2 h 61"/>
                <a:gd name="T4" fmla="*/ 152 w 168"/>
                <a:gd name="T5" fmla="*/ 34 h 61"/>
                <a:gd name="T6" fmla="*/ 168 w 168"/>
                <a:gd name="T7" fmla="*/ 53 h 61"/>
                <a:gd name="T8" fmla="*/ 148 w 168"/>
                <a:gd name="T9" fmla="*/ 60 h 61"/>
                <a:gd name="T10" fmla="*/ 14 w 168"/>
                <a:gd name="T11" fmla="*/ 24 h 61"/>
                <a:gd name="T12" fmla="*/ 0 w 168"/>
                <a:gd name="T13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1">
                  <a:moveTo>
                    <a:pt x="0" y="8"/>
                  </a:moveTo>
                  <a:cubicBezTo>
                    <a:pt x="14" y="5"/>
                    <a:pt x="23" y="0"/>
                    <a:pt x="30" y="2"/>
                  </a:cubicBezTo>
                  <a:cubicBezTo>
                    <a:pt x="71" y="12"/>
                    <a:pt x="112" y="22"/>
                    <a:pt x="152" y="34"/>
                  </a:cubicBezTo>
                  <a:cubicBezTo>
                    <a:pt x="159" y="36"/>
                    <a:pt x="163" y="46"/>
                    <a:pt x="168" y="53"/>
                  </a:cubicBezTo>
                  <a:cubicBezTo>
                    <a:pt x="161" y="55"/>
                    <a:pt x="154" y="61"/>
                    <a:pt x="148" y="60"/>
                  </a:cubicBezTo>
                  <a:cubicBezTo>
                    <a:pt x="103" y="49"/>
                    <a:pt x="59" y="36"/>
                    <a:pt x="14" y="24"/>
                  </a:cubicBezTo>
                  <a:cubicBezTo>
                    <a:pt x="11" y="23"/>
                    <a:pt x="9" y="1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34" name="Freeform 119"/>
            <p:cNvSpPr/>
            <p:nvPr/>
          </p:nvSpPr>
          <p:spPr bwMode="auto">
            <a:xfrm>
              <a:off x="7993063" y="1130300"/>
              <a:ext cx="66675" cy="58738"/>
            </a:xfrm>
            <a:custGeom>
              <a:avLst/>
              <a:gdLst>
                <a:gd name="T0" fmla="*/ 5 w 161"/>
                <a:gd name="T1" fmla="*/ 0 h 72"/>
                <a:gd name="T2" fmla="*/ 161 w 161"/>
                <a:gd name="T3" fmla="*/ 51 h 72"/>
                <a:gd name="T4" fmla="*/ 139 w 161"/>
                <a:gd name="T5" fmla="*/ 69 h 72"/>
                <a:gd name="T6" fmla="*/ 15 w 161"/>
                <a:gd name="T7" fmla="*/ 26 h 72"/>
                <a:gd name="T8" fmla="*/ 0 w 161"/>
                <a:gd name="T9" fmla="*/ 9 h 72"/>
                <a:gd name="T10" fmla="*/ 5 w 161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72">
                  <a:moveTo>
                    <a:pt x="5" y="0"/>
                  </a:moveTo>
                  <a:cubicBezTo>
                    <a:pt x="60" y="9"/>
                    <a:pt x="111" y="29"/>
                    <a:pt x="161" y="51"/>
                  </a:cubicBezTo>
                  <a:cubicBezTo>
                    <a:pt x="161" y="71"/>
                    <a:pt x="150" y="72"/>
                    <a:pt x="139" y="69"/>
                  </a:cubicBezTo>
                  <a:cubicBezTo>
                    <a:pt x="98" y="55"/>
                    <a:pt x="56" y="41"/>
                    <a:pt x="15" y="26"/>
                  </a:cubicBezTo>
                  <a:cubicBezTo>
                    <a:pt x="9" y="24"/>
                    <a:pt x="5" y="15"/>
                    <a:pt x="0" y="9"/>
                  </a:cubicBezTo>
                  <a:cubicBezTo>
                    <a:pt x="2" y="6"/>
                    <a:pt x="3" y="3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35" name="Freeform 120"/>
            <p:cNvSpPr/>
            <p:nvPr/>
          </p:nvSpPr>
          <p:spPr bwMode="auto">
            <a:xfrm>
              <a:off x="8112125" y="1225550"/>
              <a:ext cx="63500" cy="79375"/>
            </a:xfrm>
            <a:custGeom>
              <a:avLst/>
              <a:gdLst>
                <a:gd name="T0" fmla="*/ 0 w 153"/>
                <a:gd name="T1" fmla="*/ 12 h 97"/>
                <a:gd name="T2" fmla="*/ 28 w 153"/>
                <a:gd name="T3" fmla="*/ 2 h 97"/>
                <a:gd name="T4" fmla="*/ 149 w 153"/>
                <a:gd name="T5" fmla="*/ 75 h 97"/>
                <a:gd name="T6" fmla="*/ 153 w 153"/>
                <a:gd name="T7" fmla="*/ 95 h 97"/>
                <a:gd name="T8" fmla="*/ 135 w 153"/>
                <a:gd name="T9" fmla="*/ 96 h 97"/>
                <a:gd name="T10" fmla="*/ 125 w 153"/>
                <a:gd name="T11" fmla="*/ 90 h 97"/>
                <a:gd name="T12" fmla="*/ 0 w 153"/>
                <a:gd name="T13" fmla="*/ 1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97">
                  <a:moveTo>
                    <a:pt x="0" y="12"/>
                  </a:moveTo>
                  <a:cubicBezTo>
                    <a:pt x="15" y="6"/>
                    <a:pt x="24" y="0"/>
                    <a:pt x="28" y="2"/>
                  </a:cubicBezTo>
                  <a:cubicBezTo>
                    <a:pt x="69" y="25"/>
                    <a:pt x="109" y="50"/>
                    <a:pt x="149" y="75"/>
                  </a:cubicBezTo>
                  <a:cubicBezTo>
                    <a:pt x="153" y="78"/>
                    <a:pt x="152" y="88"/>
                    <a:pt x="153" y="95"/>
                  </a:cubicBezTo>
                  <a:cubicBezTo>
                    <a:pt x="147" y="96"/>
                    <a:pt x="141" y="97"/>
                    <a:pt x="135" y="96"/>
                  </a:cubicBezTo>
                  <a:cubicBezTo>
                    <a:pt x="132" y="96"/>
                    <a:pt x="129" y="92"/>
                    <a:pt x="125" y="90"/>
                  </a:cubicBezTo>
                  <a:cubicBezTo>
                    <a:pt x="87" y="66"/>
                    <a:pt x="48" y="41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36" name="Freeform 121"/>
            <p:cNvSpPr/>
            <p:nvPr/>
          </p:nvSpPr>
          <p:spPr bwMode="auto">
            <a:xfrm>
              <a:off x="7593013" y="354013"/>
              <a:ext cx="38100" cy="28575"/>
            </a:xfrm>
            <a:custGeom>
              <a:avLst/>
              <a:gdLst>
                <a:gd name="T0" fmla="*/ 0 w 94"/>
                <a:gd name="T1" fmla="*/ 17 h 35"/>
                <a:gd name="T2" fmla="*/ 87 w 94"/>
                <a:gd name="T3" fmla="*/ 4 h 35"/>
                <a:gd name="T4" fmla="*/ 94 w 94"/>
                <a:gd name="T5" fmla="*/ 18 h 35"/>
                <a:gd name="T6" fmla="*/ 16 w 94"/>
                <a:gd name="T7" fmla="*/ 34 h 35"/>
                <a:gd name="T8" fmla="*/ 0 w 94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5">
                  <a:moveTo>
                    <a:pt x="0" y="17"/>
                  </a:moveTo>
                  <a:cubicBezTo>
                    <a:pt x="33" y="4"/>
                    <a:pt x="60" y="0"/>
                    <a:pt x="87" y="4"/>
                  </a:cubicBezTo>
                  <a:cubicBezTo>
                    <a:pt x="90" y="5"/>
                    <a:pt x="91" y="13"/>
                    <a:pt x="94" y="18"/>
                  </a:cubicBezTo>
                  <a:cubicBezTo>
                    <a:pt x="69" y="35"/>
                    <a:pt x="42" y="33"/>
                    <a:pt x="16" y="34"/>
                  </a:cubicBezTo>
                  <a:cubicBezTo>
                    <a:pt x="13" y="35"/>
                    <a:pt x="8" y="2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37" name="Freeform 122"/>
            <p:cNvSpPr/>
            <p:nvPr/>
          </p:nvSpPr>
          <p:spPr bwMode="auto">
            <a:xfrm>
              <a:off x="7985125" y="242888"/>
              <a:ext cx="38100" cy="31750"/>
            </a:xfrm>
            <a:custGeom>
              <a:avLst/>
              <a:gdLst>
                <a:gd name="T0" fmla="*/ 85 w 92"/>
                <a:gd name="T1" fmla="*/ 0 h 39"/>
                <a:gd name="T2" fmla="*/ 61 w 92"/>
                <a:gd name="T3" fmla="*/ 31 h 39"/>
                <a:gd name="T4" fmla="*/ 0 w 92"/>
                <a:gd name="T5" fmla="*/ 13 h 39"/>
                <a:gd name="T6" fmla="*/ 85 w 92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39">
                  <a:moveTo>
                    <a:pt x="85" y="0"/>
                  </a:moveTo>
                  <a:cubicBezTo>
                    <a:pt x="92" y="29"/>
                    <a:pt x="75" y="29"/>
                    <a:pt x="61" y="31"/>
                  </a:cubicBezTo>
                  <a:cubicBezTo>
                    <a:pt x="13" y="39"/>
                    <a:pt x="13" y="39"/>
                    <a:pt x="0" y="13"/>
                  </a:cubicBezTo>
                  <a:cubicBezTo>
                    <a:pt x="29" y="9"/>
                    <a:pt x="55" y="5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38" name="Freeform 123"/>
            <p:cNvSpPr/>
            <p:nvPr/>
          </p:nvSpPr>
          <p:spPr bwMode="auto">
            <a:xfrm>
              <a:off x="7529513" y="376238"/>
              <a:ext cx="36513" cy="26988"/>
            </a:xfrm>
            <a:custGeom>
              <a:avLst/>
              <a:gdLst>
                <a:gd name="T0" fmla="*/ 0 w 90"/>
                <a:gd name="T1" fmla="*/ 13 h 34"/>
                <a:gd name="T2" fmla="*/ 77 w 90"/>
                <a:gd name="T3" fmla="*/ 1 h 34"/>
                <a:gd name="T4" fmla="*/ 89 w 90"/>
                <a:gd name="T5" fmla="*/ 9 h 34"/>
                <a:gd name="T6" fmla="*/ 84 w 90"/>
                <a:gd name="T7" fmla="*/ 22 h 34"/>
                <a:gd name="T8" fmla="*/ 11 w 90"/>
                <a:gd name="T9" fmla="*/ 34 h 34"/>
                <a:gd name="T10" fmla="*/ 0 w 90"/>
                <a:gd name="T11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34">
                  <a:moveTo>
                    <a:pt x="0" y="13"/>
                  </a:moveTo>
                  <a:cubicBezTo>
                    <a:pt x="29" y="8"/>
                    <a:pt x="53" y="4"/>
                    <a:pt x="77" y="1"/>
                  </a:cubicBezTo>
                  <a:cubicBezTo>
                    <a:pt x="81" y="0"/>
                    <a:pt x="87" y="5"/>
                    <a:pt x="89" y="9"/>
                  </a:cubicBezTo>
                  <a:cubicBezTo>
                    <a:pt x="90" y="12"/>
                    <a:pt x="87" y="21"/>
                    <a:pt x="84" y="22"/>
                  </a:cubicBezTo>
                  <a:cubicBezTo>
                    <a:pt x="60" y="26"/>
                    <a:pt x="36" y="31"/>
                    <a:pt x="11" y="34"/>
                  </a:cubicBezTo>
                  <a:cubicBezTo>
                    <a:pt x="9" y="34"/>
                    <a:pt x="6" y="24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39" name="Freeform 124"/>
            <p:cNvSpPr/>
            <p:nvPr/>
          </p:nvSpPr>
          <p:spPr bwMode="auto">
            <a:xfrm>
              <a:off x="7466013" y="393700"/>
              <a:ext cx="38100" cy="34925"/>
            </a:xfrm>
            <a:custGeom>
              <a:avLst/>
              <a:gdLst>
                <a:gd name="T0" fmla="*/ 96 w 96"/>
                <a:gd name="T1" fmla="*/ 20 h 44"/>
                <a:gd name="T2" fmla="*/ 0 w 96"/>
                <a:gd name="T3" fmla="*/ 38 h 44"/>
                <a:gd name="T4" fmla="*/ 96 w 96"/>
                <a:gd name="T5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44">
                  <a:moveTo>
                    <a:pt x="96" y="20"/>
                  </a:moveTo>
                  <a:cubicBezTo>
                    <a:pt x="61" y="38"/>
                    <a:pt x="33" y="44"/>
                    <a:pt x="0" y="38"/>
                  </a:cubicBezTo>
                  <a:cubicBezTo>
                    <a:pt x="15" y="9"/>
                    <a:pt x="58" y="0"/>
                    <a:pt x="9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40" name="Freeform 125"/>
            <p:cNvSpPr/>
            <p:nvPr/>
          </p:nvSpPr>
          <p:spPr bwMode="auto">
            <a:xfrm>
              <a:off x="7400925" y="419100"/>
              <a:ext cx="34925" cy="33338"/>
            </a:xfrm>
            <a:custGeom>
              <a:avLst/>
              <a:gdLst>
                <a:gd name="T0" fmla="*/ 84 w 84"/>
                <a:gd name="T1" fmla="*/ 8 h 41"/>
                <a:gd name="T2" fmla="*/ 82 w 84"/>
                <a:gd name="T3" fmla="*/ 23 h 41"/>
                <a:gd name="T4" fmla="*/ 10 w 84"/>
                <a:gd name="T5" fmla="*/ 41 h 41"/>
                <a:gd name="T6" fmla="*/ 0 w 84"/>
                <a:gd name="T7" fmla="*/ 31 h 41"/>
                <a:gd name="T8" fmla="*/ 6 w 84"/>
                <a:gd name="T9" fmla="*/ 18 h 41"/>
                <a:gd name="T10" fmla="*/ 84 w 84"/>
                <a:gd name="T11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1">
                  <a:moveTo>
                    <a:pt x="84" y="8"/>
                  </a:moveTo>
                  <a:cubicBezTo>
                    <a:pt x="83" y="14"/>
                    <a:pt x="84" y="23"/>
                    <a:pt x="82" y="23"/>
                  </a:cubicBezTo>
                  <a:cubicBezTo>
                    <a:pt x="58" y="30"/>
                    <a:pt x="34" y="36"/>
                    <a:pt x="10" y="41"/>
                  </a:cubicBezTo>
                  <a:cubicBezTo>
                    <a:pt x="7" y="41"/>
                    <a:pt x="1" y="35"/>
                    <a:pt x="0" y="31"/>
                  </a:cubicBezTo>
                  <a:cubicBezTo>
                    <a:pt x="0" y="27"/>
                    <a:pt x="3" y="19"/>
                    <a:pt x="6" y="18"/>
                  </a:cubicBezTo>
                  <a:cubicBezTo>
                    <a:pt x="31" y="11"/>
                    <a:pt x="56" y="0"/>
                    <a:pt x="8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41" name="Freeform 126"/>
            <p:cNvSpPr/>
            <p:nvPr/>
          </p:nvSpPr>
          <p:spPr bwMode="auto">
            <a:xfrm>
              <a:off x="7337425" y="447675"/>
              <a:ext cx="36513" cy="41275"/>
            </a:xfrm>
            <a:custGeom>
              <a:avLst/>
              <a:gdLst>
                <a:gd name="T0" fmla="*/ 0 w 89"/>
                <a:gd name="T1" fmla="*/ 27 h 49"/>
                <a:gd name="T2" fmla="*/ 82 w 89"/>
                <a:gd name="T3" fmla="*/ 3 h 49"/>
                <a:gd name="T4" fmla="*/ 66 w 89"/>
                <a:gd name="T5" fmla="*/ 29 h 49"/>
                <a:gd name="T6" fmla="*/ 0 w 89"/>
                <a:gd name="T7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9">
                  <a:moveTo>
                    <a:pt x="0" y="27"/>
                  </a:moveTo>
                  <a:cubicBezTo>
                    <a:pt x="26" y="9"/>
                    <a:pt x="53" y="0"/>
                    <a:pt x="82" y="3"/>
                  </a:cubicBezTo>
                  <a:cubicBezTo>
                    <a:pt x="89" y="22"/>
                    <a:pt x="78" y="27"/>
                    <a:pt x="66" y="29"/>
                  </a:cubicBezTo>
                  <a:cubicBezTo>
                    <a:pt x="44" y="33"/>
                    <a:pt x="21" y="49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42" name="Freeform 127"/>
            <p:cNvSpPr/>
            <p:nvPr/>
          </p:nvSpPr>
          <p:spPr bwMode="auto">
            <a:xfrm>
              <a:off x="8183563" y="182563"/>
              <a:ext cx="34925" cy="31750"/>
            </a:xfrm>
            <a:custGeom>
              <a:avLst/>
              <a:gdLst>
                <a:gd name="T0" fmla="*/ 85 w 85"/>
                <a:gd name="T1" fmla="*/ 22 h 38"/>
                <a:gd name="T2" fmla="*/ 4 w 85"/>
                <a:gd name="T3" fmla="*/ 37 h 38"/>
                <a:gd name="T4" fmla="*/ 0 w 85"/>
                <a:gd name="T5" fmla="*/ 19 h 38"/>
                <a:gd name="T6" fmla="*/ 53 w 85"/>
                <a:gd name="T7" fmla="*/ 6 h 38"/>
                <a:gd name="T8" fmla="*/ 85 w 85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8">
                  <a:moveTo>
                    <a:pt x="85" y="22"/>
                  </a:moveTo>
                  <a:cubicBezTo>
                    <a:pt x="60" y="37"/>
                    <a:pt x="32" y="38"/>
                    <a:pt x="4" y="37"/>
                  </a:cubicBezTo>
                  <a:cubicBezTo>
                    <a:pt x="3" y="37"/>
                    <a:pt x="0" y="19"/>
                    <a:pt x="0" y="19"/>
                  </a:cubicBezTo>
                  <a:cubicBezTo>
                    <a:pt x="18" y="14"/>
                    <a:pt x="35" y="9"/>
                    <a:pt x="53" y="6"/>
                  </a:cubicBezTo>
                  <a:cubicBezTo>
                    <a:pt x="64" y="4"/>
                    <a:pt x="78" y="0"/>
                    <a:pt x="8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43" name="Freeform 128"/>
            <p:cNvSpPr/>
            <p:nvPr/>
          </p:nvSpPr>
          <p:spPr bwMode="auto">
            <a:xfrm>
              <a:off x="8245475" y="165100"/>
              <a:ext cx="38100" cy="31750"/>
            </a:xfrm>
            <a:custGeom>
              <a:avLst/>
              <a:gdLst>
                <a:gd name="T0" fmla="*/ 90 w 90"/>
                <a:gd name="T1" fmla="*/ 12 h 38"/>
                <a:gd name="T2" fmla="*/ 0 w 90"/>
                <a:gd name="T3" fmla="*/ 19 h 38"/>
                <a:gd name="T4" fmla="*/ 78 w 90"/>
                <a:gd name="T5" fmla="*/ 0 h 38"/>
                <a:gd name="T6" fmla="*/ 90 w 90"/>
                <a:gd name="T7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8">
                  <a:moveTo>
                    <a:pt x="90" y="12"/>
                  </a:moveTo>
                  <a:cubicBezTo>
                    <a:pt x="53" y="36"/>
                    <a:pt x="21" y="38"/>
                    <a:pt x="0" y="19"/>
                  </a:cubicBezTo>
                  <a:cubicBezTo>
                    <a:pt x="24" y="0"/>
                    <a:pt x="51" y="2"/>
                    <a:pt x="78" y="0"/>
                  </a:cubicBezTo>
                  <a:cubicBezTo>
                    <a:pt x="81" y="0"/>
                    <a:pt x="86" y="8"/>
                    <a:pt x="9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44" name="Freeform 129"/>
            <p:cNvSpPr/>
            <p:nvPr/>
          </p:nvSpPr>
          <p:spPr bwMode="auto">
            <a:xfrm>
              <a:off x="8116888" y="207963"/>
              <a:ext cx="36513" cy="25400"/>
            </a:xfrm>
            <a:custGeom>
              <a:avLst/>
              <a:gdLst>
                <a:gd name="T0" fmla="*/ 87 w 87"/>
                <a:gd name="T1" fmla="*/ 16 h 32"/>
                <a:gd name="T2" fmla="*/ 62 w 87"/>
                <a:gd name="T3" fmla="*/ 27 h 32"/>
                <a:gd name="T4" fmla="*/ 7 w 87"/>
                <a:gd name="T5" fmla="*/ 32 h 32"/>
                <a:gd name="T6" fmla="*/ 1 w 87"/>
                <a:gd name="T7" fmla="*/ 24 h 32"/>
                <a:gd name="T8" fmla="*/ 6 w 87"/>
                <a:gd name="T9" fmla="*/ 11 h 32"/>
                <a:gd name="T10" fmla="*/ 87 w 87"/>
                <a:gd name="T1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32">
                  <a:moveTo>
                    <a:pt x="87" y="16"/>
                  </a:moveTo>
                  <a:cubicBezTo>
                    <a:pt x="79" y="20"/>
                    <a:pt x="71" y="25"/>
                    <a:pt x="62" y="27"/>
                  </a:cubicBezTo>
                  <a:cubicBezTo>
                    <a:pt x="44" y="30"/>
                    <a:pt x="25" y="31"/>
                    <a:pt x="7" y="32"/>
                  </a:cubicBezTo>
                  <a:cubicBezTo>
                    <a:pt x="5" y="32"/>
                    <a:pt x="0" y="27"/>
                    <a:pt x="1" y="24"/>
                  </a:cubicBezTo>
                  <a:cubicBezTo>
                    <a:pt x="1" y="19"/>
                    <a:pt x="3" y="13"/>
                    <a:pt x="6" y="11"/>
                  </a:cubicBezTo>
                  <a:cubicBezTo>
                    <a:pt x="17" y="2"/>
                    <a:pt x="67" y="0"/>
                    <a:pt x="8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45" name="Freeform 130"/>
            <p:cNvSpPr/>
            <p:nvPr/>
          </p:nvSpPr>
          <p:spPr bwMode="auto">
            <a:xfrm>
              <a:off x="7920038" y="263525"/>
              <a:ext cx="38100" cy="26988"/>
            </a:xfrm>
            <a:custGeom>
              <a:avLst/>
              <a:gdLst>
                <a:gd name="T0" fmla="*/ 95 w 95"/>
                <a:gd name="T1" fmla="*/ 15 h 32"/>
                <a:gd name="T2" fmla="*/ 9 w 95"/>
                <a:gd name="T3" fmla="*/ 30 h 32"/>
                <a:gd name="T4" fmla="*/ 20 w 95"/>
                <a:gd name="T5" fmla="*/ 6 h 32"/>
                <a:gd name="T6" fmla="*/ 82 w 95"/>
                <a:gd name="T7" fmla="*/ 1 h 32"/>
                <a:gd name="T8" fmla="*/ 95 w 95"/>
                <a:gd name="T9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2">
                  <a:moveTo>
                    <a:pt x="95" y="15"/>
                  </a:moveTo>
                  <a:cubicBezTo>
                    <a:pt x="64" y="32"/>
                    <a:pt x="36" y="32"/>
                    <a:pt x="9" y="30"/>
                  </a:cubicBezTo>
                  <a:cubicBezTo>
                    <a:pt x="0" y="14"/>
                    <a:pt x="9" y="8"/>
                    <a:pt x="20" y="6"/>
                  </a:cubicBezTo>
                  <a:cubicBezTo>
                    <a:pt x="41" y="3"/>
                    <a:pt x="62" y="1"/>
                    <a:pt x="82" y="1"/>
                  </a:cubicBezTo>
                  <a:cubicBezTo>
                    <a:pt x="85" y="0"/>
                    <a:pt x="89" y="7"/>
                    <a:pt x="9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46" name="Freeform 131"/>
            <p:cNvSpPr/>
            <p:nvPr/>
          </p:nvSpPr>
          <p:spPr bwMode="auto">
            <a:xfrm>
              <a:off x="7854950" y="280988"/>
              <a:ext cx="36513" cy="31750"/>
            </a:xfrm>
            <a:custGeom>
              <a:avLst/>
              <a:gdLst>
                <a:gd name="T0" fmla="*/ 0 w 90"/>
                <a:gd name="T1" fmla="*/ 28 h 39"/>
                <a:gd name="T2" fmla="*/ 16 w 90"/>
                <a:gd name="T3" fmla="*/ 9 h 39"/>
                <a:gd name="T4" fmla="*/ 75 w 90"/>
                <a:gd name="T5" fmla="*/ 0 h 39"/>
                <a:gd name="T6" fmla="*/ 89 w 90"/>
                <a:gd name="T7" fmla="*/ 10 h 39"/>
                <a:gd name="T8" fmla="*/ 81 w 90"/>
                <a:gd name="T9" fmla="*/ 24 h 39"/>
                <a:gd name="T10" fmla="*/ 0 w 90"/>
                <a:gd name="T11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39">
                  <a:moveTo>
                    <a:pt x="0" y="28"/>
                  </a:moveTo>
                  <a:cubicBezTo>
                    <a:pt x="8" y="19"/>
                    <a:pt x="11" y="10"/>
                    <a:pt x="16" y="9"/>
                  </a:cubicBezTo>
                  <a:cubicBezTo>
                    <a:pt x="36" y="5"/>
                    <a:pt x="55" y="2"/>
                    <a:pt x="75" y="0"/>
                  </a:cubicBezTo>
                  <a:cubicBezTo>
                    <a:pt x="80" y="0"/>
                    <a:pt x="88" y="5"/>
                    <a:pt x="89" y="10"/>
                  </a:cubicBezTo>
                  <a:cubicBezTo>
                    <a:pt x="90" y="14"/>
                    <a:pt x="85" y="23"/>
                    <a:pt x="81" y="24"/>
                  </a:cubicBezTo>
                  <a:cubicBezTo>
                    <a:pt x="56" y="30"/>
                    <a:pt x="31" y="39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47" name="Freeform 132"/>
            <p:cNvSpPr/>
            <p:nvPr/>
          </p:nvSpPr>
          <p:spPr bwMode="auto">
            <a:xfrm>
              <a:off x="7791450" y="292100"/>
              <a:ext cx="36513" cy="33338"/>
            </a:xfrm>
            <a:custGeom>
              <a:avLst/>
              <a:gdLst>
                <a:gd name="T0" fmla="*/ 90 w 90"/>
                <a:gd name="T1" fmla="*/ 26 h 41"/>
                <a:gd name="T2" fmla="*/ 9 w 90"/>
                <a:gd name="T3" fmla="*/ 41 h 41"/>
                <a:gd name="T4" fmla="*/ 1 w 90"/>
                <a:gd name="T5" fmla="*/ 29 h 41"/>
                <a:gd name="T6" fmla="*/ 6 w 90"/>
                <a:gd name="T7" fmla="*/ 20 h 41"/>
                <a:gd name="T8" fmla="*/ 85 w 90"/>
                <a:gd name="T9" fmla="*/ 14 h 41"/>
                <a:gd name="T10" fmla="*/ 90 w 90"/>
                <a:gd name="T11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41">
                  <a:moveTo>
                    <a:pt x="90" y="26"/>
                  </a:moveTo>
                  <a:cubicBezTo>
                    <a:pt x="65" y="40"/>
                    <a:pt x="37" y="41"/>
                    <a:pt x="9" y="41"/>
                  </a:cubicBezTo>
                  <a:cubicBezTo>
                    <a:pt x="6" y="41"/>
                    <a:pt x="2" y="34"/>
                    <a:pt x="1" y="29"/>
                  </a:cubicBezTo>
                  <a:cubicBezTo>
                    <a:pt x="0" y="27"/>
                    <a:pt x="3" y="20"/>
                    <a:pt x="6" y="20"/>
                  </a:cubicBezTo>
                  <a:cubicBezTo>
                    <a:pt x="32" y="15"/>
                    <a:pt x="57" y="0"/>
                    <a:pt x="85" y="14"/>
                  </a:cubicBezTo>
                  <a:cubicBezTo>
                    <a:pt x="87" y="15"/>
                    <a:pt x="87" y="19"/>
                    <a:pt x="9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48" name="Freeform 133"/>
            <p:cNvSpPr/>
            <p:nvPr/>
          </p:nvSpPr>
          <p:spPr bwMode="auto">
            <a:xfrm>
              <a:off x="7659688" y="334963"/>
              <a:ext cx="36513" cy="31750"/>
            </a:xfrm>
            <a:custGeom>
              <a:avLst/>
              <a:gdLst>
                <a:gd name="T0" fmla="*/ 0 w 87"/>
                <a:gd name="T1" fmla="*/ 17 h 37"/>
                <a:gd name="T2" fmla="*/ 76 w 87"/>
                <a:gd name="T3" fmla="*/ 2 h 37"/>
                <a:gd name="T4" fmla="*/ 86 w 87"/>
                <a:gd name="T5" fmla="*/ 11 h 37"/>
                <a:gd name="T6" fmla="*/ 83 w 87"/>
                <a:gd name="T7" fmla="*/ 21 h 37"/>
                <a:gd name="T8" fmla="*/ 4 w 87"/>
                <a:gd name="T9" fmla="*/ 29 h 37"/>
                <a:gd name="T10" fmla="*/ 0 w 87"/>
                <a:gd name="T11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37">
                  <a:moveTo>
                    <a:pt x="0" y="17"/>
                  </a:moveTo>
                  <a:cubicBezTo>
                    <a:pt x="24" y="0"/>
                    <a:pt x="50" y="3"/>
                    <a:pt x="76" y="2"/>
                  </a:cubicBezTo>
                  <a:cubicBezTo>
                    <a:pt x="79" y="2"/>
                    <a:pt x="84" y="7"/>
                    <a:pt x="86" y="11"/>
                  </a:cubicBezTo>
                  <a:cubicBezTo>
                    <a:pt x="87" y="13"/>
                    <a:pt x="85" y="19"/>
                    <a:pt x="83" y="21"/>
                  </a:cubicBezTo>
                  <a:cubicBezTo>
                    <a:pt x="72" y="31"/>
                    <a:pt x="18" y="37"/>
                    <a:pt x="4" y="29"/>
                  </a:cubicBezTo>
                  <a:cubicBezTo>
                    <a:pt x="2" y="27"/>
                    <a:pt x="2" y="22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49" name="Freeform 134"/>
            <p:cNvSpPr/>
            <p:nvPr/>
          </p:nvSpPr>
          <p:spPr bwMode="auto">
            <a:xfrm>
              <a:off x="8440738" y="79375"/>
              <a:ext cx="34925" cy="36513"/>
            </a:xfrm>
            <a:custGeom>
              <a:avLst/>
              <a:gdLst>
                <a:gd name="T0" fmla="*/ 85 w 85"/>
                <a:gd name="T1" fmla="*/ 11 h 44"/>
                <a:gd name="T2" fmla="*/ 73 w 85"/>
                <a:gd name="T3" fmla="*/ 28 h 44"/>
                <a:gd name="T4" fmla="*/ 16 w 85"/>
                <a:gd name="T5" fmla="*/ 43 h 44"/>
                <a:gd name="T6" fmla="*/ 1 w 85"/>
                <a:gd name="T7" fmla="*/ 35 h 44"/>
                <a:gd name="T8" fmla="*/ 8 w 85"/>
                <a:gd name="T9" fmla="*/ 20 h 44"/>
                <a:gd name="T10" fmla="*/ 78 w 85"/>
                <a:gd name="T11" fmla="*/ 0 h 44"/>
                <a:gd name="T12" fmla="*/ 85 w 85"/>
                <a:gd name="T13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4">
                  <a:moveTo>
                    <a:pt x="85" y="11"/>
                  </a:moveTo>
                  <a:cubicBezTo>
                    <a:pt x="81" y="17"/>
                    <a:pt x="79" y="26"/>
                    <a:pt x="73" y="28"/>
                  </a:cubicBezTo>
                  <a:cubicBezTo>
                    <a:pt x="55" y="34"/>
                    <a:pt x="35" y="39"/>
                    <a:pt x="16" y="43"/>
                  </a:cubicBezTo>
                  <a:cubicBezTo>
                    <a:pt x="11" y="44"/>
                    <a:pt x="3" y="39"/>
                    <a:pt x="1" y="35"/>
                  </a:cubicBezTo>
                  <a:cubicBezTo>
                    <a:pt x="0" y="31"/>
                    <a:pt x="4" y="21"/>
                    <a:pt x="8" y="20"/>
                  </a:cubicBezTo>
                  <a:cubicBezTo>
                    <a:pt x="31" y="12"/>
                    <a:pt x="55" y="7"/>
                    <a:pt x="78" y="0"/>
                  </a:cubicBezTo>
                  <a:cubicBezTo>
                    <a:pt x="81" y="4"/>
                    <a:pt x="83" y="7"/>
                    <a:pt x="8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50" name="Freeform 135"/>
            <p:cNvSpPr/>
            <p:nvPr/>
          </p:nvSpPr>
          <p:spPr bwMode="auto">
            <a:xfrm>
              <a:off x="8375650" y="111125"/>
              <a:ext cx="36513" cy="38100"/>
            </a:xfrm>
            <a:custGeom>
              <a:avLst/>
              <a:gdLst>
                <a:gd name="T0" fmla="*/ 86 w 86"/>
                <a:gd name="T1" fmla="*/ 14 h 47"/>
                <a:gd name="T2" fmla="*/ 0 w 86"/>
                <a:gd name="T3" fmla="*/ 29 h 47"/>
                <a:gd name="T4" fmla="*/ 86 w 86"/>
                <a:gd name="T5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47">
                  <a:moveTo>
                    <a:pt x="86" y="14"/>
                  </a:moveTo>
                  <a:cubicBezTo>
                    <a:pt x="64" y="40"/>
                    <a:pt x="23" y="47"/>
                    <a:pt x="0" y="29"/>
                  </a:cubicBezTo>
                  <a:cubicBezTo>
                    <a:pt x="24" y="6"/>
                    <a:pt x="60" y="0"/>
                    <a:pt x="8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51" name="Freeform 136"/>
            <p:cNvSpPr/>
            <p:nvPr/>
          </p:nvSpPr>
          <p:spPr bwMode="auto">
            <a:xfrm>
              <a:off x="7208838" y="523875"/>
              <a:ext cx="36513" cy="41275"/>
            </a:xfrm>
            <a:custGeom>
              <a:avLst/>
              <a:gdLst>
                <a:gd name="T0" fmla="*/ 0 w 92"/>
                <a:gd name="T1" fmla="*/ 35 h 51"/>
                <a:gd name="T2" fmla="*/ 74 w 92"/>
                <a:gd name="T3" fmla="*/ 1 h 51"/>
                <a:gd name="T4" fmla="*/ 90 w 92"/>
                <a:gd name="T5" fmla="*/ 8 h 51"/>
                <a:gd name="T6" fmla="*/ 87 w 92"/>
                <a:gd name="T7" fmla="*/ 22 h 51"/>
                <a:gd name="T8" fmla="*/ 19 w 92"/>
                <a:gd name="T9" fmla="*/ 50 h 51"/>
                <a:gd name="T10" fmla="*/ 0 w 92"/>
                <a:gd name="T11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1">
                  <a:moveTo>
                    <a:pt x="0" y="35"/>
                  </a:moveTo>
                  <a:cubicBezTo>
                    <a:pt x="30" y="21"/>
                    <a:pt x="52" y="10"/>
                    <a:pt x="74" y="1"/>
                  </a:cubicBezTo>
                  <a:cubicBezTo>
                    <a:pt x="78" y="0"/>
                    <a:pt x="86" y="4"/>
                    <a:pt x="90" y="8"/>
                  </a:cubicBezTo>
                  <a:cubicBezTo>
                    <a:pt x="92" y="10"/>
                    <a:pt x="90" y="20"/>
                    <a:pt x="87" y="22"/>
                  </a:cubicBezTo>
                  <a:cubicBezTo>
                    <a:pt x="65" y="32"/>
                    <a:pt x="42" y="41"/>
                    <a:pt x="19" y="50"/>
                  </a:cubicBezTo>
                  <a:cubicBezTo>
                    <a:pt x="17" y="51"/>
                    <a:pt x="12" y="44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52" name="Freeform 137"/>
            <p:cNvSpPr/>
            <p:nvPr/>
          </p:nvSpPr>
          <p:spPr bwMode="auto">
            <a:xfrm>
              <a:off x="7723188" y="317500"/>
              <a:ext cx="39688" cy="25400"/>
            </a:xfrm>
            <a:custGeom>
              <a:avLst/>
              <a:gdLst>
                <a:gd name="T0" fmla="*/ 0 w 98"/>
                <a:gd name="T1" fmla="*/ 12 h 32"/>
                <a:gd name="T2" fmla="*/ 85 w 98"/>
                <a:gd name="T3" fmla="*/ 0 h 32"/>
                <a:gd name="T4" fmla="*/ 80 w 98"/>
                <a:gd name="T5" fmla="*/ 26 h 32"/>
                <a:gd name="T6" fmla="*/ 14 w 98"/>
                <a:gd name="T7" fmla="*/ 32 h 32"/>
                <a:gd name="T8" fmla="*/ 0 w 98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32">
                  <a:moveTo>
                    <a:pt x="0" y="12"/>
                  </a:moveTo>
                  <a:cubicBezTo>
                    <a:pt x="34" y="7"/>
                    <a:pt x="61" y="3"/>
                    <a:pt x="85" y="0"/>
                  </a:cubicBezTo>
                  <a:cubicBezTo>
                    <a:pt x="98" y="16"/>
                    <a:pt x="92" y="24"/>
                    <a:pt x="80" y="26"/>
                  </a:cubicBezTo>
                  <a:cubicBezTo>
                    <a:pt x="58" y="30"/>
                    <a:pt x="36" y="31"/>
                    <a:pt x="14" y="32"/>
                  </a:cubicBezTo>
                  <a:cubicBezTo>
                    <a:pt x="11" y="32"/>
                    <a:pt x="9" y="25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53" name="Freeform 138"/>
            <p:cNvSpPr/>
            <p:nvPr/>
          </p:nvSpPr>
          <p:spPr bwMode="auto">
            <a:xfrm>
              <a:off x="8312150" y="139700"/>
              <a:ext cx="34925" cy="31750"/>
            </a:xfrm>
            <a:custGeom>
              <a:avLst/>
              <a:gdLst>
                <a:gd name="T0" fmla="*/ 87 w 87"/>
                <a:gd name="T1" fmla="*/ 9 h 38"/>
                <a:gd name="T2" fmla="*/ 75 w 87"/>
                <a:gd name="T3" fmla="*/ 26 h 38"/>
                <a:gd name="T4" fmla="*/ 17 w 87"/>
                <a:gd name="T5" fmla="*/ 37 h 38"/>
                <a:gd name="T6" fmla="*/ 0 w 87"/>
                <a:gd name="T7" fmla="*/ 26 h 38"/>
                <a:gd name="T8" fmla="*/ 12 w 87"/>
                <a:gd name="T9" fmla="*/ 12 h 38"/>
                <a:gd name="T10" fmla="*/ 80 w 87"/>
                <a:gd name="T11" fmla="*/ 0 h 38"/>
                <a:gd name="T12" fmla="*/ 87 w 87"/>
                <a:gd name="T13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38">
                  <a:moveTo>
                    <a:pt x="87" y="9"/>
                  </a:moveTo>
                  <a:cubicBezTo>
                    <a:pt x="83" y="15"/>
                    <a:pt x="80" y="25"/>
                    <a:pt x="75" y="26"/>
                  </a:cubicBezTo>
                  <a:cubicBezTo>
                    <a:pt x="56" y="31"/>
                    <a:pt x="37" y="35"/>
                    <a:pt x="17" y="37"/>
                  </a:cubicBezTo>
                  <a:cubicBezTo>
                    <a:pt x="12" y="38"/>
                    <a:pt x="6" y="30"/>
                    <a:pt x="0" y="26"/>
                  </a:cubicBezTo>
                  <a:cubicBezTo>
                    <a:pt x="4" y="21"/>
                    <a:pt x="7" y="13"/>
                    <a:pt x="12" y="12"/>
                  </a:cubicBezTo>
                  <a:cubicBezTo>
                    <a:pt x="34" y="7"/>
                    <a:pt x="57" y="4"/>
                    <a:pt x="80" y="0"/>
                  </a:cubicBezTo>
                  <a:cubicBezTo>
                    <a:pt x="82" y="3"/>
                    <a:pt x="84" y="6"/>
                    <a:pt x="8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54" name="Freeform 139"/>
            <p:cNvSpPr/>
            <p:nvPr/>
          </p:nvSpPr>
          <p:spPr bwMode="auto">
            <a:xfrm>
              <a:off x="8051800" y="220663"/>
              <a:ext cx="36513" cy="33338"/>
            </a:xfrm>
            <a:custGeom>
              <a:avLst/>
              <a:gdLst>
                <a:gd name="T0" fmla="*/ 88 w 88"/>
                <a:gd name="T1" fmla="*/ 16 h 42"/>
                <a:gd name="T2" fmla="*/ 77 w 88"/>
                <a:gd name="T3" fmla="*/ 31 h 42"/>
                <a:gd name="T4" fmla="*/ 15 w 88"/>
                <a:gd name="T5" fmla="*/ 42 h 42"/>
                <a:gd name="T6" fmla="*/ 1 w 88"/>
                <a:gd name="T7" fmla="*/ 32 h 42"/>
                <a:gd name="T8" fmla="*/ 6 w 88"/>
                <a:gd name="T9" fmla="*/ 19 h 42"/>
                <a:gd name="T10" fmla="*/ 88 w 88"/>
                <a:gd name="T11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42">
                  <a:moveTo>
                    <a:pt x="88" y="16"/>
                  </a:moveTo>
                  <a:cubicBezTo>
                    <a:pt x="83" y="22"/>
                    <a:pt x="81" y="31"/>
                    <a:pt x="77" y="31"/>
                  </a:cubicBezTo>
                  <a:cubicBezTo>
                    <a:pt x="56" y="36"/>
                    <a:pt x="36" y="40"/>
                    <a:pt x="15" y="42"/>
                  </a:cubicBezTo>
                  <a:cubicBezTo>
                    <a:pt x="11" y="42"/>
                    <a:pt x="4" y="36"/>
                    <a:pt x="1" y="32"/>
                  </a:cubicBezTo>
                  <a:cubicBezTo>
                    <a:pt x="0" y="29"/>
                    <a:pt x="4" y="19"/>
                    <a:pt x="6" y="19"/>
                  </a:cubicBezTo>
                  <a:cubicBezTo>
                    <a:pt x="32" y="14"/>
                    <a:pt x="58" y="0"/>
                    <a:pt x="8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55" name="Freeform 140"/>
            <p:cNvSpPr/>
            <p:nvPr/>
          </p:nvSpPr>
          <p:spPr bwMode="auto">
            <a:xfrm>
              <a:off x="7273925" y="479425"/>
              <a:ext cx="33338" cy="36513"/>
            </a:xfrm>
            <a:custGeom>
              <a:avLst/>
              <a:gdLst>
                <a:gd name="T0" fmla="*/ 0 w 81"/>
                <a:gd name="T1" fmla="*/ 44 h 44"/>
                <a:gd name="T2" fmla="*/ 81 w 81"/>
                <a:gd name="T3" fmla="*/ 9 h 44"/>
                <a:gd name="T4" fmla="*/ 0 w 81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44">
                  <a:moveTo>
                    <a:pt x="0" y="44"/>
                  </a:moveTo>
                  <a:cubicBezTo>
                    <a:pt x="5" y="15"/>
                    <a:pt x="43" y="0"/>
                    <a:pt x="81" y="9"/>
                  </a:cubicBezTo>
                  <a:cubicBezTo>
                    <a:pt x="72" y="31"/>
                    <a:pt x="52" y="40"/>
                    <a:pt x="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56" name="Freeform 141"/>
            <p:cNvSpPr/>
            <p:nvPr/>
          </p:nvSpPr>
          <p:spPr bwMode="auto">
            <a:xfrm>
              <a:off x="7169150" y="588963"/>
              <a:ext cx="20638" cy="68263"/>
            </a:xfrm>
            <a:custGeom>
              <a:avLst/>
              <a:gdLst>
                <a:gd name="T0" fmla="*/ 40 w 53"/>
                <a:gd name="T1" fmla="*/ 0 h 84"/>
                <a:gd name="T2" fmla="*/ 47 w 53"/>
                <a:gd name="T3" fmla="*/ 4 h 84"/>
                <a:gd name="T4" fmla="*/ 51 w 53"/>
                <a:gd name="T5" fmla="*/ 20 h 84"/>
                <a:gd name="T6" fmla="*/ 16 w 53"/>
                <a:gd name="T7" fmla="*/ 76 h 84"/>
                <a:gd name="T8" fmla="*/ 2 w 53"/>
                <a:gd name="T9" fmla="*/ 60 h 84"/>
                <a:gd name="T10" fmla="*/ 40 w 53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84">
                  <a:moveTo>
                    <a:pt x="40" y="0"/>
                  </a:moveTo>
                  <a:cubicBezTo>
                    <a:pt x="45" y="2"/>
                    <a:pt x="47" y="3"/>
                    <a:pt x="47" y="4"/>
                  </a:cubicBezTo>
                  <a:cubicBezTo>
                    <a:pt x="49" y="9"/>
                    <a:pt x="53" y="17"/>
                    <a:pt x="51" y="20"/>
                  </a:cubicBezTo>
                  <a:cubicBezTo>
                    <a:pt x="41" y="40"/>
                    <a:pt x="31" y="61"/>
                    <a:pt x="16" y="76"/>
                  </a:cubicBezTo>
                  <a:cubicBezTo>
                    <a:pt x="8" y="84"/>
                    <a:pt x="0" y="70"/>
                    <a:pt x="2" y="60"/>
                  </a:cubicBezTo>
                  <a:cubicBezTo>
                    <a:pt x="6" y="36"/>
                    <a:pt x="18" y="15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57" name="Freeform 142"/>
            <p:cNvSpPr/>
            <p:nvPr/>
          </p:nvSpPr>
          <p:spPr bwMode="auto">
            <a:xfrm>
              <a:off x="8502650" y="38100"/>
              <a:ext cx="34925" cy="39688"/>
            </a:xfrm>
            <a:custGeom>
              <a:avLst/>
              <a:gdLst>
                <a:gd name="T0" fmla="*/ 0 w 88"/>
                <a:gd name="T1" fmla="*/ 42 h 48"/>
                <a:gd name="T2" fmla="*/ 85 w 88"/>
                <a:gd name="T3" fmla="*/ 0 h 48"/>
                <a:gd name="T4" fmla="*/ 86 w 88"/>
                <a:gd name="T5" fmla="*/ 23 h 48"/>
                <a:gd name="T6" fmla="*/ 0 w 88"/>
                <a:gd name="T7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48">
                  <a:moveTo>
                    <a:pt x="0" y="42"/>
                  </a:moveTo>
                  <a:cubicBezTo>
                    <a:pt x="23" y="11"/>
                    <a:pt x="55" y="14"/>
                    <a:pt x="85" y="0"/>
                  </a:cubicBezTo>
                  <a:cubicBezTo>
                    <a:pt x="85" y="12"/>
                    <a:pt x="88" y="20"/>
                    <a:pt x="86" y="23"/>
                  </a:cubicBezTo>
                  <a:cubicBezTo>
                    <a:pt x="72" y="38"/>
                    <a:pt x="30" y="48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58" name="Freeform 143"/>
            <p:cNvSpPr/>
            <p:nvPr/>
          </p:nvSpPr>
          <p:spPr bwMode="auto">
            <a:xfrm>
              <a:off x="7185025" y="700088"/>
              <a:ext cx="15875" cy="30163"/>
            </a:xfrm>
            <a:custGeom>
              <a:avLst/>
              <a:gdLst>
                <a:gd name="T0" fmla="*/ 34 w 38"/>
                <a:gd name="T1" fmla="*/ 33 h 36"/>
                <a:gd name="T2" fmla="*/ 27 w 38"/>
                <a:gd name="T3" fmla="*/ 36 h 36"/>
                <a:gd name="T4" fmla="*/ 1 w 38"/>
                <a:gd name="T5" fmla="*/ 10 h 36"/>
                <a:gd name="T6" fmla="*/ 13 w 38"/>
                <a:gd name="T7" fmla="*/ 1 h 36"/>
                <a:gd name="T8" fmla="*/ 34 w 38"/>
                <a:gd name="T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4" y="33"/>
                  </a:moveTo>
                  <a:cubicBezTo>
                    <a:pt x="29" y="35"/>
                    <a:pt x="28" y="36"/>
                    <a:pt x="27" y="36"/>
                  </a:cubicBezTo>
                  <a:cubicBezTo>
                    <a:pt x="11" y="34"/>
                    <a:pt x="0" y="27"/>
                    <a:pt x="1" y="10"/>
                  </a:cubicBezTo>
                  <a:cubicBezTo>
                    <a:pt x="2" y="7"/>
                    <a:pt x="10" y="0"/>
                    <a:pt x="13" y="1"/>
                  </a:cubicBezTo>
                  <a:cubicBezTo>
                    <a:pt x="27" y="6"/>
                    <a:pt x="38" y="14"/>
                    <a:pt x="3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</p:grpSp>
      <p:grpSp>
        <p:nvGrpSpPr>
          <p:cNvPr id="5" name="Group 158"/>
          <p:cNvGrpSpPr/>
          <p:nvPr/>
        </p:nvGrpSpPr>
        <p:grpSpPr>
          <a:xfrm>
            <a:off x="7333052" y="4030216"/>
            <a:ext cx="1166981" cy="1353146"/>
            <a:chOff x="7478257" y="2193205"/>
            <a:chExt cx="452893" cy="700189"/>
          </a:xfrm>
        </p:grpSpPr>
        <p:sp>
          <p:nvSpPr>
            <p:cNvPr id="160" name="Oval 159"/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1" name="Freeform 17"/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 dirty="0"/>
            </a:p>
          </p:txBody>
        </p:sp>
      </p:grpSp>
      <p:grpSp>
        <p:nvGrpSpPr>
          <p:cNvPr id="8" name="Group 161"/>
          <p:cNvGrpSpPr/>
          <p:nvPr/>
        </p:nvGrpSpPr>
        <p:grpSpPr>
          <a:xfrm>
            <a:off x="5648134" y="1569890"/>
            <a:ext cx="1033652" cy="1198548"/>
            <a:chOff x="7478257" y="2193205"/>
            <a:chExt cx="452893" cy="700189"/>
          </a:xfrm>
        </p:grpSpPr>
        <p:sp>
          <p:nvSpPr>
            <p:cNvPr id="163" name="Oval 162"/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4" name="Freeform 17"/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 dirty="0"/>
            </a:p>
          </p:txBody>
        </p:sp>
      </p:grpSp>
      <p:grpSp>
        <p:nvGrpSpPr>
          <p:cNvPr id="9" name="Group 164"/>
          <p:cNvGrpSpPr/>
          <p:nvPr/>
        </p:nvGrpSpPr>
        <p:grpSpPr>
          <a:xfrm>
            <a:off x="8771096" y="1542055"/>
            <a:ext cx="880052" cy="1020443"/>
            <a:chOff x="7478257" y="2193205"/>
            <a:chExt cx="452893" cy="700189"/>
          </a:xfrm>
        </p:grpSpPr>
        <p:sp>
          <p:nvSpPr>
            <p:cNvPr id="166" name="Oval 165"/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7" name="Freeform 17"/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 dirty="0"/>
            </a:p>
          </p:txBody>
        </p:sp>
      </p:grpSp>
      <p:sp>
        <p:nvSpPr>
          <p:cNvPr id="172" name="TextBox 171"/>
          <p:cNvSpPr txBox="1"/>
          <p:nvPr/>
        </p:nvSpPr>
        <p:spPr>
          <a:xfrm>
            <a:off x="1463040" y="3114040"/>
            <a:ext cx="3096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kumimoji="0" lang="en-US" altLang="en-US" sz="1125" b="0" i="0" kern="1200" cap="none" spc="0" normalizeH="0" baseline="0" noProof="0" dirty="0">
                <a:latin typeface="Open Sans" panose="020B0606030504020204" pitchFamily="34" charset="0"/>
              </a:rPr>
              <a:t> </a:t>
            </a:r>
            <a:r>
              <a:rPr lang="en-US" altLang="en-US" sz="1125" dirty="0">
                <a:latin typeface="Open Sans" panose="020B0606030504020204" pitchFamily="34" charset="0"/>
              </a:rPr>
              <a:t> </a:t>
            </a:r>
            <a:r>
              <a:rPr lang="ru-RU" altLang="en-US" b="1" dirty="0" err="1" smtClean="0">
                <a:latin typeface="Open Sans" panose="020B0606030504020204" pitchFamily="34" charset="0"/>
              </a:rPr>
              <a:t>С</a:t>
            </a:r>
            <a:r>
              <a:rPr lang="en-US" altLang="en-US" b="1" dirty="0" err="1" smtClean="0">
                <a:latin typeface="Open Sans" panose="020B0606030504020204" pitchFamily="34" charset="0"/>
              </a:rPr>
              <a:t>изде</a:t>
            </a:r>
            <a:r>
              <a:rPr lang="en-US" altLang="en-US" b="1" dirty="0" smtClean="0">
                <a:latin typeface="Open Sans" panose="020B0606030504020204" pitchFamily="34" charset="0"/>
              </a:rPr>
              <a:t> </a:t>
            </a:r>
            <a:r>
              <a:rPr lang="en-US" altLang="en-US" b="1" dirty="0" err="1">
                <a:latin typeface="Open Sans" panose="020B0606030504020204" pitchFamily="34" charset="0"/>
              </a:rPr>
              <a:t>көйгөй</a:t>
            </a:r>
            <a:r>
              <a:rPr lang="en-US" altLang="en-US" b="1" dirty="0">
                <a:latin typeface="Open Sans" panose="020B0606030504020204" pitchFamily="34" charset="0"/>
              </a:rPr>
              <a:t> </a:t>
            </a:r>
            <a:r>
              <a:rPr lang="en-US" altLang="en-US" b="1" dirty="0" err="1">
                <a:latin typeface="Open Sans" panose="020B0606030504020204" pitchFamily="34" charset="0"/>
              </a:rPr>
              <a:t>же</a:t>
            </a:r>
            <a:r>
              <a:rPr lang="en-US" altLang="en-US" b="1" dirty="0">
                <a:latin typeface="Open Sans" panose="020B0606030504020204" pitchFamily="34" charset="0"/>
              </a:rPr>
              <a:t> </a:t>
            </a:r>
            <a:r>
              <a:rPr lang="en-US" altLang="en-US" b="1" dirty="0" err="1">
                <a:latin typeface="Open Sans" panose="020B0606030504020204" pitchFamily="34" charset="0"/>
              </a:rPr>
              <a:t>муктаждыктар</a:t>
            </a:r>
            <a:r>
              <a:rPr lang="en-US" altLang="en-US" b="1" dirty="0">
                <a:latin typeface="Open Sans" panose="020B0606030504020204" pitchFamily="34" charset="0"/>
              </a:rPr>
              <a:t> </a:t>
            </a:r>
            <a:r>
              <a:rPr lang="en-US" altLang="en-US" b="1" dirty="0" err="1">
                <a:latin typeface="Open Sans" panose="020B0606030504020204" pitchFamily="34" charset="0"/>
              </a:rPr>
              <a:t>бар</a:t>
            </a:r>
            <a:endParaRPr lang="en-US" altLang="en-US" b="1" dirty="0">
              <a:latin typeface="Open Sans" panose="020B0606030504020204" pitchFamily="34" charset="0"/>
            </a:endParaRPr>
          </a:p>
          <a:p>
            <a:pPr marR="0" indent="0" algn="just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b="1" i="0" kern="1200" cap="none" spc="0" normalizeH="0" baseline="0" noProof="0" dirty="0">
              <a:latin typeface="Open Sans" panose="020B0606030504020204" pitchFamily="34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1583498" y="1484785"/>
            <a:ext cx="4128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en-US" b="1" dirty="0">
                <a:latin typeface="Open Sans" panose="020B0606030504020204" pitchFamily="34" charset="0"/>
              </a:rPr>
              <a:t>Башка адамдар бул жөнүндө кандай ойдо экенин билесиң, бирок эмне кылуу керектигин билбейсиң.</a:t>
            </a:r>
            <a:endParaRPr lang="en-US" altLang="en-US" b="1" dirty="0">
              <a:latin typeface="Open Sans" panose="020B0606030504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8319282" y="5267741"/>
            <a:ext cx="3360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en-US" b="1" dirty="0">
                <a:latin typeface="Open Sans" panose="020B0606030504020204" pitchFamily="34" charset="0"/>
              </a:rPr>
              <a:t>Сиз кандайдыр бир аракет кыла баштайсыз</a:t>
            </a:r>
            <a:endParaRPr lang="en-GB" altLang="en-US" b="1" dirty="0">
              <a:latin typeface="Open Sans" panose="020B0606030504020204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8765179" y="2220687"/>
            <a:ext cx="316121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br>
              <a:rPr lang="ru-RU" sz="1600" dirty="0"/>
            </a:br>
            <a:r>
              <a:rPr lang="ru-RU" altLang="en-US" b="1" dirty="0">
                <a:latin typeface="Open Sans" panose="020B0606030504020204" pitchFamily="34" charset="0"/>
              </a:rPr>
              <a:t>Сиз </a:t>
            </a:r>
            <a:r>
              <a:rPr lang="ru-RU" altLang="en-US" b="1" dirty="0" err="1">
                <a:latin typeface="Open Sans" panose="020B0606030504020204" pitchFamily="34" charset="0"/>
              </a:rPr>
              <a:t>бул</a:t>
            </a:r>
            <a:r>
              <a:rPr lang="ru-RU" altLang="en-US" b="1" dirty="0">
                <a:latin typeface="Open Sans" panose="020B0606030504020204" pitchFamily="34" charset="0"/>
              </a:rPr>
              <a:t> </a:t>
            </a:r>
            <a:r>
              <a:rPr lang="ru-RU" altLang="en-US" b="1" dirty="0" err="1">
                <a:latin typeface="Open Sans" panose="020B0606030504020204" pitchFamily="34" charset="0"/>
              </a:rPr>
              <a:t>адамдарды</a:t>
            </a:r>
            <a:r>
              <a:rPr lang="ru-RU" altLang="en-US" b="1" dirty="0">
                <a:latin typeface="Open Sans" panose="020B0606030504020204" pitchFamily="34" charset="0"/>
              </a:rPr>
              <a:t> </a:t>
            </a:r>
            <a:r>
              <a:rPr lang="ru-RU" altLang="en-US" b="1" dirty="0" err="1">
                <a:latin typeface="Open Sans" panose="020B0606030504020204" pitchFamily="34" charset="0"/>
              </a:rPr>
              <a:t>чогултуп</a:t>
            </a:r>
            <a:r>
              <a:rPr lang="ru-RU" altLang="en-US" b="1" dirty="0">
                <a:latin typeface="Open Sans" panose="020B0606030504020204" pitchFamily="34" charset="0"/>
              </a:rPr>
              <a:t>, </a:t>
            </a:r>
            <a:r>
              <a:rPr lang="ru-RU" altLang="en-US" b="1" dirty="0" err="1">
                <a:latin typeface="Open Sans" panose="020B0606030504020204" pitchFamily="34" charset="0"/>
              </a:rPr>
              <a:t>чогулуп</a:t>
            </a:r>
            <a:r>
              <a:rPr lang="ru-RU" altLang="en-US" b="1" dirty="0">
                <a:latin typeface="Open Sans" panose="020B0606030504020204" pitchFamily="34" charset="0"/>
              </a:rPr>
              <a:t>, </a:t>
            </a:r>
            <a:r>
              <a:rPr lang="ru-RU" altLang="en-US" b="1" dirty="0" err="1">
                <a:latin typeface="Open Sans" panose="020B0606030504020204" pitchFamily="34" charset="0"/>
              </a:rPr>
              <a:t>биргелешип</a:t>
            </a:r>
            <a:r>
              <a:rPr lang="ru-RU" altLang="en-US" b="1" dirty="0">
                <a:latin typeface="Open Sans" panose="020B0606030504020204" pitchFamily="34" charset="0"/>
              </a:rPr>
              <a:t> </a:t>
            </a:r>
            <a:r>
              <a:rPr lang="ru-RU" altLang="en-US" b="1" dirty="0" err="1">
                <a:latin typeface="Open Sans" panose="020B0606030504020204" pitchFamily="34" charset="0"/>
              </a:rPr>
              <a:t>чечим</a:t>
            </a:r>
            <a:r>
              <a:rPr lang="ru-RU" altLang="en-US" b="1" dirty="0">
                <a:latin typeface="Open Sans" panose="020B0606030504020204" pitchFamily="34" charset="0"/>
              </a:rPr>
              <a:t> </a:t>
            </a:r>
            <a:r>
              <a:rPr lang="ru-RU" altLang="en-US" b="1" dirty="0" err="1">
                <a:latin typeface="Open Sans" panose="020B0606030504020204" pitchFamily="34" charset="0"/>
              </a:rPr>
              <a:t>кабыл</a:t>
            </a:r>
            <a:r>
              <a:rPr lang="ru-RU" altLang="en-US" b="1" dirty="0">
                <a:latin typeface="Open Sans" panose="020B0606030504020204" pitchFamily="34" charset="0"/>
              </a:rPr>
              <a:t> </a:t>
            </a:r>
            <a:r>
              <a:rPr lang="ru-RU" altLang="en-US" b="1" dirty="0" err="1">
                <a:latin typeface="Open Sans" panose="020B0606030504020204" pitchFamily="34" charset="0"/>
              </a:rPr>
              <a:t>алышыңыз керектигин</a:t>
            </a:r>
            <a:r>
              <a:rPr lang="ru-RU" altLang="en-US" b="1" dirty="0">
                <a:latin typeface="Open Sans" panose="020B0606030504020204" pitchFamily="34" charset="0"/>
              </a:rPr>
              <a:t> </a:t>
            </a:r>
            <a:r>
              <a:rPr lang="ru-RU" altLang="en-US" b="1" dirty="0" err="1">
                <a:latin typeface="Open Sans" panose="020B0606030504020204" pitchFamily="34" charset="0"/>
              </a:rPr>
              <a:t>түшүнүп жатасыз</a:t>
            </a:r>
            <a:r>
              <a:rPr lang="ru-RU" altLang="en-US" b="1" dirty="0">
                <a:latin typeface="Open Sans" panose="020B0606030504020204" pitchFamily="34" charset="0"/>
              </a:rPr>
              <a:t>, </a:t>
            </a:r>
            <a:r>
              <a:rPr lang="ru-RU" altLang="en-US" b="1" dirty="0" err="1">
                <a:latin typeface="Open Sans" panose="020B0606030504020204" pitchFamily="34" charset="0"/>
              </a:rPr>
              <a:t>анткени</a:t>
            </a:r>
            <a:r>
              <a:rPr lang="ru-RU" altLang="en-US" b="1" dirty="0">
                <a:latin typeface="Open Sans" panose="020B0606030504020204" pitchFamily="34" charset="0"/>
              </a:rPr>
              <a:t> </a:t>
            </a:r>
            <a:r>
              <a:rPr lang="ru-RU" altLang="en-US" b="1" dirty="0" err="1">
                <a:latin typeface="Open Sans" panose="020B0606030504020204" pitchFamily="34" charset="0"/>
              </a:rPr>
              <a:t>көптөгөн үндөр бирөөдөн жакшы</a:t>
            </a:r>
            <a:endParaRPr lang="en-US" altLang="en-GB" b="1" dirty="0">
              <a:latin typeface="Open Sans" panose="020B0606030504020204" pitchFamily="34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1871532" y="3068960"/>
            <a:ext cx="1754928" cy="64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7" name="Rectangle 176"/>
          <p:cNvSpPr/>
          <p:nvPr/>
        </p:nvSpPr>
        <p:spPr>
          <a:xfrm>
            <a:off x="3695734" y="1484784"/>
            <a:ext cx="1754928" cy="641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8" name="Rectangle 177"/>
          <p:cNvSpPr/>
          <p:nvPr/>
        </p:nvSpPr>
        <p:spPr>
          <a:xfrm>
            <a:off x="8860081" y="5025589"/>
            <a:ext cx="1754928" cy="641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9" name="Rectangle 178"/>
          <p:cNvSpPr/>
          <p:nvPr/>
        </p:nvSpPr>
        <p:spPr>
          <a:xfrm>
            <a:off x="10062364" y="2285171"/>
            <a:ext cx="1754928" cy="641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5901267" y="227330"/>
            <a:ext cx="3267076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dirty="0" smtClean="0"/>
              <a:t>Дээрлик саясий лидер болуп калдыңыз</a:t>
            </a:r>
            <a:endParaRPr lang="en-US" altLang="en-US" sz="2400" b="1" dirty="0">
              <a:latin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bldLvl="0" build="allAtOnce"/>
      <p:bldP spid="172" grpId="1" bldLvl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7809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Лидер </a:t>
            </a:r>
            <a:r>
              <a:rPr lang="ru-RU" sz="2800" dirty="0" err="1" smtClean="0"/>
              <a:t>деген</a:t>
            </a:r>
            <a:r>
              <a:rPr lang="ru-RU" sz="2800" dirty="0" smtClean="0"/>
              <a:t> </a:t>
            </a:r>
            <a:r>
              <a:rPr lang="ru-RU" sz="2800" dirty="0" err="1" smtClean="0"/>
              <a:t>ким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5413" y="1052737"/>
            <a:ext cx="10766987" cy="5073427"/>
          </a:xfrm>
        </p:spPr>
        <p:txBody>
          <a:bodyPr>
            <a:normAutofit/>
          </a:bodyPr>
          <a:lstStyle/>
          <a:p>
            <a:pPr algn="just"/>
            <a:r>
              <a:rPr lang="ru-RU" altLang="en-US" dirty="0" smtClean="0"/>
              <a:t>Лидер </a:t>
            </a:r>
            <a:r>
              <a:rPr lang="ru-RU" altLang="en-US" dirty="0" err="1" smtClean="0"/>
              <a:t>сөзсүз түрдө шайланган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өкүл </a:t>
            </a:r>
            <a:r>
              <a:rPr lang="ru-RU" altLang="en-US" dirty="0" smtClean="0"/>
              <a:t>же босс </a:t>
            </a:r>
            <a:r>
              <a:rPr lang="ru-RU" altLang="en-US" dirty="0" err="1" smtClean="0"/>
              <a:t>эмес</a:t>
            </a:r>
            <a:r>
              <a:rPr lang="ru-RU" altLang="en-US" dirty="0" smtClean="0"/>
              <a:t>. Ал </a:t>
            </a:r>
            <a:r>
              <a:rPr lang="ru-RU" altLang="en-US" dirty="0" err="1" smtClean="0"/>
              <a:t>үлгү көрсөтө алат</a:t>
            </a:r>
            <a:r>
              <a:rPr lang="ru-RU" altLang="en-US" dirty="0" smtClean="0"/>
              <a:t>, </a:t>
            </a:r>
            <a:r>
              <a:rPr lang="ru-RU" altLang="en-US" dirty="0" err="1" smtClean="0"/>
              <a:t>кеңеш бере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алат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жана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күнүмдүк жашоодо</a:t>
            </a:r>
            <a:r>
              <a:rPr lang="ru-RU" altLang="en-US" dirty="0" smtClean="0"/>
              <a:t>, </a:t>
            </a:r>
            <a:r>
              <a:rPr lang="ru-RU" altLang="en-US" dirty="0" err="1" smtClean="0"/>
              <a:t>көрсөтмөлөрдү </a:t>
            </a:r>
            <a:r>
              <a:rPr lang="ru-RU" altLang="en-US" dirty="0" smtClean="0"/>
              <a:t>берет. </a:t>
            </a:r>
            <a:r>
              <a:rPr lang="en-US" dirty="0" smtClean="0"/>
              <a:t>Лидер бул башкаларга таасир эткен жана максатка жетектеген, башкаларды жетектөөгө жардам берген белгилүү жөндөмдөр</a:t>
            </a:r>
            <a:r>
              <a:rPr lang="ru-RU" altLang="en-US" dirty="0" smtClean="0"/>
              <a:t>го</a:t>
            </a:r>
            <a:r>
              <a:rPr lang="en-US" dirty="0" smtClean="0"/>
              <a:t> жана сапаттар</a:t>
            </a:r>
            <a:r>
              <a:rPr lang="ru-RU" altLang="en-US" dirty="0" smtClean="0"/>
              <a:t>га ээ </a:t>
            </a:r>
            <a:r>
              <a:rPr lang="en-US" dirty="0" smtClean="0"/>
              <a:t> жетекчи. </a:t>
            </a:r>
            <a:endParaRPr lang="en-US" dirty="0" smtClean="0"/>
          </a:p>
          <a:p>
            <a:pPr algn="just"/>
            <a:r>
              <a:rPr lang="en-US" dirty="0" smtClean="0"/>
              <a:t>Лидерлик - бул адамдын максаттарга жетүү үчүн башка адамдарга таасир этүү же таасир этүү жөндөмү.</a:t>
            </a:r>
            <a:endParaRPr lang="en-US" dirty="0" smtClean="0"/>
          </a:p>
          <a:p>
            <a:pPr marL="0" indent="0">
              <a:buNone/>
            </a:pPr>
            <a:r>
              <a:rPr lang="ru-RU" altLang="en-US" dirty="0" smtClean="0"/>
              <a:t>     </a:t>
            </a:r>
            <a:endParaRPr lang="ru-RU" altLang="en-US" dirty="0" smtClean="0"/>
          </a:p>
          <a:p>
            <a:pPr marL="0" indent="0">
              <a:buNone/>
            </a:pPr>
            <a:r>
              <a:rPr lang="ru-RU" altLang="en-US" dirty="0" smtClean="0"/>
              <a:t>     </a:t>
            </a:r>
            <a:r>
              <a:rPr lang="ru-RU" altLang="en-US" dirty="0" err="1" smtClean="0"/>
              <a:t>Аялдардын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лидерлиги</a:t>
            </a:r>
            <a:r>
              <a:rPr lang="ru-RU" altLang="en-US" dirty="0" smtClean="0"/>
              <a:t> -  </a:t>
            </a:r>
            <a:r>
              <a:rPr lang="ru-RU" altLang="en-US" dirty="0" err="1" smtClean="0"/>
              <a:t>мамлекеттик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башкаруунун</a:t>
            </a:r>
            <a:r>
              <a:rPr lang="ru-RU" altLang="en-US" dirty="0" smtClean="0"/>
              <a:t> ар </a:t>
            </a:r>
            <a:r>
              <a:rPr lang="ru-RU" altLang="en-US" dirty="0" err="1" smtClean="0"/>
              <a:t>кандай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деңгээлдеринде чечимдерди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иштеп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чыгууга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жана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кабыл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алууга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аялдардын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катышуусу. </a:t>
            </a:r>
            <a:endParaRPr lang="ru-RU" altLang="en-US" dirty="0" smtClean="0"/>
          </a:p>
          <a:p>
            <a:pPr algn="just"/>
            <a:endParaRPr lang="ru-RU" alt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597662" y="603887"/>
            <a:ext cx="9756140" cy="557339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altLang="en-US" b="1" dirty="0" err="1" smtClean="0">
                <a:sym typeface="+mn-ea"/>
              </a:rPr>
              <a:t>Лидерлик</a:t>
            </a:r>
            <a:r>
              <a:rPr lang="ru-RU" altLang="en-US" b="1" dirty="0" smtClean="0">
                <a:sym typeface="+mn-ea"/>
              </a:rPr>
              <a:t> </a:t>
            </a:r>
            <a:r>
              <a:rPr lang="ru-RU" altLang="en-US" b="1" dirty="0" err="1" smtClean="0">
                <a:sym typeface="+mn-ea"/>
              </a:rPr>
              <a:t>формуласы</a:t>
            </a:r>
            <a:endParaRPr lang="ru-RU" altLang="en-US" b="1" dirty="0" smtClean="0">
              <a:sym typeface="+mn-ea"/>
            </a:endParaRPr>
          </a:p>
          <a:p>
            <a:pPr marL="0" indent="0" algn="ctr">
              <a:buNone/>
            </a:pPr>
            <a:r>
              <a:rPr lang="ru-RU" altLang="en-US" b="1" dirty="0" smtClean="0">
                <a:sym typeface="+mn-ea"/>
              </a:rPr>
              <a:t>“Потенциал </a:t>
            </a:r>
            <a:r>
              <a:rPr lang="ru-RU" altLang="en-US" b="1" dirty="0" err="1" smtClean="0">
                <a:sym typeface="+mn-ea"/>
              </a:rPr>
              <a:t>x</a:t>
            </a:r>
            <a:r>
              <a:rPr lang="ru-RU" altLang="en-US" b="1" dirty="0" smtClean="0">
                <a:sym typeface="+mn-ea"/>
              </a:rPr>
              <a:t> </a:t>
            </a:r>
            <a:r>
              <a:rPr lang="en-US" altLang="ru-RU" b="1" dirty="0" smtClean="0">
                <a:sym typeface="+mn-ea"/>
              </a:rPr>
              <a:t>Т</a:t>
            </a:r>
            <a:r>
              <a:rPr lang="ru-RU" altLang="en-US" b="1" dirty="0" err="1" smtClean="0">
                <a:sym typeface="+mn-ea"/>
              </a:rPr>
              <a:t>ажрыйба</a:t>
            </a:r>
            <a:r>
              <a:rPr lang="ru-RU" altLang="en-US" b="1" dirty="0" smtClean="0">
                <a:sym typeface="+mn-ea"/>
              </a:rPr>
              <a:t> </a:t>
            </a:r>
            <a:r>
              <a:rPr lang="ru-RU" altLang="en-US" b="1" dirty="0" err="1" smtClean="0">
                <a:sym typeface="+mn-ea"/>
              </a:rPr>
              <a:t>x</a:t>
            </a:r>
            <a:r>
              <a:rPr lang="ru-RU" altLang="en-US" b="1" dirty="0" smtClean="0">
                <a:sym typeface="+mn-ea"/>
              </a:rPr>
              <a:t> </a:t>
            </a:r>
            <a:r>
              <a:rPr lang="ru-RU" altLang="en-US" b="1" dirty="0" err="1" smtClean="0">
                <a:sym typeface="+mn-ea"/>
              </a:rPr>
              <a:t>Каалоо</a:t>
            </a:r>
            <a:r>
              <a:rPr lang="ru-RU" altLang="en-US" b="1" dirty="0" smtClean="0">
                <a:sym typeface="+mn-ea"/>
              </a:rPr>
              <a:t>”</a:t>
            </a:r>
            <a:endParaRPr lang="ru-RU" altLang="en-US" b="1" dirty="0" smtClean="0">
              <a:sym typeface="+mn-ea"/>
            </a:endParaRPr>
          </a:p>
          <a:p>
            <a:pPr marL="0" indent="0">
              <a:buNone/>
            </a:pPr>
            <a:endParaRPr lang="ru-RU" altLang="ru-RU" dirty="0" smtClean="0"/>
          </a:p>
          <a:p>
            <a:pPr marL="0" indent="0">
              <a:buNone/>
            </a:pPr>
            <a:endParaRPr lang="ru-RU" altLang="ru-RU" dirty="0"/>
          </a:p>
          <a:p>
            <a:pPr marL="0" indent="0">
              <a:buNone/>
            </a:pPr>
            <a:endParaRPr lang="ru-RU" altLang="ru-RU" dirty="0" smtClean="0"/>
          </a:p>
          <a:p>
            <a:pPr marL="0" indent="0">
              <a:buNone/>
            </a:pPr>
            <a:endParaRPr lang="ru-RU" altLang="ru-RU" dirty="0" smtClean="0"/>
          </a:p>
          <a:p>
            <a:pPr marL="0" indent="0">
              <a:buNone/>
            </a:pPr>
            <a:endParaRPr lang="ru-RU" altLang="ru-RU" dirty="0"/>
          </a:p>
          <a:p>
            <a:pPr marL="0" indent="0">
              <a:buNone/>
            </a:pPr>
            <a:endParaRPr lang="ru-RU" altLang="ru-RU" dirty="0" smtClean="0"/>
          </a:p>
          <a:p>
            <a:pPr marL="0" indent="0">
              <a:buNone/>
            </a:pPr>
            <a:endParaRPr lang="ru-RU" altLang="en-US" sz="2800" dirty="0" smtClean="0"/>
          </a:p>
          <a:p>
            <a:pPr marL="0" indent="0">
              <a:buNone/>
            </a:pPr>
            <a:endParaRPr lang="ru-RU" altLang="en-US" sz="2800" dirty="0" smtClean="0">
              <a:sym typeface="+mn-ea"/>
            </a:endParaRPr>
          </a:p>
          <a:p>
            <a:pPr marL="0" indent="0">
              <a:buNone/>
            </a:pPr>
            <a:r>
              <a:rPr lang="ru-RU" altLang="en-US" sz="2800" dirty="0" smtClean="0">
                <a:sym typeface="+mn-ea"/>
              </a:rPr>
              <a:t>Сиз: "Мен </a:t>
            </a:r>
            <a:r>
              <a:rPr lang="ru-RU" altLang="en-US" sz="2800" dirty="0" err="1" smtClean="0">
                <a:sym typeface="+mn-ea"/>
              </a:rPr>
              <a:t>эч</a:t>
            </a:r>
            <a:r>
              <a:rPr lang="ru-RU" altLang="en-US" sz="2800" dirty="0" smtClean="0">
                <a:sym typeface="+mn-ea"/>
              </a:rPr>
              <a:t> </a:t>
            </a:r>
            <a:r>
              <a:rPr lang="ru-RU" altLang="en-US" sz="2800" dirty="0" err="1" smtClean="0">
                <a:sym typeface="+mn-ea"/>
              </a:rPr>
              <a:t>качан</a:t>
            </a:r>
            <a:r>
              <a:rPr lang="ru-RU" altLang="en-US" sz="2800" dirty="0" smtClean="0">
                <a:sym typeface="+mn-ea"/>
              </a:rPr>
              <a:t> </a:t>
            </a:r>
            <a:r>
              <a:rPr lang="ru-RU" altLang="en-US" sz="2800" dirty="0" err="1" smtClean="0">
                <a:sym typeface="+mn-ea"/>
              </a:rPr>
              <a:t>көтөрө албайм</a:t>
            </a:r>
            <a:r>
              <a:rPr lang="ru-RU" altLang="en-US" sz="2800" dirty="0" smtClean="0">
                <a:sym typeface="+mn-ea"/>
              </a:rPr>
              <a:t> ..." </a:t>
            </a:r>
            <a:r>
              <a:rPr lang="ru-RU" altLang="en-US" sz="2800" dirty="0" err="1" smtClean="0">
                <a:sym typeface="+mn-ea"/>
              </a:rPr>
              <a:t>деп</a:t>
            </a:r>
            <a:r>
              <a:rPr lang="ru-RU" altLang="en-US" sz="2800" dirty="0" smtClean="0">
                <a:sym typeface="+mn-ea"/>
              </a:rPr>
              <a:t> ай</a:t>
            </a:r>
            <a:r>
              <a:rPr lang="en-US" altLang="ru-RU" sz="2800" dirty="0" err="1" smtClean="0">
                <a:sym typeface="+mn-ea"/>
              </a:rPr>
              <a:t>тп</a:t>
            </a:r>
            <a:r>
              <a:rPr lang="ru-RU" altLang="en-US" sz="2800" dirty="0" smtClean="0">
                <a:sym typeface="+mn-ea"/>
              </a:rPr>
              <a:t>а</a:t>
            </a:r>
            <a:r>
              <a:rPr lang="en-US" altLang="ru-RU" sz="2800" dirty="0" err="1" smtClean="0">
                <a:sym typeface="+mn-ea"/>
              </a:rPr>
              <a:t>ныз</a:t>
            </a:r>
            <a:r>
              <a:rPr lang="ru-RU" altLang="en-US" sz="2800" dirty="0" smtClean="0">
                <a:sym typeface="+mn-ea"/>
              </a:rPr>
              <a:t>.</a:t>
            </a:r>
            <a:endParaRPr lang="ru-RU" altLang="en-US" sz="2800" dirty="0" smtClean="0">
              <a:sym typeface="+mn-ea"/>
            </a:endParaRPr>
          </a:p>
          <a:p>
            <a:pPr marL="0" indent="0">
              <a:buNone/>
            </a:pPr>
            <a:r>
              <a:rPr lang="ru-RU" altLang="en-US" sz="2800" dirty="0" smtClean="0">
                <a:sym typeface="+mn-ea"/>
              </a:rPr>
              <a:t> "Мен </a:t>
            </a:r>
            <a:r>
              <a:rPr lang="ru-RU" altLang="en-US" sz="2800" dirty="0" err="1" smtClean="0">
                <a:sym typeface="+mn-ea"/>
              </a:rPr>
              <a:t>ийгиликке</a:t>
            </a:r>
            <a:r>
              <a:rPr lang="ru-RU" altLang="en-US" sz="2800" dirty="0" smtClean="0">
                <a:sym typeface="+mn-ea"/>
              </a:rPr>
              <a:t> </a:t>
            </a:r>
            <a:r>
              <a:rPr lang="ru-RU" altLang="en-US" sz="2800" dirty="0" err="1" smtClean="0">
                <a:sym typeface="+mn-ea"/>
              </a:rPr>
              <a:t>жетем</a:t>
            </a:r>
            <a:r>
              <a:rPr lang="ru-RU" altLang="en-US" sz="2800" dirty="0" smtClean="0">
                <a:sym typeface="+mn-ea"/>
              </a:rPr>
              <a:t>!", "Мен </a:t>
            </a:r>
            <a:r>
              <a:rPr lang="ru-RU" altLang="en-US" sz="2800" dirty="0" err="1" smtClean="0">
                <a:sym typeface="+mn-ea"/>
              </a:rPr>
              <a:t>кыла</a:t>
            </a:r>
            <a:r>
              <a:rPr lang="ru-RU" altLang="en-US" sz="2800" dirty="0" smtClean="0">
                <a:sym typeface="+mn-ea"/>
              </a:rPr>
              <a:t> </a:t>
            </a:r>
            <a:r>
              <a:rPr lang="ru-RU" altLang="en-US" sz="2800" dirty="0" err="1" smtClean="0">
                <a:sym typeface="+mn-ea"/>
              </a:rPr>
              <a:t>алам</a:t>
            </a:r>
            <a:r>
              <a:rPr lang="ru-RU" altLang="en-US" sz="2800" dirty="0" smtClean="0">
                <a:sym typeface="+mn-ea"/>
              </a:rPr>
              <a:t>" </a:t>
            </a:r>
            <a:r>
              <a:rPr lang="ru-RU" altLang="en-US" sz="2800" dirty="0" err="1" smtClean="0">
                <a:sym typeface="+mn-ea"/>
              </a:rPr>
              <a:t>деп</a:t>
            </a:r>
            <a:r>
              <a:rPr lang="ru-RU" altLang="en-US" sz="2800" dirty="0" smtClean="0">
                <a:sym typeface="+mn-ea"/>
              </a:rPr>
              <a:t> </a:t>
            </a:r>
            <a:r>
              <a:rPr lang="ru-RU" altLang="en-US" sz="2800" dirty="0" err="1" smtClean="0">
                <a:sym typeface="+mn-ea"/>
              </a:rPr>
              <a:t>айтыш</a:t>
            </a:r>
            <a:r>
              <a:rPr lang="ru-RU" altLang="en-US" sz="2800" dirty="0" smtClean="0">
                <a:sym typeface="+mn-ea"/>
              </a:rPr>
              <a:t> </a:t>
            </a:r>
            <a:r>
              <a:rPr lang="ru-RU" altLang="en-US" sz="2800" dirty="0" err="1" smtClean="0">
                <a:sym typeface="+mn-ea"/>
              </a:rPr>
              <a:t>керек</a:t>
            </a:r>
            <a:endParaRPr lang="ru-RU" altLang="en-US" sz="2800" dirty="0" smtClean="0">
              <a:sym typeface="+mn-ea"/>
            </a:endParaRPr>
          </a:p>
          <a:p>
            <a:pPr marL="0" indent="0">
              <a:buNone/>
            </a:pPr>
            <a:endParaRPr lang="ru-RU" altLang="en-US" sz="2800" dirty="0"/>
          </a:p>
        </p:txBody>
      </p:sp>
      <p:sp>
        <p:nvSpPr>
          <p:cNvPr id="4" name="Овал 3"/>
          <p:cNvSpPr/>
          <p:nvPr/>
        </p:nvSpPr>
        <p:spPr>
          <a:xfrm>
            <a:off x="4943872" y="1772816"/>
            <a:ext cx="3072341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К</a:t>
            </a:r>
            <a:r>
              <a:rPr lang="ru-RU" sz="3200" dirty="0" err="1" smtClean="0"/>
              <a:t>аалоо</a:t>
            </a:r>
            <a:endParaRPr lang="ru-RU" sz="3200" dirty="0"/>
          </a:p>
        </p:txBody>
      </p:sp>
      <p:sp>
        <p:nvSpPr>
          <p:cNvPr id="5" name="Овал 4"/>
          <p:cNvSpPr/>
          <p:nvPr/>
        </p:nvSpPr>
        <p:spPr>
          <a:xfrm>
            <a:off x="3983767" y="2924945"/>
            <a:ext cx="2784309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Ж</a:t>
            </a:r>
            <a:r>
              <a:rPr lang="en-US" sz="3200" dirty="0" smtClean="0"/>
              <a:t>асай алам</a:t>
            </a:r>
            <a:endParaRPr lang="ru-RU" sz="3200" dirty="0"/>
          </a:p>
        </p:txBody>
      </p:sp>
      <p:sp>
        <p:nvSpPr>
          <p:cNvPr id="6" name="Овал 5"/>
          <p:cNvSpPr/>
          <p:nvPr/>
        </p:nvSpPr>
        <p:spPr>
          <a:xfrm>
            <a:off x="6288021" y="2996952"/>
            <a:ext cx="2688299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Кылыш</a:t>
            </a:r>
            <a:r>
              <a:rPr lang="ru-RU" sz="3200" dirty="0" smtClean="0"/>
              <a:t> </a:t>
            </a:r>
            <a:r>
              <a:rPr lang="ru-RU" sz="3200" dirty="0" err="1" smtClean="0"/>
              <a:t>керек</a:t>
            </a:r>
            <a:endParaRPr lang="ru-RU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939165" y="427355"/>
            <a:ext cx="10414635" cy="57499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br>
              <a:rPr lang="ru-RU" sz="2400" dirty="0" smtClean="0"/>
            </a:br>
            <a:r>
              <a:rPr lang="ru-RU" dirty="0" err="1"/>
              <a:t>Аялдардын</a:t>
            </a:r>
            <a:r>
              <a:rPr lang="ru-RU" dirty="0"/>
              <a:t> </a:t>
            </a:r>
            <a:r>
              <a:rPr lang="ru-RU" dirty="0" err="1"/>
              <a:t>саясий</a:t>
            </a:r>
            <a:r>
              <a:rPr lang="ru-RU" dirty="0"/>
              <a:t> </a:t>
            </a:r>
            <a:r>
              <a:rPr lang="ru-RU" dirty="0" err="1"/>
              <a:t>лидерлиги</a:t>
            </a:r>
            <a:r>
              <a:rPr lang="ru-RU" dirty="0"/>
              <a:t> </a:t>
            </a:r>
            <a:r>
              <a:rPr lang="ru-RU" dirty="0" err="1"/>
              <a:t>чындыкка</a:t>
            </a:r>
            <a:r>
              <a:rPr lang="ru-RU" dirty="0"/>
              <a:t> </a:t>
            </a:r>
            <a:r>
              <a:rPr lang="ru-RU" dirty="0" err="1"/>
              <a:t>айлантуу</a:t>
            </a:r>
            <a:r>
              <a:rPr lang="ru-RU" altLang="en-US" dirty="0" smtClean="0"/>
              <a:t>.</a:t>
            </a:r>
            <a:r>
              <a:rPr lang="ru-RU" altLang="en-US" sz="2400" dirty="0" smtClean="0"/>
              <a:t> </a:t>
            </a:r>
            <a:endParaRPr lang="ru-RU" altLang="en-US" dirty="0"/>
          </a:p>
          <a:p>
            <a:pPr marL="0" indent="0">
              <a:buNone/>
            </a:pPr>
            <a:endParaRPr lang="ru-RU" altLang="en-US" dirty="0">
              <a:sym typeface="+mn-ea"/>
            </a:endParaRPr>
          </a:p>
          <a:p>
            <a:pPr marL="0" indent="0">
              <a:buNone/>
            </a:pPr>
            <a:endParaRPr lang="ru-RU" altLang="en-US" dirty="0">
              <a:sym typeface="+mn-ea"/>
            </a:endParaRPr>
          </a:p>
          <a:p>
            <a:pPr marL="0" indent="0">
              <a:buNone/>
            </a:pPr>
            <a:endParaRPr lang="ru-RU" altLang="en-US" dirty="0">
              <a:sym typeface="+mn-ea"/>
            </a:endParaRPr>
          </a:p>
          <a:p>
            <a:pPr marL="0" indent="0">
              <a:buNone/>
            </a:pPr>
            <a:endParaRPr lang="ru-RU" altLang="en-US" dirty="0">
              <a:sym typeface="+mn-ea"/>
            </a:endParaRPr>
          </a:p>
          <a:p>
            <a:pPr marL="0" indent="0">
              <a:buNone/>
            </a:pPr>
            <a:r>
              <a:rPr lang="ru-RU" altLang="en-US" dirty="0">
                <a:sym typeface="+mn-ea"/>
              </a:rPr>
              <a:t> </a:t>
            </a:r>
            <a:endParaRPr lang="ru-RU" altLang="en-US" dirty="0">
              <a:sym typeface="+mn-ea"/>
            </a:endParaRPr>
          </a:p>
          <a:p>
            <a:pPr marL="0" indent="0">
              <a:buNone/>
            </a:pPr>
            <a:r>
              <a:rPr lang="ru-RU" altLang="en-US" dirty="0">
                <a:sym typeface="+mn-ea"/>
              </a:rPr>
              <a:t> </a:t>
            </a:r>
            <a:endParaRPr lang="ru-RU" altLang="en-US" dirty="0">
              <a:sym typeface="+mn-ea"/>
            </a:endParaRPr>
          </a:p>
          <a:p>
            <a:pPr marL="0" indent="0">
              <a:buNone/>
            </a:pPr>
            <a:endParaRPr lang="ru-RU" altLang="en-US" dirty="0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145454" y="2590165"/>
            <a:ext cx="77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871532" y="1700810"/>
            <a:ext cx="8976361" cy="467436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Лидерлик ар кандай социалдык деңгээлдерде болушу мүмкүн.</a:t>
            </a:r>
            <a:endParaRPr lang="ru-RU" altLang="en-US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99456" y="2780928"/>
            <a:ext cx="10561173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dirty="0" smtClean="0"/>
              <a:t>Лидерликтин 3 компоненти</a:t>
            </a:r>
            <a:r>
              <a:rPr lang="ru-RU" altLang="en-US" sz="3200" dirty="0" smtClean="0"/>
              <a:t>: </a:t>
            </a:r>
            <a:r>
              <a:rPr lang="en-US" sz="3200" dirty="0" smtClean="0"/>
              <a:t> </a:t>
            </a:r>
            <a:endParaRPr lang="en-US" sz="3200" dirty="0" smtClean="0"/>
          </a:p>
          <a:p>
            <a:pPr marL="514350" indent="-514350">
              <a:buAutoNum type="arabicPeriod"/>
            </a:pPr>
            <a:r>
              <a:rPr lang="en-US" sz="3200" dirty="0" smtClean="0"/>
              <a:t>Көйгөйлөрдү же маселелерди өз убагында чечүү</a:t>
            </a:r>
            <a:endParaRPr lang="en-US" sz="3200" dirty="0" smtClean="0"/>
          </a:p>
          <a:p>
            <a:pPr marL="514350" indent="-514350"/>
            <a:r>
              <a:rPr lang="en-US" sz="3200" dirty="0" smtClean="0"/>
              <a:t>2. Адамдарды идеяга айлантуу</a:t>
            </a:r>
            <a:endParaRPr lang="en-US" sz="3200" dirty="0" smtClean="0"/>
          </a:p>
          <a:p>
            <a:pPr marL="514350" indent="-514350"/>
            <a:r>
              <a:rPr lang="en-US" sz="3200" dirty="0" smtClean="0"/>
              <a:t>3. Өзүн-өзү өнүктүрүү</a:t>
            </a:r>
            <a:endParaRPr lang="ru-RU" sz="2800" dirty="0" smtClean="0"/>
          </a:p>
          <a:p>
            <a:pPr algn="ctr"/>
            <a:endParaRPr lang="ru-RU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be 59"/>
          <p:cNvSpPr/>
          <p:nvPr/>
        </p:nvSpPr>
        <p:spPr>
          <a:xfrm flipH="1">
            <a:off x="8138159" y="2821577"/>
            <a:ext cx="3043646" cy="3319931"/>
          </a:xfrm>
          <a:prstGeom prst="cube">
            <a:avLst>
              <a:gd name="adj" fmla="val 20548"/>
            </a:avLst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Белгилүү бир максаттарга жетүү үчүн социалдык топту же жалпы коомду стимулдай алат 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59" name="Cube 58"/>
          <p:cNvSpPr/>
          <p:nvPr/>
        </p:nvSpPr>
        <p:spPr>
          <a:xfrm flipH="1">
            <a:off x="6876935" y="3120050"/>
            <a:ext cx="2082514" cy="3021459"/>
          </a:xfrm>
          <a:prstGeom prst="cube">
            <a:avLst>
              <a:gd name="adj" fmla="val 20319"/>
            </a:avLst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ube 57"/>
          <p:cNvSpPr/>
          <p:nvPr/>
        </p:nvSpPr>
        <p:spPr>
          <a:xfrm flipH="1">
            <a:off x="5166594" y="3609285"/>
            <a:ext cx="2082514" cy="2532225"/>
          </a:xfrm>
          <a:prstGeom prst="cube">
            <a:avLst>
              <a:gd name="adj" fmla="val 20624"/>
            </a:avLst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ube 55"/>
          <p:cNvSpPr/>
          <p:nvPr/>
        </p:nvSpPr>
        <p:spPr>
          <a:xfrm flipH="1">
            <a:off x="3459891" y="4136768"/>
            <a:ext cx="2082514" cy="2004741"/>
          </a:xfrm>
          <a:prstGeom prst="cube">
            <a:avLst>
              <a:gd name="adj" fmla="val 21554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be 53"/>
          <p:cNvSpPr/>
          <p:nvPr/>
        </p:nvSpPr>
        <p:spPr>
          <a:xfrm flipH="1">
            <a:off x="1772006" y="4689803"/>
            <a:ext cx="5608508" cy="1854689"/>
          </a:xfrm>
          <a:prstGeom prst="cube">
            <a:avLst>
              <a:gd name="adj" fmla="val 25554"/>
            </a:avLst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Принциптерге бекем , ишенимге бекем, ачык талкууларда жана күрөштө өз идеяларын коргоого даяр </a:t>
            </a:r>
            <a:r>
              <a:rPr lang="ru-RU" altLang="en-US" sz="2400" dirty="0" smtClean="0">
                <a:solidFill>
                  <a:schemeClr val="tx1"/>
                </a:solidFill>
              </a:rPr>
              <a:t>и</a:t>
            </a:r>
            <a:r>
              <a:rPr lang="en-US" sz="2400" dirty="0" smtClean="0">
                <a:solidFill>
                  <a:schemeClr val="tx1"/>
                </a:solidFill>
              </a:rPr>
              <a:t>нсан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 flipH="1">
            <a:off x="1772005" y="4230987"/>
            <a:ext cx="2082514" cy="880445"/>
          </a:xfrm>
          <a:prstGeom prst="cube">
            <a:avLst>
              <a:gd name="adj" fmla="val 487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 flipH="1">
            <a:off x="3459891" y="3703502"/>
            <a:ext cx="2082514" cy="880445"/>
          </a:xfrm>
          <a:prstGeom prst="cube">
            <a:avLst>
              <a:gd name="adj" fmla="val 487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 flipH="1">
            <a:off x="5166594" y="3180489"/>
            <a:ext cx="2082514" cy="880445"/>
          </a:xfrm>
          <a:prstGeom prst="cube">
            <a:avLst>
              <a:gd name="adj" fmla="val 487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 flipH="1">
            <a:off x="6860235" y="2679130"/>
            <a:ext cx="2082514" cy="880445"/>
          </a:xfrm>
          <a:prstGeom prst="cube">
            <a:avLst>
              <a:gd name="adj" fmla="val 487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 flipH="1">
            <a:off x="8580000" y="2125519"/>
            <a:ext cx="2082514" cy="880445"/>
          </a:xfrm>
          <a:prstGeom prst="cube">
            <a:avLst>
              <a:gd name="adj" fmla="val 487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3"/>
          <p:cNvGrpSpPr/>
          <p:nvPr/>
        </p:nvGrpSpPr>
        <p:grpSpPr>
          <a:xfrm>
            <a:off x="8577031" y="403111"/>
            <a:ext cx="1856405" cy="1954742"/>
            <a:chOff x="5138738" y="-608163"/>
            <a:chExt cx="4786312" cy="5039851"/>
          </a:xfrm>
        </p:grpSpPr>
        <p:sp>
          <p:nvSpPr>
            <p:cNvPr id="29" name="Oval 28"/>
            <p:cNvSpPr/>
            <p:nvPr/>
          </p:nvSpPr>
          <p:spPr>
            <a:xfrm>
              <a:off x="5793224" y="3973382"/>
              <a:ext cx="3766861" cy="380050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29"/>
            <p:cNvGrpSpPr/>
            <p:nvPr/>
          </p:nvGrpSpPr>
          <p:grpSpPr>
            <a:xfrm>
              <a:off x="5138738" y="-608163"/>
              <a:ext cx="4786312" cy="5039851"/>
              <a:chOff x="5995988" y="2712903"/>
              <a:chExt cx="2457450" cy="2587625"/>
            </a:xfrm>
          </p:grpSpPr>
          <p:sp>
            <p:nvSpPr>
              <p:cNvPr id="31" name="Freeform 6"/>
              <p:cNvSpPr/>
              <p:nvPr/>
            </p:nvSpPr>
            <p:spPr bwMode="auto">
              <a:xfrm>
                <a:off x="5995988" y="2712903"/>
                <a:ext cx="2457450" cy="2587625"/>
              </a:xfrm>
              <a:custGeom>
                <a:avLst/>
                <a:gdLst>
                  <a:gd name="T0" fmla="*/ 707 w 771"/>
                  <a:gd name="T1" fmla="*/ 219 h 812"/>
                  <a:gd name="T2" fmla="*/ 760 w 771"/>
                  <a:gd name="T3" fmla="*/ 369 h 812"/>
                  <a:gd name="T4" fmla="*/ 685 w 771"/>
                  <a:gd name="T5" fmla="*/ 634 h 812"/>
                  <a:gd name="T6" fmla="*/ 197 w 771"/>
                  <a:gd name="T7" fmla="*/ 707 h 812"/>
                  <a:gd name="T8" fmla="*/ 97 w 771"/>
                  <a:gd name="T9" fmla="*/ 220 h 812"/>
                  <a:gd name="T10" fmla="*/ 594 w 771"/>
                  <a:gd name="T11" fmla="*/ 106 h 812"/>
                  <a:gd name="T12" fmla="*/ 552 w 771"/>
                  <a:gd name="T13" fmla="*/ 147 h 812"/>
                  <a:gd name="T14" fmla="*/ 509 w 771"/>
                  <a:gd name="T15" fmla="*/ 128 h 812"/>
                  <a:gd name="T16" fmla="*/ 454 w 771"/>
                  <a:gd name="T17" fmla="*/ 113 h 812"/>
                  <a:gd name="T18" fmla="*/ 372 w 771"/>
                  <a:gd name="T19" fmla="*/ 110 h 812"/>
                  <a:gd name="T20" fmla="*/ 241 w 771"/>
                  <a:gd name="T21" fmla="*/ 155 h 812"/>
                  <a:gd name="T22" fmla="*/ 147 w 771"/>
                  <a:gd name="T23" fmla="*/ 249 h 812"/>
                  <a:gd name="T24" fmla="*/ 115 w 771"/>
                  <a:gd name="T25" fmla="*/ 317 h 812"/>
                  <a:gd name="T26" fmla="*/ 103 w 771"/>
                  <a:gd name="T27" fmla="*/ 366 h 812"/>
                  <a:gd name="T28" fmla="*/ 102 w 771"/>
                  <a:gd name="T29" fmla="*/ 450 h 812"/>
                  <a:gd name="T30" fmla="*/ 124 w 771"/>
                  <a:gd name="T31" fmla="*/ 528 h 812"/>
                  <a:gd name="T32" fmla="*/ 209 w 771"/>
                  <a:gd name="T33" fmla="*/ 643 h 812"/>
                  <a:gd name="T34" fmla="*/ 295 w 771"/>
                  <a:gd name="T35" fmla="*/ 694 h 812"/>
                  <a:gd name="T36" fmla="*/ 357 w 771"/>
                  <a:gd name="T37" fmla="*/ 710 h 812"/>
                  <a:gd name="T38" fmla="*/ 439 w 771"/>
                  <a:gd name="T39" fmla="*/ 711 h 812"/>
                  <a:gd name="T40" fmla="*/ 512 w 771"/>
                  <a:gd name="T41" fmla="*/ 693 h 812"/>
                  <a:gd name="T42" fmla="*/ 585 w 771"/>
                  <a:gd name="T43" fmla="*/ 652 h 812"/>
                  <a:gd name="T44" fmla="*/ 644 w 771"/>
                  <a:gd name="T45" fmla="*/ 592 h 812"/>
                  <a:gd name="T46" fmla="*/ 677 w 771"/>
                  <a:gd name="T47" fmla="*/ 536 h 812"/>
                  <a:gd name="T48" fmla="*/ 696 w 771"/>
                  <a:gd name="T49" fmla="*/ 482 h 812"/>
                  <a:gd name="T50" fmla="*/ 704 w 771"/>
                  <a:gd name="T51" fmla="*/ 432 h 812"/>
                  <a:gd name="T52" fmla="*/ 702 w 771"/>
                  <a:gd name="T53" fmla="*/ 374 h 812"/>
                  <a:gd name="T54" fmla="*/ 695 w 771"/>
                  <a:gd name="T55" fmla="*/ 334 h 812"/>
                  <a:gd name="T56" fmla="*/ 666 w 771"/>
                  <a:gd name="T57" fmla="*/ 264 h 812"/>
                  <a:gd name="T58" fmla="*/ 667 w 771"/>
                  <a:gd name="T59" fmla="*/ 258 h 812"/>
                  <a:gd name="T60" fmla="*/ 703 w 771"/>
                  <a:gd name="T61" fmla="*/ 222 h 812"/>
                  <a:gd name="T62" fmla="*/ 707 w 771"/>
                  <a:gd name="T63" fmla="*/ 219 h 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71" h="812">
                    <a:moveTo>
                      <a:pt x="707" y="219"/>
                    </a:moveTo>
                    <a:cubicBezTo>
                      <a:pt x="736" y="265"/>
                      <a:pt x="754" y="315"/>
                      <a:pt x="760" y="369"/>
                    </a:cubicBezTo>
                    <a:cubicBezTo>
                      <a:pt x="771" y="467"/>
                      <a:pt x="746" y="557"/>
                      <a:pt x="685" y="634"/>
                    </a:cubicBezTo>
                    <a:cubicBezTo>
                      <a:pt x="561" y="789"/>
                      <a:pt x="347" y="812"/>
                      <a:pt x="197" y="707"/>
                    </a:cubicBezTo>
                    <a:cubicBezTo>
                      <a:pt x="31" y="591"/>
                      <a:pt x="0" y="374"/>
                      <a:pt x="97" y="220"/>
                    </a:cubicBezTo>
                    <a:cubicBezTo>
                      <a:pt x="203" y="52"/>
                      <a:pt x="424" y="0"/>
                      <a:pt x="594" y="106"/>
                    </a:cubicBezTo>
                    <a:cubicBezTo>
                      <a:pt x="580" y="120"/>
                      <a:pt x="566" y="134"/>
                      <a:pt x="552" y="147"/>
                    </a:cubicBezTo>
                    <a:cubicBezTo>
                      <a:pt x="538" y="141"/>
                      <a:pt x="523" y="134"/>
                      <a:pt x="509" y="128"/>
                    </a:cubicBezTo>
                    <a:cubicBezTo>
                      <a:pt x="491" y="121"/>
                      <a:pt x="473" y="116"/>
                      <a:pt x="454" y="113"/>
                    </a:cubicBezTo>
                    <a:cubicBezTo>
                      <a:pt x="427" y="108"/>
                      <a:pt x="399" y="107"/>
                      <a:pt x="372" y="110"/>
                    </a:cubicBezTo>
                    <a:cubicBezTo>
                      <a:pt x="325" y="115"/>
                      <a:pt x="281" y="130"/>
                      <a:pt x="241" y="155"/>
                    </a:cubicBezTo>
                    <a:cubicBezTo>
                      <a:pt x="203" y="179"/>
                      <a:pt x="171" y="211"/>
                      <a:pt x="147" y="249"/>
                    </a:cubicBezTo>
                    <a:cubicBezTo>
                      <a:pt x="134" y="270"/>
                      <a:pt x="123" y="293"/>
                      <a:pt x="115" y="317"/>
                    </a:cubicBezTo>
                    <a:cubicBezTo>
                      <a:pt x="110" y="333"/>
                      <a:pt x="106" y="350"/>
                      <a:pt x="103" y="366"/>
                    </a:cubicBezTo>
                    <a:cubicBezTo>
                      <a:pt x="99" y="394"/>
                      <a:pt x="99" y="422"/>
                      <a:pt x="102" y="450"/>
                    </a:cubicBezTo>
                    <a:cubicBezTo>
                      <a:pt x="105" y="477"/>
                      <a:pt x="113" y="503"/>
                      <a:pt x="124" y="528"/>
                    </a:cubicBezTo>
                    <a:cubicBezTo>
                      <a:pt x="143" y="574"/>
                      <a:pt x="171" y="612"/>
                      <a:pt x="209" y="643"/>
                    </a:cubicBezTo>
                    <a:cubicBezTo>
                      <a:pt x="235" y="665"/>
                      <a:pt x="263" y="682"/>
                      <a:pt x="295" y="694"/>
                    </a:cubicBezTo>
                    <a:cubicBezTo>
                      <a:pt x="315" y="701"/>
                      <a:pt x="336" y="707"/>
                      <a:pt x="357" y="710"/>
                    </a:cubicBezTo>
                    <a:cubicBezTo>
                      <a:pt x="384" y="714"/>
                      <a:pt x="412" y="715"/>
                      <a:pt x="439" y="711"/>
                    </a:cubicBezTo>
                    <a:cubicBezTo>
                      <a:pt x="464" y="708"/>
                      <a:pt x="488" y="702"/>
                      <a:pt x="512" y="693"/>
                    </a:cubicBezTo>
                    <a:cubicBezTo>
                      <a:pt x="538" y="683"/>
                      <a:pt x="563" y="669"/>
                      <a:pt x="585" y="652"/>
                    </a:cubicBezTo>
                    <a:cubicBezTo>
                      <a:pt x="607" y="635"/>
                      <a:pt x="627" y="615"/>
                      <a:pt x="644" y="592"/>
                    </a:cubicBezTo>
                    <a:cubicBezTo>
                      <a:pt x="657" y="575"/>
                      <a:pt x="668" y="556"/>
                      <a:pt x="677" y="536"/>
                    </a:cubicBezTo>
                    <a:cubicBezTo>
                      <a:pt x="686" y="519"/>
                      <a:pt x="692" y="501"/>
                      <a:pt x="696" y="482"/>
                    </a:cubicBezTo>
                    <a:cubicBezTo>
                      <a:pt x="700" y="465"/>
                      <a:pt x="703" y="449"/>
                      <a:pt x="704" y="432"/>
                    </a:cubicBezTo>
                    <a:cubicBezTo>
                      <a:pt x="704" y="413"/>
                      <a:pt x="704" y="393"/>
                      <a:pt x="702" y="374"/>
                    </a:cubicBezTo>
                    <a:cubicBezTo>
                      <a:pt x="701" y="361"/>
                      <a:pt x="698" y="347"/>
                      <a:pt x="695" y="334"/>
                    </a:cubicBezTo>
                    <a:cubicBezTo>
                      <a:pt x="689" y="310"/>
                      <a:pt x="679" y="286"/>
                      <a:pt x="666" y="264"/>
                    </a:cubicBezTo>
                    <a:cubicBezTo>
                      <a:pt x="665" y="262"/>
                      <a:pt x="665" y="260"/>
                      <a:pt x="667" y="258"/>
                    </a:cubicBezTo>
                    <a:cubicBezTo>
                      <a:pt x="680" y="246"/>
                      <a:pt x="691" y="234"/>
                      <a:pt x="703" y="222"/>
                    </a:cubicBezTo>
                    <a:cubicBezTo>
                      <a:pt x="704" y="221"/>
                      <a:pt x="705" y="220"/>
                      <a:pt x="707" y="21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" name="Freeform 7"/>
              <p:cNvSpPr/>
              <p:nvPr/>
            </p:nvSpPr>
            <p:spPr bwMode="auto">
              <a:xfrm>
                <a:off x="6515101" y="3270116"/>
                <a:ext cx="1450975" cy="1435100"/>
              </a:xfrm>
              <a:custGeom>
                <a:avLst/>
                <a:gdLst>
                  <a:gd name="T0" fmla="*/ 350 w 455"/>
                  <a:gd name="T1" fmla="*/ 54 h 450"/>
                  <a:gd name="T2" fmla="*/ 311 w 455"/>
                  <a:gd name="T3" fmla="*/ 93 h 450"/>
                  <a:gd name="T4" fmla="*/ 305 w 455"/>
                  <a:gd name="T5" fmla="*/ 94 h 450"/>
                  <a:gd name="T6" fmla="*/ 262 w 455"/>
                  <a:gd name="T7" fmla="*/ 81 h 450"/>
                  <a:gd name="T8" fmla="*/ 210 w 455"/>
                  <a:gd name="T9" fmla="*/ 82 h 450"/>
                  <a:gd name="T10" fmla="*/ 148 w 455"/>
                  <a:gd name="T11" fmla="*/ 109 h 450"/>
                  <a:gd name="T12" fmla="*/ 103 w 455"/>
                  <a:gd name="T13" fmla="*/ 160 h 450"/>
                  <a:gd name="T14" fmla="*/ 84 w 455"/>
                  <a:gd name="T15" fmla="*/ 216 h 450"/>
                  <a:gd name="T16" fmla="*/ 90 w 455"/>
                  <a:gd name="T17" fmla="*/ 283 h 450"/>
                  <a:gd name="T18" fmla="*/ 154 w 455"/>
                  <a:gd name="T19" fmla="*/ 367 h 450"/>
                  <a:gd name="T20" fmla="*/ 225 w 455"/>
                  <a:gd name="T21" fmla="*/ 392 h 450"/>
                  <a:gd name="T22" fmla="*/ 302 w 455"/>
                  <a:gd name="T23" fmla="*/ 379 h 450"/>
                  <a:gd name="T24" fmla="*/ 364 w 455"/>
                  <a:gd name="T25" fmla="*/ 330 h 450"/>
                  <a:gd name="T26" fmla="*/ 391 w 455"/>
                  <a:gd name="T27" fmla="*/ 273 h 450"/>
                  <a:gd name="T28" fmla="*/ 395 w 455"/>
                  <a:gd name="T29" fmla="*/ 223 h 450"/>
                  <a:gd name="T30" fmla="*/ 380 w 455"/>
                  <a:gd name="T31" fmla="*/ 167 h 450"/>
                  <a:gd name="T32" fmla="*/ 422 w 455"/>
                  <a:gd name="T33" fmla="*/ 125 h 450"/>
                  <a:gd name="T34" fmla="*/ 453 w 455"/>
                  <a:gd name="T35" fmla="*/ 242 h 450"/>
                  <a:gd name="T36" fmla="*/ 418 w 455"/>
                  <a:gd name="T37" fmla="*/ 354 h 450"/>
                  <a:gd name="T38" fmla="*/ 235 w 455"/>
                  <a:gd name="T39" fmla="*/ 450 h 450"/>
                  <a:gd name="T40" fmla="*/ 85 w 455"/>
                  <a:gd name="T41" fmla="*/ 385 h 450"/>
                  <a:gd name="T42" fmla="*/ 95 w 455"/>
                  <a:gd name="T43" fmla="*/ 78 h 450"/>
                  <a:gd name="T44" fmla="*/ 350 w 455"/>
                  <a:gd name="T45" fmla="*/ 54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5" h="450">
                    <a:moveTo>
                      <a:pt x="350" y="54"/>
                    </a:moveTo>
                    <a:cubicBezTo>
                      <a:pt x="337" y="67"/>
                      <a:pt x="324" y="80"/>
                      <a:pt x="311" y="93"/>
                    </a:cubicBezTo>
                    <a:cubicBezTo>
                      <a:pt x="310" y="94"/>
                      <a:pt x="307" y="95"/>
                      <a:pt x="305" y="94"/>
                    </a:cubicBezTo>
                    <a:cubicBezTo>
                      <a:pt x="292" y="87"/>
                      <a:pt x="277" y="83"/>
                      <a:pt x="262" y="81"/>
                    </a:cubicBezTo>
                    <a:cubicBezTo>
                      <a:pt x="244" y="79"/>
                      <a:pt x="227" y="79"/>
                      <a:pt x="210" y="82"/>
                    </a:cubicBezTo>
                    <a:cubicBezTo>
                      <a:pt x="187" y="87"/>
                      <a:pt x="166" y="96"/>
                      <a:pt x="148" y="109"/>
                    </a:cubicBezTo>
                    <a:cubicBezTo>
                      <a:pt x="129" y="123"/>
                      <a:pt x="114" y="140"/>
                      <a:pt x="103" y="160"/>
                    </a:cubicBezTo>
                    <a:cubicBezTo>
                      <a:pt x="93" y="178"/>
                      <a:pt x="87" y="196"/>
                      <a:pt x="84" y="216"/>
                    </a:cubicBezTo>
                    <a:cubicBezTo>
                      <a:pt x="81" y="239"/>
                      <a:pt x="83" y="261"/>
                      <a:pt x="90" y="283"/>
                    </a:cubicBezTo>
                    <a:cubicBezTo>
                      <a:pt x="101" y="319"/>
                      <a:pt x="123" y="347"/>
                      <a:pt x="154" y="367"/>
                    </a:cubicBezTo>
                    <a:cubicBezTo>
                      <a:pt x="176" y="381"/>
                      <a:pt x="199" y="389"/>
                      <a:pt x="225" y="392"/>
                    </a:cubicBezTo>
                    <a:cubicBezTo>
                      <a:pt x="252" y="394"/>
                      <a:pt x="277" y="390"/>
                      <a:pt x="302" y="379"/>
                    </a:cubicBezTo>
                    <a:cubicBezTo>
                      <a:pt x="327" y="368"/>
                      <a:pt x="348" y="352"/>
                      <a:pt x="364" y="330"/>
                    </a:cubicBezTo>
                    <a:cubicBezTo>
                      <a:pt x="377" y="313"/>
                      <a:pt x="386" y="294"/>
                      <a:pt x="391" y="273"/>
                    </a:cubicBezTo>
                    <a:cubicBezTo>
                      <a:pt x="395" y="256"/>
                      <a:pt x="397" y="240"/>
                      <a:pt x="395" y="223"/>
                    </a:cubicBezTo>
                    <a:cubicBezTo>
                      <a:pt x="394" y="204"/>
                      <a:pt x="389" y="185"/>
                      <a:pt x="380" y="167"/>
                    </a:cubicBezTo>
                    <a:cubicBezTo>
                      <a:pt x="394" y="153"/>
                      <a:pt x="408" y="139"/>
                      <a:pt x="422" y="125"/>
                    </a:cubicBezTo>
                    <a:cubicBezTo>
                      <a:pt x="444" y="161"/>
                      <a:pt x="455" y="200"/>
                      <a:pt x="453" y="242"/>
                    </a:cubicBezTo>
                    <a:cubicBezTo>
                      <a:pt x="452" y="283"/>
                      <a:pt x="441" y="320"/>
                      <a:pt x="418" y="354"/>
                    </a:cubicBezTo>
                    <a:cubicBezTo>
                      <a:pt x="374" y="418"/>
                      <a:pt x="312" y="450"/>
                      <a:pt x="235" y="450"/>
                    </a:cubicBezTo>
                    <a:cubicBezTo>
                      <a:pt x="176" y="450"/>
                      <a:pt x="125" y="427"/>
                      <a:pt x="85" y="385"/>
                    </a:cubicBezTo>
                    <a:cubicBezTo>
                      <a:pt x="0" y="295"/>
                      <a:pt x="6" y="160"/>
                      <a:pt x="95" y="78"/>
                    </a:cubicBezTo>
                    <a:cubicBezTo>
                      <a:pt x="179" y="0"/>
                      <a:pt x="293" y="14"/>
                      <a:pt x="350" y="5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3" name="Freeform 8"/>
              <p:cNvSpPr/>
              <p:nvPr/>
            </p:nvSpPr>
            <p:spPr bwMode="auto">
              <a:xfrm>
                <a:off x="7040563" y="2874828"/>
                <a:ext cx="1381125" cy="1384300"/>
              </a:xfrm>
              <a:custGeom>
                <a:avLst/>
                <a:gdLst>
                  <a:gd name="T0" fmla="*/ 363 w 433"/>
                  <a:gd name="T1" fmla="*/ 0 h 434"/>
                  <a:gd name="T2" fmla="*/ 363 w 433"/>
                  <a:gd name="T3" fmla="*/ 71 h 434"/>
                  <a:gd name="T4" fmla="*/ 432 w 433"/>
                  <a:gd name="T5" fmla="*/ 71 h 434"/>
                  <a:gd name="T6" fmla="*/ 433 w 433"/>
                  <a:gd name="T7" fmla="*/ 73 h 434"/>
                  <a:gd name="T8" fmla="*/ 408 w 433"/>
                  <a:gd name="T9" fmla="*/ 98 h 434"/>
                  <a:gd name="T10" fmla="*/ 303 w 433"/>
                  <a:gd name="T11" fmla="*/ 203 h 434"/>
                  <a:gd name="T12" fmla="*/ 292 w 433"/>
                  <a:gd name="T13" fmla="*/ 207 h 434"/>
                  <a:gd name="T14" fmla="*/ 262 w 433"/>
                  <a:gd name="T15" fmla="*/ 208 h 434"/>
                  <a:gd name="T16" fmla="*/ 255 w 433"/>
                  <a:gd name="T17" fmla="*/ 210 h 434"/>
                  <a:gd name="T18" fmla="*/ 176 w 433"/>
                  <a:gd name="T19" fmla="*/ 289 h 434"/>
                  <a:gd name="T20" fmla="*/ 141 w 433"/>
                  <a:gd name="T21" fmla="*/ 325 h 434"/>
                  <a:gd name="T22" fmla="*/ 140 w 433"/>
                  <a:gd name="T23" fmla="*/ 330 h 434"/>
                  <a:gd name="T24" fmla="*/ 146 w 433"/>
                  <a:gd name="T25" fmla="*/ 354 h 434"/>
                  <a:gd name="T26" fmla="*/ 121 w 433"/>
                  <a:gd name="T27" fmla="*/ 415 h 434"/>
                  <a:gd name="T28" fmla="*/ 67 w 433"/>
                  <a:gd name="T29" fmla="*/ 432 h 434"/>
                  <a:gd name="T30" fmla="*/ 12 w 433"/>
                  <a:gd name="T31" fmla="*/ 397 h 434"/>
                  <a:gd name="T32" fmla="*/ 4 w 433"/>
                  <a:gd name="T33" fmla="*/ 342 h 434"/>
                  <a:gd name="T34" fmla="*/ 46 w 433"/>
                  <a:gd name="T35" fmla="*/ 294 h 434"/>
                  <a:gd name="T36" fmla="*/ 105 w 433"/>
                  <a:gd name="T37" fmla="*/ 295 h 434"/>
                  <a:gd name="T38" fmla="*/ 110 w 433"/>
                  <a:gd name="T39" fmla="*/ 293 h 434"/>
                  <a:gd name="T40" fmla="*/ 191 w 433"/>
                  <a:gd name="T41" fmla="*/ 213 h 434"/>
                  <a:gd name="T42" fmla="*/ 223 w 433"/>
                  <a:gd name="T43" fmla="*/ 181 h 434"/>
                  <a:gd name="T44" fmla="*/ 227 w 433"/>
                  <a:gd name="T45" fmla="*/ 171 h 434"/>
                  <a:gd name="T46" fmla="*/ 227 w 433"/>
                  <a:gd name="T47" fmla="*/ 143 h 434"/>
                  <a:gd name="T48" fmla="*/ 231 w 433"/>
                  <a:gd name="T49" fmla="*/ 131 h 434"/>
                  <a:gd name="T50" fmla="*/ 360 w 433"/>
                  <a:gd name="T51" fmla="*/ 3 h 434"/>
                  <a:gd name="T52" fmla="*/ 363 w 433"/>
                  <a:gd name="T53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3" h="434">
                    <a:moveTo>
                      <a:pt x="363" y="0"/>
                    </a:moveTo>
                    <a:cubicBezTo>
                      <a:pt x="363" y="24"/>
                      <a:pt x="363" y="47"/>
                      <a:pt x="363" y="71"/>
                    </a:cubicBezTo>
                    <a:cubicBezTo>
                      <a:pt x="386" y="71"/>
                      <a:pt x="409" y="71"/>
                      <a:pt x="432" y="71"/>
                    </a:cubicBezTo>
                    <a:cubicBezTo>
                      <a:pt x="432" y="72"/>
                      <a:pt x="432" y="73"/>
                      <a:pt x="433" y="73"/>
                    </a:cubicBezTo>
                    <a:cubicBezTo>
                      <a:pt x="424" y="81"/>
                      <a:pt x="416" y="90"/>
                      <a:pt x="408" y="98"/>
                    </a:cubicBezTo>
                    <a:cubicBezTo>
                      <a:pt x="373" y="133"/>
                      <a:pt x="338" y="168"/>
                      <a:pt x="303" y="203"/>
                    </a:cubicBezTo>
                    <a:cubicBezTo>
                      <a:pt x="300" y="206"/>
                      <a:pt x="297" y="208"/>
                      <a:pt x="292" y="207"/>
                    </a:cubicBezTo>
                    <a:cubicBezTo>
                      <a:pt x="282" y="207"/>
                      <a:pt x="272" y="207"/>
                      <a:pt x="262" y="208"/>
                    </a:cubicBezTo>
                    <a:cubicBezTo>
                      <a:pt x="260" y="208"/>
                      <a:pt x="256" y="209"/>
                      <a:pt x="255" y="210"/>
                    </a:cubicBezTo>
                    <a:cubicBezTo>
                      <a:pt x="228" y="237"/>
                      <a:pt x="202" y="263"/>
                      <a:pt x="176" y="289"/>
                    </a:cubicBezTo>
                    <a:cubicBezTo>
                      <a:pt x="164" y="301"/>
                      <a:pt x="152" y="313"/>
                      <a:pt x="141" y="325"/>
                    </a:cubicBezTo>
                    <a:cubicBezTo>
                      <a:pt x="140" y="326"/>
                      <a:pt x="139" y="328"/>
                      <a:pt x="140" y="330"/>
                    </a:cubicBezTo>
                    <a:cubicBezTo>
                      <a:pt x="143" y="338"/>
                      <a:pt x="145" y="346"/>
                      <a:pt x="146" y="354"/>
                    </a:cubicBezTo>
                    <a:cubicBezTo>
                      <a:pt x="148" y="379"/>
                      <a:pt x="139" y="399"/>
                      <a:pt x="121" y="415"/>
                    </a:cubicBezTo>
                    <a:cubicBezTo>
                      <a:pt x="105" y="428"/>
                      <a:pt x="87" y="434"/>
                      <a:pt x="67" y="432"/>
                    </a:cubicBezTo>
                    <a:cubicBezTo>
                      <a:pt x="43" y="429"/>
                      <a:pt x="25" y="417"/>
                      <a:pt x="12" y="397"/>
                    </a:cubicBezTo>
                    <a:cubicBezTo>
                      <a:pt x="2" y="380"/>
                      <a:pt x="0" y="361"/>
                      <a:pt x="4" y="342"/>
                    </a:cubicBezTo>
                    <a:cubicBezTo>
                      <a:pt x="10" y="320"/>
                      <a:pt x="24" y="303"/>
                      <a:pt x="46" y="294"/>
                    </a:cubicBezTo>
                    <a:cubicBezTo>
                      <a:pt x="66" y="285"/>
                      <a:pt x="86" y="286"/>
                      <a:pt x="105" y="295"/>
                    </a:cubicBezTo>
                    <a:cubicBezTo>
                      <a:pt x="107" y="295"/>
                      <a:pt x="109" y="294"/>
                      <a:pt x="110" y="293"/>
                    </a:cubicBezTo>
                    <a:cubicBezTo>
                      <a:pt x="137" y="267"/>
                      <a:pt x="164" y="240"/>
                      <a:pt x="191" y="213"/>
                    </a:cubicBezTo>
                    <a:cubicBezTo>
                      <a:pt x="202" y="202"/>
                      <a:pt x="212" y="191"/>
                      <a:pt x="223" y="181"/>
                    </a:cubicBezTo>
                    <a:cubicBezTo>
                      <a:pt x="226" y="178"/>
                      <a:pt x="227" y="175"/>
                      <a:pt x="227" y="171"/>
                    </a:cubicBezTo>
                    <a:cubicBezTo>
                      <a:pt x="227" y="162"/>
                      <a:pt x="227" y="152"/>
                      <a:pt x="227" y="143"/>
                    </a:cubicBezTo>
                    <a:cubicBezTo>
                      <a:pt x="226" y="138"/>
                      <a:pt x="228" y="135"/>
                      <a:pt x="231" y="131"/>
                    </a:cubicBezTo>
                    <a:cubicBezTo>
                      <a:pt x="274" y="88"/>
                      <a:pt x="317" y="45"/>
                      <a:pt x="360" y="3"/>
                    </a:cubicBezTo>
                    <a:cubicBezTo>
                      <a:pt x="361" y="2"/>
                      <a:pt x="362" y="1"/>
                      <a:pt x="3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35" name="TextBox 34"/>
          <p:cNvSpPr txBox="1"/>
          <p:nvPr/>
        </p:nvSpPr>
        <p:spPr>
          <a:xfrm>
            <a:off x="1185692" y="270788"/>
            <a:ext cx="654188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ru-RU" sz="3200" dirty="0" smtClean="0">
                <a:sym typeface="+mn-ea"/>
              </a:rPr>
              <a:t>Саясий </a:t>
            </a:r>
            <a:r>
              <a:rPr lang="en-US" altLang="ru-RU" sz="3200" dirty="0" smtClean="0">
                <a:sym typeface="+mn-ea"/>
              </a:rPr>
              <a:t> </a:t>
            </a:r>
            <a:r>
              <a:rPr lang="en-US" altLang="ru-RU" sz="3200" dirty="0" err="1" smtClean="0">
                <a:sym typeface="+mn-ea"/>
              </a:rPr>
              <a:t>лидер</a:t>
            </a:r>
            <a:endParaRPr lang="en-GB" sz="32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4084932" y="3912137"/>
            <a:ext cx="713499" cy="71987"/>
          </a:xfrm>
          <a:prstGeom prst="ellipse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27"/>
          <p:cNvGrpSpPr/>
          <p:nvPr/>
        </p:nvGrpSpPr>
        <p:grpSpPr>
          <a:xfrm rot="20404528">
            <a:off x="2589774" y="1696798"/>
            <a:ext cx="2035908" cy="2496179"/>
            <a:chOff x="4742068" y="1262522"/>
            <a:chExt cx="520700" cy="114617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6" name="Freeform 6"/>
            <p:cNvSpPr/>
            <p:nvPr/>
          </p:nvSpPr>
          <p:spPr bwMode="auto">
            <a:xfrm>
              <a:off x="4742068" y="1448260"/>
              <a:ext cx="520700" cy="960438"/>
            </a:xfrm>
            <a:custGeom>
              <a:avLst/>
              <a:gdLst>
                <a:gd name="T0" fmla="*/ 359 w 740"/>
                <a:gd name="T1" fmla="*/ 85 h 685"/>
                <a:gd name="T2" fmla="*/ 297 w 740"/>
                <a:gd name="T3" fmla="*/ 76 h 685"/>
                <a:gd name="T4" fmla="*/ 263 w 740"/>
                <a:gd name="T5" fmla="*/ 70 h 685"/>
                <a:gd name="T6" fmla="*/ 241 w 740"/>
                <a:gd name="T7" fmla="*/ 80 h 685"/>
                <a:gd name="T8" fmla="*/ 179 w 740"/>
                <a:gd name="T9" fmla="*/ 154 h 685"/>
                <a:gd name="T10" fmla="*/ 147 w 740"/>
                <a:gd name="T11" fmla="*/ 165 h 685"/>
                <a:gd name="T12" fmla="*/ 123 w 740"/>
                <a:gd name="T13" fmla="*/ 141 h 685"/>
                <a:gd name="T14" fmla="*/ 129 w 740"/>
                <a:gd name="T15" fmla="*/ 114 h 685"/>
                <a:gd name="T16" fmla="*/ 214 w 740"/>
                <a:gd name="T17" fmla="*/ 12 h 685"/>
                <a:gd name="T18" fmla="*/ 237 w 740"/>
                <a:gd name="T19" fmla="*/ 1 h 685"/>
                <a:gd name="T20" fmla="*/ 402 w 740"/>
                <a:gd name="T21" fmla="*/ 2 h 685"/>
                <a:gd name="T22" fmla="*/ 502 w 740"/>
                <a:gd name="T23" fmla="*/ 43 h 685"/>
                <a:gd name="T24" fmla="*/ 544 w 740"/>
                <a:gd name="T25" fmla="*/ 99 h 685"/>
                <a:gd name="T26" fmla="*/ 582 w 740"/>
                <a:gd name="T27" fmla="*/ 170 h 685"/>
                <a:gd name="T28" fmla="*/ 603 w 740"/>
                <a:gd name="T29" fmla="*/ 210 h 685"/>
                <a:gd name="T30" fmla="*/ 614 w 740"/>
                <a:gd name="T31" fmla="*/ 213 h 685"/>
                <a:gd name="T32" fmla="*/ 690 w 740"/>
                <a:gd name="T33" fmla="*/ 161 h 685"/>
                <a:gd name="T34" fmla="*/ 724 w 740"/>
                <a:gd name="T35" fmla="*/ 160 h 685"/>
                <a:gd name="T36" fmla="*/ 739 w 740"/>
                <a:gd name="T37" fmla="*/ 190 h 685"/>
                <a:gd name="T38" fmla="*/ 722 w 740"/>
                <a:gd name="T39" fmla="*/ 217 h 685"/>
                <a:gd name="T40" fmla="*/ 679 w 740"/>
                <a:gd name="T41" fmla="*/ 247 h 685"/>
                <a:gd name="T42" fmla="*/ 606 w 740"/>
                <a:gd name="T43" fmla="*/ 297 h 685"/>
                <a:gd name="T44" fmla="*/ 569 w 740"/>
                <a:gd name="T45" fmla="*/ 287 h 685"/>
                <a:gd name="T46" fmla="*/ 488 w 740"/>
                <a:gd name="T47" fmla="*/ 170 h 685"/>
                <a:gd name="T48" fmla="*/ 486 w 740"/>
                <a:gd name="T49" fmla="*/ 168 h 685"/>
                <a:gd name="T50" fmla="*/ 423 w 740"/>
                <a:gd name="T51" fmla="*/ 257 h 685"/>
                <a:gd name="T52" fmla="*/ 434 w 740"/>
                <a:gd name="T53" fmla="*/ 268 h 685"/>
                <a:gd name="T54" fmla="*/ 554 w 740"/>
                <a:gd name="T55" fmla="*/ 374 h 685"/>
                <a:gd name="T56" fmla="*/ 570 w 740"/>
                <a:gd name="T57" fmla="*/ 388 h 685"/>
                <a:gd name="T58" fmla="*/ 583 w 740"/>
                <a:gd name="T59" fmla="*/ 419 h 685"/>
                <a:gd name="T60" fmla="*/ 583 w 740"/>
                <a:gd name="T61" fmla="*/ 483 h 685"/>
                <a:gd name="T62" fmla="*/ 584 w 740"/>
                <a:gd name="T63" fmla="*/ 637 h 685"/>
                <a:gd name="T64" fmla="*/ 563 w 740"/>
                <a:gd name="T65" fmla="*/ 674 h 685"/>
                <a:gd name="T66" fmla="*/ 505 w 740"/>
                <a:gd name="T67" fmla="*/ 652 h 685"/>
                <a:gd name="T68" fmla="*/ 503 w 740"/>
                <a:gd name="T69" fmla="*/ 637 h 685"/>
                <a:gd name="T70" fmla="*/ 503 w 740"/>
                <a:gd name="T71" fmla="*/ 465 h 685"/>
                <a:gd name="T72" fmla="*/ 485 w 740"/>
                <a:gd name="T73" fmla="*/ 431 h 685"/>
                <a:gd name="T74" fmla="*/ 361 w 740"/>
                <a:gd name="T75" fmla="*/ 345 h 685"/>
                <a:gd name="T76" fmla="*/ 359 w 740"/>
                <a:gd name="T77" fmla="*/ 344 h 685"/>
                <a:gd name="T78" fmla="*/ 330 w 740"/>
                <a:gd name="T79" fmla="*/ 384 h 685"/>
                <a:gd name="T80" fmla="*/ 291 w 740"/>
                <a:gd name="T81" fmla="*/ 437 h 685"/>
                <a:gd name="T82" fmla="*/ 259 w 740"/>
                <a:gd name="T83" fmla="*/ 454 h 685"/>
                <a:gd name="T84" fmla="*/ 41 w 740"/>
                <a:gd name="T85" fmla="*/ 455 h 685"/>
                <a:gd name="T86" fmla="*/ 1 w 740"/>
                <a:gd name="T87" fmla="*/ 412 h 685"/>
                <a:gd name="T88" fmla="*/ 42 w 740"/>
                <a:gd name="T89" fmla="*/ 373 h 685"/>
                <a:gd name="T90" fmla="*/ 205 w 740"/>
                <a:gd name="T91" fmla="*/ 373 h 685"/>
                <a:gd name="T92" fmla="*/ 237 w 740"/>
                <a:gd name="T93" fmla="*/ 352 h 685"/>
                <a:gd name="T94" fmla="*/ 271 w 740"/>
                <a:gd name="T95" fmla="*/ 278 h 685"/>
                <a:gd name="T96" fmla="*/ 304 w 740"/>
                <a:gd name="T97" fmla="*/ 206 h 685"/>
                <a:gd name="T98" fmla="*/ 334 w 740"/>
                <a:gd name="T99" fmla="*/ 141 h 685"/>
                <a:gd name="T100" fmla="*/ 358 w 740"/>
                <a:gd name="T101" fmla="*/ 88 h 685"/>
                <a:gd name="T102" fmla="*/ 359 w 740"/>
                <a:gd name="T103" fmla="*/ 8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0" h="685">
                  <a:moveTo>
                    <a:pt x="359" y="85"/>
                  </a:moveTo>
                  <a:cubicBezTo>
                    <a:pt x="338" y="82"/>
                    <a:pt x="318" y="79"/>
                    <a:pt x="297" y="76"/>
                  </a:cubicBezTo>
                  <a:cubicBezTo>
                    <a:pt x="286" y="74"/>
                    <a:pt x="274" y="72"/>
                    <a:pt x="263" y="70"/>
                  </a:cubicBezTo>
                  <a:cubicBezTo>
                    <a:pt x="253" y="69"/>
                    <a:pt x="247" y="73"/>
                    <a:pt x="241" y="80"/>
                  </a:cubicBezTo>
                  <a:cubicBezTo>
                    <a:pt x="220" y="105"/>
                    <a:pt x="200" y="129"/>
                    <a:pt x="179" y="154"/>
                  </a:cubicBezTo>
                  <a:cubicBezTo>
                    <a:pt x="171" y="164"/>
                    <a:pt x="159" y="168"/>
                    <a:pt x="147" y="165"/>
                  </a:cubicBezTo>
                  <a:cubicBezTo>
                    <a:pt x="134" y="162"/>
                    <a:pt x="126" y="154"/>
                    <a:pt x="123" y="141"/>
                  </a:cubicBezTo>
                  <a:cubicBezTo>
                    <a:pt x="120" y="132"/>
                    <a:pt x="122" y="122"/>
                    <a:pt x="129" y="114"/>
                  </a:cubicBezTo>
                  <a:cubicBezTo>
                    <a:pt x="157" y="80"/>
                    <a:pt x="185" y="46"/>
                    <a:pt x="214" y="12"/>
                  </a:cubicBezTo>
                  <a:cubicBezTo>
                    <a:pt x="220" y="5"/>
                    <a:pt x="227" y="1"/>
                    <a:pt x="237" y="1"/>
                  </a:cubicBezTo>
                  <a:cubicBezTo>
                    <a:pt x="292" y="1"/>
                    <a:pt x="347" y="0"/>
                    <a:pt x="402" y="2"/>
                  </a:cubicBezTo>
                  <a:cubicBezTo>
                    <a:pt x="440" y="3"/>
                    <a:pt x="474" y="18"/>
                    <a:pt x="502" y="43"/>
                  </a:cubicBezTo>
                  <a:cubicBezTo>
                    <a:pt x="520" y="59"/>
                    <a:pt x="533" y="79"/>
                    <a:pt x="544" y="99"/>
                  </a:cubicBezTo>
                  <a:cubicBezTo>
                    <a:pt x="556" y="123"/>
                    <a:pt x="569" y="147"/>
                    <a:pt x="582" y="170"/>
                  </a:cubicBezTo>
                  <a:cubicBezTo>
                    <a:pt x="589" y="184"/>
                    <a:pt x="596" y="197"/>
                    <a:pt x="603" y="210"/>
                  </a:cubicBezTo>
                  <a:cubicBezTo>
                    <a:pt x="606" y="215"/>
                    <a:pt x="610" y="216"/>
                    <a:pt x="614" y="213"/>
                  </a:cubicBezTo>
                  <a:cubicBezTo>
                    <a:pt x="640" y="196"/>
                    <a:pt x="665" y="178"/>
                    <a:pt x="690" y="161"/>
                  </a:cubicBezTo>
                  <a:cubicBezTo>
                    <a:pt x="701" y="154"/>
                    <a:pt x="713" y="154"/>
                    <a:pt x="724" y="160"/>
                  </a:cubicBezTo>
                  <a:cubicBezTo>
                    <a:pt x="734" y="167"/>
                    <a:pt x="740" y="177"/>
                    <a:pt x="739" y="190"/>
                  </a:cubicBezTo>
                  <a:cubicBezTo>
                    <a:pt x="739" y="202"/>
                    <a:pt x="732" y="210"/>
                    <a:pt x="722" y="217"/>
                  </a:cubicBezTo>
                  <a:cubicBezTo>
                    <a:pt x="707" y="227"/>
                    <a:pt x="693" y="237"/>
                    <a:pt x="679" y="247"/>
                  </a:cubicBezTo>
                  <a:cubicBezTo>
                    <a:pt x="655" y="263"/>
                    <a:pt x="631" y="280"/>
                    <a:pt x="606" y="297"/>
                  </a:cubicBezTo>
                  <a:cubicBezTo>
                    <a:pt x="593" y="305"/>
                    <a:pt x="577" y="299"/>
                    <a:pt x="569" y="287"/>
                  </a:cubicBezTo>
                  <a:cubicBezTo>
                    <a:pt x="542" y="248"/>
                    <a:pt x="515" y="209"/>
                    <a:pt x="488" y="170"/>
                  </a:cubicBezTo>
                  <a:cubicBezTo>
                    <a:pt x="488" y="170"/>
                    <a:pt x="487" y="169"/>
                    <a:pt x="486" y="168"/>
                  </a:cubicBezTo>
                  <a:cubicBezTo>
                    <a:pt x="465" y="198"/>
                    <a:pt x="444" y="227"/>
                    <a:pt x="423" y="257"/>
                  </a:cubicBezTo>
                  <a:cubicBezTo>
                    <a:pt x="427" y="261"/>
                    <a:pt x="431" y="265"/>
                    <a:pt x="434" y="268"/>
                  </a:cubicBezTo>
                  <a:cubicBezTo>
                    <a:pt x="474" y="303"/>
                    <a:pt x="514" y="338"/>
                    <a:pt x="554" y="374"/>
                  </a:cubicBezTo>
                  <a:cubicBezTo>
                    <a:pt x="559" y="378"/>
                    <a:pt x="565" y="383"/>
                    <a:pt x="570" y="388"/>
                  </a:cubicBezTo>
                  <a:cubicBezTo>
                    <a:pt x="579" y="396"/>
                    <a:pt x="583" y="407"/>
                    <a:pt x="583" y="419"/>
                  </a:cubicBezTo>
                  <a:cubicBezTo>
                    <a:pt x="583" y="440"/>
                    <a:pt x="583" y="461"/>
                    <a:pt x="583" y="483"/>
                  </a:cubicBezTo>
                  <a:cubicBezTo>
                    <a:pt x="584" y="534"/>
                    <a:pt x="584" y="585"/>
                    <a:pt x="584" y="637"/>
                  </a:cubicBezTo>
                  <a:cubicBezTo>
                    <a:pt x="584" y="653"/>
                    <a:pt x="577" y="666"/>
                    <a:pt x="563" y="674"/>
                  </a:cubicBezTo>
                  <a:cubicBezTo>
                    <a:pt x="541" y="685"/>
                    <a:pt x="513" y="676"/>
                    <a:pt x="505" y="652"/>
                  </a:cubicBezTo>
                  <a:cubicBezTo>
                    <a:pt x="503" y="647"/>
                    <a:pt x="503" y="642"/>
                    <a:pt x="503" y="637"/>
                  </a:cubicBezTo>
                  <a:cubicBezTo>
                    <a:pt x="502" y="579"/>
                    <a:pt x="502" y="522"/>
                    <a:pt x="503" y="465"/>
                  </a:cubicBezTo>
                  <a:cubicBezTo>
                    <a:pt x="503" y="450"/>
                    <a:pt x="498" y="439"/>
                    <a:pt x="485" y="431"/>
                  </a:cubicBezTo>
                  <a:cubicBezTo>
                    <a:pt x="444" y="402"/>
                    <a:pt x="402" y="373"/>
                    <a:pt x="361" y="345"/>
                  </a:cubicBezTo>
                  <a:cubicBezTo>
                    <a:pt x="361" y="344"/>
                    <a:pt x="360" y="344"/>
                    <a:pt x="359" y="344"/>
                  </a:cubicBezTo>
                  <a:cubicBezTo>
                    <a:pt x="350" y="357"/>
                    <a:pt x="340" y="371"/>
                    <a:pt x="330" y="384"/>
                  </a:cubicBezTo>
                  <a:cubicBezTo>
                    <a:pt x="317" y="402"/>
                    <a:pt x="304" y="420"/>
                    <a:pt x="291" y="437"/>
                  </a:cubicBezTo>
                  <a:cubicBezTo>
                    <a:pt x="283" y="448"/>
                    <a:pt x="273" y="454"/>
                    <a:pt x="259" y="454"/>
                  </a:cubicBezTo>
                  <a:cubicBezTo>
                    <a:pt x="186" y="454"/>
                    <a:pt x="113" y="455"/>
                    <a:pt x="41" y="455"/>
                  </a:cubicBezTo>
                  <a:cubicBezTo>
                    <a:pt x="17" y="455"/>
                    <a:pt x="0" y="435"/>
                    <a:pt x="1" y="412"/>
                  </a:cubicBezTo>
                  <a:cubicBezTo>
                    <a:pt x="1" y="390"/>
                    <a:pt x="21" y="373"/>
                    <a:pt x="42" y="373"/>
                  </a:cubicBezTo>
                  <a:cubicBezTo>
                    <a:pt x="97" y="373"/>
                    <a:pt x="151" y="373"/>
                    <a:pt x="205" y="373"/>
                  </a:cubicBezTo>
                  <a:cubicBezTo>
                    <a:pt x="226" y="373"/>
                    <a:pt x="231" y="367"/>
                    <a:pt x="237" y="352"/>
                  </a:cubicBezTo>
                  <a:cubicBezTo>
                    <a:pt x="248" y="327"/>
                    <a:pt x="260" y="303"/>
                    <a:pt x="271" y="278"/>
                  </a:cubicBezTo>
                  <a:cubicBezTo>
                    <a:pt x="282" y="254"/>
                    <a:pt x="293" y="230"/>
                    <a:pt x="304" y="206"/>
                  </a:cubicBezTo>
                  <a:cubicBezTo>
                    <a:pt x="314" y="184"/>
                    <a:pt x="324" y="163"/>
                    <a:pt x="334" y="141"/>
                  </a:cubicBezTo>
                  <a:cubicBezTo>
                    <a:pt x="342" y="123"/>
                    <a:pt x="350" y="106"/>
                    <a:pt x="358" y="88"/>
                  </a:cubicBezTo>
                  <a:cubicBezTo>
                    <a:pt x="358" y="88"/>
                    <a:pt x="358" y="87"/>
                    <a:pt x="35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5054806" y="1262522"/>
              <a:ext cx="111125" cy="219075"/>
            </a:xfrm>
            <a:custGeom>
              <a:avLst/>
              <a:gdLst>
                <a:gd name="T0" fmla="*/ 78 w 157"/>
                <a:gd name="T1" fmla="*/ 0 h 156"/>
                <a:gd name="T2" fmla="*/ 157 w 157"/>
                <a:gd name="T3" fmla="*/ 78 h 156"/>
                <a:gd name="T4" fmla="*/ 79 w 157"/>
                <a:gd name="T5" fmla="*/ 156 h 156"/>
                <a:gd name="T6" fmla="*/ 0 w 157"/>
                <a:gd name="T7" fmla="*/ 78 h 156"/>
                <a:gd name="T8" fmla="*/ 78 w 157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6">
                  <a:moveTo>
                    <a:pt x="78" y="0"/>
                  </a:moveTo>
                  <a:cubicBezTo>
                    <a:pt x="123" y="0"/>
                    <a:pt x="157" y="34"/>
                    <a:pt x="157" y="78"/>
                  </a:cubicBezTo>
                  <a:cubicBezTo>
                    <a:pt x="156" y="121"/>
                    <a:pt x="123" y="156"/>
                    <a:pt x="79" y="156"/>
                  </a:cubicBezTo>
                  <a:cubicBezTo>
                    <a:pt x="34" y="156"/>
                    <a:pt x="0" y="122"/>
                    <a:pt x="0" y="78"/>
                  </a:cubicBezTo>
                  <a:cubicBezTo>
                    <a:pt x="0" y="33"/>
                    <a:pt x="34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81" name="Oval 80"/>
          <p:cNvSpPr/>
          <p:nvPr/>
        </p:nvSpPr>
        <p:spPr>
          <a:xfrm>
            <a:off x="2633907" y="4326603"/>
            <a:ext cx="353584" cy="78931"/>
          </a:xfrm>
          <a:prstGeom prst="ellipse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89350670_0_340_2436_1710_600x0_80_0_0_af66b28c89869875776c37e04a8975a6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326574" y="463619"/>
            <a:ext cx="4232364" cy="2377178"/>
          </a:xfrm>
        </p:spPr>
      </p:pic>
      <p:pic>
        <p:nvPicPr>
          <p:cNvPr id="1026" name="Picture 2" descr="C:\Users\User\Downloads\KMO_111307_26556_1_t218_103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5566" y="248087"/>
            <a:ext cx="4315097" cy="2425013"/>
          </a:xfrm>
          <a:prstGeom prst="rect">
            <a:avLst/>
          </a:prstGeom>
          <a:noFill/>
        </p:spPr>
      </p:pic>
      <p:pic>
        <p:nvPicPr>
          <p:cNvPr id="7" name="Рисунок 6" descr="Шейх Хасина Вазе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2" y="3670663"/>
            <a:ext cx="4362994" cy="2455742"/>
          </a:xfrm>
          <a:prstGeom prst="rect">
            <a:avLst/>
          </a:prstGeom>
        </p:spPr>
      </p:pic>
      <p:pic>
        <p:nvPicPr>
          <p:cNvPr id="9" name="Рисунок 8" descr="элиф Джонсон - Серлиф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9441" y="3461658"/>
            <a:ext cx="4781004" cy="25859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0080" y="29652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Индира</a:t>
            </a:r>
            <a:r>
              <a:rPr lang="ru-RU" dirty="0" smtClean="0"/>
              <a:t> Ганди</a:t>
            </a:r>
            <a:endParaRPr lang="ru-RU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406641" y="2860765"/>
            <a:ext cx="373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Маргарет </a:t>
            </a:r>
            <a:r>
              <a:rPr lang="ru-RU" dirty="0" err="1" smtClean="0"/>
              <a:t>Тетчер</a:t>
            </a:r>
            <a:endParaRPr lang="ru-RU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145384" y="6204856"/>
            <a:ext cx="444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Элен</a:t>
            </a:r>
            <a:r>
              <a:rPr lang="ru-RU" dirty="0" smtClean="0"/>
              <a:t> </a:t>
            </a:r>
            <a:r>
              <a:rPr lang="ru-RU" dirty="0" err="1" smtClean="0"/>
              <a:t>Джонсон-Серлиф</a:t>
            </a:r>
            <a:endParaRPr lang="ru-RU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61704" y="6230983"/>
            <a:ext cx="389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 err="1" smtClean="0"/>
              <a:t>Шейх Хаси́на Вазе́д</a:t>
            </a:r>
            <a:endParaRPr lang="ru-RU" dirty="0" err="1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ишель бачелет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15215" y="774033"/>
            <a:ext cx="2964453" cy="23225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04636" y="3249160"/>
            <a:ext cx="3048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</a:pPr>
            <a:r>
              <a:rPr lang="ru-RU" sz="2400" dirty="0" err="1" smtClean="0">
                <a:solidFill>
                  <a:srgbClr val="282F39"/>
                </a:solidFill>
              </a:rPr>
              <a:t>Чилинин</a:t>
            </a:r>
            <a:r>
              <a:rPr lang="ru-RU" sz="2400" dirty="0" smtClean="0">
                <a:solidFill>
                  <a:srgbClr val="282F39"/>
                </a:solidFill>
              </a:rPr>
              <a:t> </a:t>
            </a:r>
            <a:r>
              <a:rPr lang="ru-RU" sz="2400" dirty="0" err="1" smtClean="0">
                <a:solidFill>
                  <a:srgbClr val="282F39"/>
                </a:solidFill>
              </a:rPr>
              <a:t>президенти</a:t>
            </a:r>
            <a:r>
              <a:rPr lang="ru-RU" sz="2400" dirty="0" smtClean="0">
                <a:solidFill>
                  <a:srgbClr val="282F39"/>
                </a:solidFill>
              </a:rPr>
              <a:t> Мишель </a:t>
            </a:r>
            <a:r>
              <a:rPr lang="ru-RU" sz="2400" dirty="0" err="1" smtClean="0">
                <a:solidFill>
                  <a:srgbClr val="282F39"/>
                </a:solidFill>
              </a:rPr>
              <a:t>Бачелет</a:t>
            </a:r>
            <a:r>
              <a:rPr lang="ru-RU" sz="2400" dirty="0" smtClean="0">
                <a:solidFill>
                  <a:srgbClr val="282F39"/>
                </a:solidFill>
              </a:rPr>
              <a:t> (2014-2018): "</a:t>
            </a:r>
            <a:r>
              <a:rPr lang="ru-RU" sz="2400" dirty="0" err="1" smtClean="0">
                <a:solidFill>
                  <a:srgbClr val="282F39"/>
                </a:solidFill>
              </a:rPr>
              <a:t>Бир</a:t>
            </a:r>
            <a:r>
              <a:rPr lang="ru-RU" sz="2400" dirty="0" smtClean="0">
                <a:solidFill>
                  <a:srgbClr val="282F39"/>
                </a:solidFill>
              </a:rPr>
              <a:t> </a:t>
            </a:r>
            <a:r>
              <a:rPr lang="ru-RU" sz="2400" dirty="0" err="1" smtClean="0">
                <a:solidFill>
                  <a:srgbClr val="282F39"/>
                </a:solidFill>
              </a:rPr>
              <a:t>аял</a:t>
            </a:r>
            <a:r>
              <a:rPr lang="ru-RU" sz="2400" dirty="0" smtClean="0">
                <a:solidFill>
                  <a:srgbClr val="282F39"/>
                </a:solidFill>
              </a:rPr>
              <a:t> лидер </a:t>
            </a:r>
            <a:r>
              <a:rPr lang="ru-RU" sz="2400" dirty="0" err="1" smtClean="0">
                <a:solidFill>
                  <a:srgbClr val="282F39"/>
                </a:solidFill>
              </a:rPr>
              <a:t>болгондо</a:t>
            </a:r>
            <a:r>
              <a:rPr lang="ru-RU" sz="2400" dirty="0" smtClean="0">
                <a:solidFill>
                  <a:srgbClr val="282F39"/>
                </a:solidFill>
              </a:rPr>
              <a:t>, ал </a:t>
            </a:r>
            <a:r>
              <a:rPr lang="ru-RU" sz="2400" dirty="0" err="1" smtClean="0">
                <a:solidFill>
                  <a:srgbClr val="282F39"/>
                </a:solidFill>
              </a:rPr>
              <a:t>өзүн өзгөртөт</a:t>
            </a:r>
            <a:r>
              <a:rPr lang="ru-RU" sz="2400" dirty="0" smtClean="0">
                <a:solidFill>
                  <a:srgbClr val="282F39"/>
                </a:solidFill>
              </a:rPr>
              <a:t>. </a:t>
            </a:r>
            <a:r>
              <a:rPr lang="ru-RU" sz="2400" dirty="0" err="1" smtClean="0">
                <a:solidFill>
                  <a:srgbClr val="282F39"/>
                </a:solidFill>
              </a:rPr>
              <a:t>Көп аялдар</a:t>
            </a:r>
            <a:r>
              <a:rPr lang="ru-RU" sz="2400" dirty="0" smtClean="0">
                <a:solidFill>
                  <a:srgbClr val="282F39"/>
                </a:solidFill>
              </a:rPr>
              <a:t> лидер </a:t>
            </a:r>
            <a:r>
              <a:rPr lang="ru-RU" sz="2400" dirty="0" err="1" smtClean="0">
                <a:solidFill>
                  <a:srgbClr val="282F39"/>
                </a:solidFill>
              </a:rPr>
              <a:t>болгондо</a:t>
            </a:r>
            <a:r>
              <a:rPr lang="ru-RU" sz="2400" dirty="0" smtClean="0">
                <a:solidFill>
                  <a:srgbClr val="282F39"/>
                </a:solidFill>
              </a:rPr>
              <a:t>, </a:t>
            </a:r>
            <a:r>
              <a:rPr lang="ru-RU" sz="2400" dirty="0" err="1" smtClean="0">
                <a:solidFill>
                  <a:srgbClr val="282F39"/>
                </a:solidFill>
              </a:rPr>
              <a:t>алар</a:t>
            </a:r>
            <a:r>
              <a:rPr lang="ru-RU" sz="2400" dirty="0" smtClean="0">
                <a:solidFill>
                  <a:srgbClr val="282F39"/>
                </a:solidFill>
              </a:rPr>
              <a:t> </a:t>
            </a:r>
            <a:r>
              <a:rPr lang="ru-RU" sz="2400" dirty="0" err="1" smtClean="0">
                <a:solidFill>
                  <a:srgbClr val="282F39"/>
                </a:solidFill>
              </a:rPr>
              <a:t>саясатты</a:t>
            </a:r>
            <a:r>
              <a:rPr lang="ru-RU" sz="2400" dirty="0" smtClean="0">
                <a:solidFill>
                  <a:srgbClr val="282F39"/>
                </a:solidFill>
              </a:rPr>
              <a:t> </a:t>
            </a:r>
            <a:r>
              <a:rPr lang="ru-RU" sz="2400" dirty="0" err="1" smtClean="0">
                <a:solidFill>
                  <a:srgbClr val="282F39"/>
                </a:solidFill>
              </a:rPr>
              <a:t>өзгөртүшөт</a:t>
            </a:r>
            <a:endParaRPr lang="ru-RU" sz="2400" dirty="0">
              <a:solidFill>
                <a:srgbClr val="282F39"/>
              </a:solidFill>
            </a:endParaRPr>
          </a:p>
        </p:txBody>
      </p:sp>
      <p:pic>
        <p:nvPicPr>
          <p:cNvPr id="11" name="Рисунок 10" descr="otunbaeva-1-1024x5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4595" y="491488"/>
            <a:ext cx="4328162" cy="24345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12974" y="2991394"/>
            <a:ext cx="489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Роза </a:t>
            </a:r>
            <a:r>
              <a:rPr lang="ru-RU" sz="2800" dirty="0" err="1" smtClean="0"/>
              <a:t>Отунбаева</a:t>
            </a:r>
            <a:endParaRPr lang="ru-RU" sz="2800" dirty="0"/>
          </a:p>
        </p:txBody>
      </p:sp>
      <p:pic>
        <p:nvPicPr>
          <p:cNvPr id="14" name="Рисунок 13" descr="Малала Юсу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4116" y="3624943"/>
            <a:ext cx="2743200" cy="2743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60676" y="5146765"/>
            <a:ext cx="2024743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Малала</a:t>
            </a:r>
            <a:r>
              <a:rPr lang="ru-RU" sz="2800" dirty="0" smtClean="0"/>
              <a:t> Юсуфзай</a:t>
            </a:r>
            <a:endParaRPr lang="ru-RU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274638"/>
            <a:ext cx="10959008" cy="490066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 smtClean="0"/>
              <a:t>Аялдар саясий лидерлери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7381" y="836712"/>
            <a:ext cx="11055019" cy="5289451"/>
          </a:xfrm>
        </p:spPr>
        <p:txBody>
          <a:bodyPr>
            <a:normAutofit fontScale="40000" lnSpcReduction="20000"/>
          </a:bodyPr>
          <a:lstStyle/>
          <a:p>
            <a:r>
              <a:rPr lang="ru-RU" sz="3400" dirty="0" smtClean="0"/>
              <a:t>1980—1996 </a:t>
            </a:r>
            <a:r>
              <a:rPr lang="ru-RU" sz="3400" dirty="0" err="1" smtClean="0">
                <a:hlinkClick r:id="rId1" tooltip="Финнбогадоттир, Вигдис"/>
              </a:rPr>
              <a:t>Вигдис</a:t>
            </a:r>
            <a:r>
              <a:rPr lang="ru-RU" sz="3400" dirty="0" smtClean="0">
                <a:hlinkClick r:id="rId1" tooltip="Финнбогадоттир, Вигдис"/>
              </a:rPr>
              <a:t> </a:t>
            </a:r>
            <a:r>
              <a:rPr lang="ru-RU" sz="3400" dirty="0" err="1" smtClean="0">
                <a:hlinkClick r:id="rId1" tooltip="Финнбогадоттир, Вигдис"/>
              </a:rPr>
              <a:t>Финнбогадоттир</a:t>
            </a:r>
            <a:r>
              <a:rPr lang="ru-RU" sz="3400" dirty="0" smtClean="0"/>
              <a:t>  </a:t>
            </a:r>
            <a:r>
              <a:rPr lang="ru-RU" sz="3400" dirty="0" smtClean="0">
                <a:hlinkClick r:id="rId2" tooltip="Президент Исландии"/>
              </a:rPr>
              <a:t>Президент</a:t>
            </a:r>
            <a:r>
              <a:rPr lang="ru-RU" sz="3400" dirty="0" smtClean="0"/>
              <a:t>  </a:t>
            </a:r>
            <a:r>
              <a:rPr lang="ru-RU" sz="3400" u="sng" dirty="0" smtClean="0">
                <a:hlinkClick r:id="rId3"/>
              </a:rPr>
              <a:t>Исландия</a:t>
            </a:r>
            <a:endParaRPr lang="ru-RU" sz="3400" dirty="0" smtClean="0"/>
          </a:p>
          <a:p>
            <a:r>
              <a:rPr lang="ru-RU" sz="3400" dirty="0" smtClean="0"/>
              <a:t>1993      </a:t>
            </a:r>
            <a:r>
              <a:rPr lang="ru-RU" sz="3400" dirty="0" smtClean="0">
                <a:hlinkClick r:id="rId4" tooltip="Кэмпбелл, Ким"/>
              </a:rPr>
              <a:t>Ким </a:t>
            </a:r>
            <a:r>
              <a:rPr lang="ru-RU" sz="3400" dirty="0" err="1" smtClean="0">
                <a:hlinkClick r:id="rId4" tooltip="Кэмпбелл, Ким"/>
              </a:rPr>
              <a:t>Кэмпбелл</a:t>
            </a:r>
            <a:r>
              <a:rPr lang="ru-RU" sz="3400" dirty="0" smtClean="0"/>
              <a:t>      премьер-министр       </a:t>
            </a:r>
            <a:r>
              <a:rPr lang="ru-RU" sz="3400" dirty="0" smtClean="0">
                <a:hlinkClick r:id="rId5" tooltip="Канада"/>
              </a:rPr>
              <a:t>Канада</a:t>
            </a:r>
            <a:endParaRPr lang="ru-RU" sz="3400" dirty="0" smtClean="0"/>
          </a:p>
          <a:p>
            <a:r>
              <a:rPr lang="ru-RU" sz="3400" dirty="0" smtClean="0"/>
              <a:t>2005—</a:t>
            </a:r>
            <a:r>
              <a:rPr lang="ru-RU" sz="3400" b="1" dirty="0" smtClean="0">
                <a:hlinkClick r:id="rId6" tooltip="Меркель, Ангела"/>
              </a:rPr>
              <a:t>Ангела </a:t>
            </a:r>
            <a:r>
              <a:rPr lang="ru-RU" sz="3400" b="1" dirty="0" err="1" smtClean="0">
                <a:hlinkClick r:id="rId6" tooltip="Меркель, Ангела"/>
              </a:rPr>
              <a:t>Меркель</a:t>
            </a:r>
            <a:r>
              <a:rPr lang="ru-RU" sz="3400" b="1" dirty="0" smtClean="0"/>
              <a:t>   </a:t>
            </a:r>
            <a:r>
              <a:rPr lang="ru-RU" sz="3400" dirty="0" smtClean="0">
                <a:hlinkClick r:id="rId7" tooltip="Федеральный канцлер Германии"/>
              </a:rPr>
              <a:t>федеральный канцлер</a:t>
            </a:r>
            <a:r>
              <a:rPr lang="ru-RU" sz="3400" dirty="0" smtClean="0"/>
              <a:t>     </a:t>
            </a:r>
            <a:r>
              <a:rPr lang="ru-RU" sz="3400" dirty="0" smtClean="0">
                <a:hlinkClick r:id="rId8" tooltip="ФРГ"/>
              </a:rPr>
              <a:t>ФРГ</a:t>
            </a:r>
            <a:endParaRPr lang="ru-RU" sz="3400" dirty="0" smtClean="0"/>
          </a:p>
          <a:p>
            <a:r>
              <a:rPr lang="ru-RU" sz="3400" dirty="0" smtClean="0"/>
              <a:t>2016—</a:t>
            </a:r>
            <a:r>
              <a:rPr lang="ru-RU" sz="3400" b="1" dirty="0" err="1" smtClean="0">
                <a:hlinkClick r:id="rId9" tooltip="Пэтси Редди"/>
              </a:rPr>
              <a:t>Пэтси</a:t>
            </a:r>
            <a:r>
              <a:rPr lang="ru-RU" sz="3400" b="1" dirty="0" smtClean="0">
                <a:hlinkClick r:id="rId9" tooltip="Пэтси Редди"/>
              </a:rPr>
              <a:t> </a:t>
            </a:r>
            <a:r>
              <a:rPr lang="ru-RU" sz="3400" b="1" dirty="0" err="1" smtClean="0">
                <a:hlinkClick r:id="rId9" tooltip="Пэтси Редди"/>
              </a:rPr>
              <a:t>Редди</a:t>
            </a:r>
            <a:r>
              <a:rPr lang="ru-RU" sz="3400" b="1" dirty="0" smtClean="0"/>
              <a:t> </a:t>
            </a:r>
            <a:r>
              <a:rPr lang="ru-RU" sz="3400" dirty="0" smtClean="0">
                <a:hlinkClick r:id="rId10" tooltip="Генерал-губернатор Новой Зеландии"/>
              </a:rPr>
              <a:t>Генерал-губернатор</a:t>
            </a:r>
            <a:r>
              <a:rPr lang="ru-RU" sz="3400" dirty="0" smtClean="0"/>
              <a:t> </a:t>
            </a:r>
            <a:r>
              <a:rPr lang="ru-RU" sz="3400" dirty="0" smtClean="0">
                <a:hlinkClick r:id="rId11" tooltip="Новая Зеландия"/>
              </a:rPr>
              <a:t>Новая Зеландия</a:t>
            </a:r>
            <a:endParaRPr lang="ru-RU" sz="3400" dirty="0" smtClean="0"/>
          </a:p>
          <a:p>
            <a:r>
              <a:rPr lang="ru-RU" sz="3400" dirty="0" smtClean="0"/>
              <a:t>2016—</a:t>
            </a:r>
            <a:r>
              <a:rPr lang="ru-RU" sz="3400" b="1" dirty="0" err="1" smtClean="0">
                <a:hlinkClick r:id="rId12" tooltip="Кальюлайд, Керсти"/>
              </a:rPr>
              <a:t>Керсти</a:t>
            </a:r>
            <a:r>
              <a:rPr lang="ru-RU" sz="3400" b="1" dirty="0" smtClean="0">
                <a:hlinkClick r:id="rId12" tooltip="Кальюлайд, Керсти"/>
              </a:rPr>
              <a:t> </a:t>
            </a:r>
            <a:r>
              <a:rPr lang="ru-RU" sz="3400" b="1" dirty="0" err="1" smtClean="0">
                <a:hlinkClick r:id="rId12" tooltip="Кальюлайд, Керсти"/>
              </a:rPr>
              <a:t>Кальюлайд</a:t>
            </a:r>
            <a:r>
              <a:rPr lang="ru-RU" sz="3400" b="1" dirty="0" smtClean="0">
                <a:hlinkClick r:id="rId12" tooltip="Кальюлайд, Керсти"/>
              </a:rPr>
              <a:t> </a:t>
            </a:r>
            <a:r>
              <a:rPr lang="ru-RU" sz="3400" dirty="0" smtClean="0">
                <a:hlinkClick r:id="rId12" tooltip="Кальюлайд, Керсти"/>
              </a:rPr>
              <a:t>Президент</a:t>
            </a:r>
            <a:r>
              <a:rPr lang="ru-RU" sz="3400" dirty="0" smtClean="0"/>
              <a:t> </a:t>
            </a:r>
            <a:r>
              <a:rPr lang="ru-RU" sz="3400" dirty="0" smtClean="0">
                <a:hlinkClick r:id="rId13" tooltip="Эстония"/>
              </a:rPr>
              <a:t>Эстония</a:t>
            </a:r>
            <a:endParaRPr lang="ru-RU" sz="3400" dirty="0" smtClean="0"/>
          </a:p>
          <a:p>
            <a:r>
              <a:rPr lang="ru-RU" sz="3400" dirty="0" smtClean="0"/>
              <a:t>2017—</a:t>
            </a:r>
            <a:r>
              <a:rPr lang="ru-RU" sz="3400" b="1" dirty="0" err="1" smtClean="0">
                <a:hlinkClick r:id="rId14" tooltip="Ардерн, Джасинда"/>
              </a:rPr>
              <a:t>Джасинда</a:t>
            </a:r>
            <a:r>
              <a:rPr lang="ru-RU" sz="3400" b="1" dirty="0" smtClean="0">
                <a:hlinkClick r:id="rId14" tooltip="Ардерн, Джасинда"/>
              </a:rPr>
              <a:t> </a:t>
            </a:r>
            <a:r>
              <a:rPr lang="ru-RU" sz="3400" b="1" dirty="0" err="1" smtClean="0">
                <a:hlinkClick r:id="rId14" tooltip="Ардерн, Джасинда"/>
              </a:rPr>
              <a:t>Ардерн</a:t>
            </a:r>
            <a:r>
              <a:rPr lang="ru-RU" sz="3400" b="1" dirty="0" smtClean="0"/>
              <a:t> </a:t>
            </a:r>
            <a:r>
              <a:rPr lang="ru-RU" sz="3400" dirty="0" smtClean="0">
                <a:hlinkClick r:id="rId15" tooltip="Премьер-министр Новой Зеландии"/>
              </a:rPr>
              <a:t>Премьер-министр</a:t>
            </a:r>
            <a:r>
              <a:rPr lang="ru-RU" sz="3400" dirty="0" smtClean="0"/>
              <a:t> </a:t>
            </a:r>
            <a:r>
              <a:rPr lang="ru-RU" sz="3400" dirty="0" smtClean="0">
                <a:hlinkClick r:id="rId11" tooltip="Новая Зеландия"/>
              </a:rPr>
              <a:t>Новая Зеландия</a:t>
            </a:r>
            <a:endParaRPr lang="ru-RU" sz="3400" dirty="0" smtClean="0"/>
          </a:p>
          <a:p>
            <a:r>
              <a:rPr lang="ru-RU" sz="3400" dirty="0" smtClean="0"/>
              <a:t>2017—</a:t>
            </a:r>
            <a:r>
              <a:rPr lang="ru-RU" sz="3400" b="1" dirty="0" err="1" smtClean="0">
                <a:hlinkClick r:id="rId16" tooltip="Жюли Пейетт"/>
              </a:rPr>
              <a:t>Жюли</a:t>
            </a:r>
            <a:r>
              <a:rPr lang="ru-RU" sz="3400" b="1" dirty="0" smtClean="0">
                <a:hlinkClick r:id="rId16" tooltip="Жюли Пейетт"/>
              </a:rPr>
              <a:t> </a:t>
            </a:r>
            <a:r>
              <a:rPr lang="ru-RU" sz="3400" b="1" dirty="0" err="1" smtClean="0">
                <a:hlinkClick r:id="rId16" tooltip="Жюли Пейетт"/>
              </a:rPr>
              <a:t>Пейетт</a:t>
            </a:r>
            <a:r>
              <a:rPr lang="ru-RU" sz="3400" b="1" dirty="0" smtClean="0"/>
              <a:t> </a:t>
            </a:r>
            <a:r>
              <a:rPr lang="ru-RU" sz="3400" dirty="0" smtClean="0">
                <a:hlinkClick r:id="rId17" tooltip="Генерал-губернатор Канады"/>
              </a:rPr>
              <a:t>Генерал-губернатор</a:t>
            </a:r>
            <a:r>
              <a:rPr lang="ru-RU" sz="3400" dirty="0" smtClean="0"/>
              <a:t> </a:t>
            </a:r>
            <a:r>
              <a:rPr lang="ru-RU" sz="3400" dirty="0" smtClean="0">
                <a:hlinkClick r:id="rId5" tooltip="Канада"/>
              </a:rPr>
              <a:t>Канада</a:t>
            </a:r>
            <a:endParaRPr lang="ru-RU" sz="3400" dirty="0" smtClean="0"/>
          </a:p>
          <a:p>
            <a:r>
              <a:rPr lang="ru-RU" sz="3400" dirty="0" smtClean="0"/>
              <a:t>2017—</a:t>
            </a:r>
            <a:r>
              <a:rPr lang="ru-RU" sz="3400" b="1" dirty="0" err="1" smtClean="0">
                <a:hlinkClick r:id="rId18" tooltip="Брнабич, Ана"/>
              </a:rPr>
              <a:t>Ана</a:t>
            </a:r>
            <a:r>
              <a:rPr lang="ru-RU" sz="3400" b="1" dirty="0" smtClean="0">
                <a:hlinkClick r:id="rId18" tooltip="Брнабич, Ана"/>
              </a:rPr>
              <a:t> </a:t>
            </a:r>
            <a:r>
              <a:rPr lang="ru-RU" sz="3400" b="1" dirty="0" err="1" smtClean="0">
                <a:hlinkClick r:id="rId18" tooltip="Брнабич, Ана"/>
              </a:rPr>
              <a:t>Брнабич</a:t>
            </a:r>
            <a:r>
              <a:rPr lang="ru-RU" sz="3400" b="1" dirty="0" smtClean="0"/>
              <a:t> </a:t>
            </a:r>
            <a:r>
              <a:rPr lang="ru-RU" sz="3400" dirty="0" smtClean="0">
                <a:hlinkClick r:id="rId19" tooltip="Премьер-министр Сербии"/>
              </a:rPr>
              <a:t>Премьер-министр</a:t>
            </a:r>
            <a:r>
              <a:rPr lang="ru-RU" sz="3400" dirty="0" smtClean="0"/>
              <a:t> </a:t>
            </a:r>
            <a:r>
              <a:rPr lang="ru-RU" sz="3400" dirty="0" smtClean="0">
                <a:hlinkClick r:id="rId20" tooltip="Сербия"/>
              </a:rPr>
              <a:t>Сербия</a:t>
            </a:r>
            <a:endParaRPr lang="ru-RU" sz="3400" dirty="0" smtClean="0"/>
          </a:p>
          <a:p>
            <a:r>
              <a:rPr lang="ru-RU" sz="3400" dirty="0" smtClean="0"/>
              <a:t>2017—</a:t>
            </a:r>
            <a:r>
              <a:rPr lang="ru-RU" sz="3400" b="1" dirty="0" err="1" smtClean="0">
                <a:hlinkClick r:id="rId21" tooltip="Якоб, Халима"/>
              </a:rPr>
              <a:t>Халима</a:t>
            </a:r>
            <a:r>
              <a:rPr lang="ru-RU" sz="3400" b="1" dirty="0" smtClean="0">
                <a:hlinkClick r:id="rId21" tooltip="Якоб, Халима"/>
              </a:rPr>
              <a:t> </a:t>
            </a:r>
            <a:r>
              <a:rPr lang="ru-RU" sz="3400" b="1" dirty="0" err="1" smtClean="0">
                <a:hlinkClick r:id="rId21" tooltip="Якоб, Халима"/>
              </a:rPr>
              <a:t>Якоб</a:t>
            </a:r>
            <a:r>
              <a:rPr lang="ru-RU" sz="3400" b="1" dirty="0" smtClean="0"/>
              <a:t> </a:t>
            </a:r>
            <a:r>
              <a:rPr lang="ru-RU" sz="3400" dirty="0" smtClean="0">
                <a:hlinkClick r:id="rId22" tooltip="Президент Сингапура"/>
              </a:rPr>
              <a:t>Президент</a:t>
            </a:r>
            <a:r>
              <a:rPr lang="ru-RU" sz="3400" dirty="0" smtClean="0"/>
              <a:t> </a:t>
            </a:r>
            <a:r>
              <a:rPr lang="ru-RU" sz="3400" dirty="0" smtClean="0">
                <a:hlinkClick r:id="rId23" tooltip="Сингапур"/>
              </a:rPr>
              <a:t>Сингапур</a:t>
            </a:r>
            <a:endParaRPr lang="ru-RU" sz="3400" dirty="0" smtClean="0"/>
          </a:p>
          <a:p>
            <a:r>
              <a:rPr lang="ru-RU" sz="3400" dirty="0" smtClean="0"/>
              <a:t>2017—</a:t>
            </a:r>
            <a:r>
              <a:rPr lang="ru-RU" sz="3400" b="1" dirty="0" smtClean="0">
                <a:hlinkClick r:id="rId24" tooltip="Катрин Якобсдоуттир"/>
              </a:rPr>
              <a:t>Катрин </a:t>
            </a:r>
            <a:r>
              <a:rPr lang="ru-RU" sz="3400" b="1" dirty="0" err="1" smtClean="0">
                <a:hlinkClick r:id="rId24" tooltip="Катрин Якобсдоуттир"/>
              </a:rPr>
              <a:t>Якобсдоуттир</a:t>
            </a:r>
            <a:r>
              <a:rPr lang="ru-RU" sz="3400" b="1" dirty="0" smtClean="0"/>
              <a:t> </a:t>
            </a:r>
            <a:r>
              <a:rPr lang="ru-RU" sz="3400" dirty="0" smtClean="0">
                <a:hlinkClick r:id="rId25" tooltip="Премьер-министр Исландии"/>
              </a:rPr>
              <a:t>Премьер-министр</a:t>
            </a:r>
            <a:r>
              <a:rPr lang="ru-RU" sz="3400" dirty="0" smtClean="0"/>
              <a:t> </a:t>
            </a:r>
            <a:r>
              <a:rPr lang="ru-RU" sz="3400" dirty="0" smtClean="0">
                <a:hlinkClick r:id="rId3" tooltip="Исландия"/>
              </a:rPr>
              <a:t>Исландия</a:t>
            </a:r>
            <a:endParaRPr lang="ru-RU" sz="3400" dirty="0" smtClean="0"/>
          </a:p>
          <a:p>
            <a:r>
              <a:rPr lang="ru-RU" sz="3400" dirty="0" smtClean="0"/>
              <a:t>2018—</a:t>
            </a:r>
            <a:r>
              <a:rPr lang="ru-RU" sz="3400" b="1" dirty="0" smtClean="0">
                <a:hlinkClick r:id="rId26" tooltip="Мэйсон, Сандра"/>
              </a:rPr>
              <a:t>Сандра </a:t>
            </a:r>
            <a:r>
              <a:rPr lang="ru-RU" sz="3400" b="1" dirty="0" err="1" smtClean="0">
                <a:hlinkClick r:id="rId26" tooltip="Мэйсон, Сандра"/>
              </a:rPr>
              <a:t>Мэйсон</a:t>
            </a:r>
            <a:r>
              <a:rPr lang="ru-RU" sz="3400" b="1" dirty="0" smtClean="0"/>
              <a:t> </a:t>
            </a:r>
            <a:r>
              <a:rPr lang="ru-RU" sz="3400" dirty="0" smtClean="0">
                <a:hlinkClick r:id="rId27" tooltip="Генерал-губернатор Барбадоса"/>
              </a:rPr>
              <a:t>Генерал-губернатор</a:t>
            </a:r>
            <a:r>
              <a:rPr lang="ru-RU" sz="3400" dirty="0" smtClean="0"/>
              <a:t> </a:t>
            </a:r>
            <a:r>
              <a:rPr lang="ru-RU" sz="3400" dirty="0" smtClean="0">
                <a:hlinkClick r:id="rId28" tooltip="Барбадос"/>
              </a:rPr>
              <a:t>Барбадос</a:t>
            </a:r>
            <a:endParaRPr lang="ru-RU" sz="3400" dirty="0" smtClean="0"/>
          </a:p>
          <a:p>
            <a:r>
              <a:rPr lang="ru-RU" sz="3400" dirty="0" smtClean="0"/>
              <a:t>2018—</a:t>
            </a:r>
            <a:r>
              <a:rPr lang="ru-RU" sz="3400" b="1" dirty="0" err="1" smtClean="0">
                <a:hlinkClick r:id="rId29" tooltip="Дэнчилэ, Виорика"/>
              </a:rPr>
              <a:t>Виорика</a:t>
            </a:r>
            <a:r>
              <a:rPr lang="ru-RU" sz="3400" b="1" dirty="0" smtClean="0">
                <a:hlinkClick r:id="rId29" tooltip="Дэнчилэ, Виорика"/>
              </a:rPr>
              <a:t> </a:t>
            </a:r>
            <a:r>
              <a:rPr lang="ru-RU" sz="3400" b="1" dirty="0" err="1" smtClean="0">
                <a:hlinkClick r:id="rId29" tooltip="Дэнчилэ, Виорика"/>
              </a:rPr>
              <a:t>Дэнчилэ</a:t>
            </a:r>
            <a:r>
              <a:rPr lang="ru-RU" sz="3400" b="1" dirty="0" smtClean="0"/>
              <a:t> </a:t>
            </a:r>
            <a:r>
              <a:rPr lang="ru-RU" sz="3400" dirty="0" smtClean="0">
                <a:hlinkClick r:id="rId30" tooltip="Премьер-министр Румынии"/>
              </a:rPr>
              <a:t>Премьер-министр</a:t>
            </a:r>
            <a:r>
              <a:rPr lang="ru-RU" sz="3400" dirty="0" smtClean="0"/>
              <a:t> </a:t>
            </a:r>
            <a:r>
              <a:rPr lang="ru-RU" sz="3400" dirty="0" smtClean="0">
                <a:hlinkClick r:id="rId31" tooltip="Румыния"/>
              </a:rPr>
              <a:t>Румыния</a:t>
            </a:r>
            <a:endParaRPr lang="ru-RU" sz="3400" dirty="0" smtClean="0"/>
          </a:p>
          <a:p>
            <a:r>
              <a:rPr lang="ru-RU" sz="3400" dirty="0" smtClean="0"/>
              <a:t>2018—</a:t>
            </a:r>
            <a:r>
              <a:rPr lang="ru-RU" sz="3400" b="1" dirty="0" err="1" smtClean="0">
                <a:hlinkClick r:id="rId32" tooltip="Уикс, Пола-Мэй"/>
              </a:rPr>
              <a:t>Пола-Мэй</a:t>
            </a:r>
            <a:r>
              <a:rPr lang="ru-RU" sz="3400" b="1" dirty="0" smtClean="0">
                <a:hlinkClick r:id="rId32" tooltip="Уикс, Пола-Мэй"/>
              </a:rPr>
              <a:t> </a:t>
            </a:r>
            <a:r>
              <a:rPr lang="ru-RU" sz="3400" b="1" dirty="0" err="1" smtClean="0">
                <a:hlinkClick r:id="rId32" tooltip="Уикс, Пола-Мэй"/>
              </a:rPr>
              <a:t>Уикс</a:t>
            </a:r>
            <a:r>
              <a:rPr lang="ru-RU" sz="3400" b="1" dirty="0" smtClean="0"/>
              <a:t> </a:t>
            </a:r>
            <a:r>
              <a:rPr lang="ru-RU" sz="3400" dirty="0" smtClean="0">
                <a:hlinkClick r:id="rId33" tooltip="Президент Тринидада и Тобаго"/>
              </a:rPr>
              <a:t>Президент</a:t>
            </a:r>
            <a:r>
              <a:rPr lang="ru-RU" sz="3400" dirty="0" smtClean="0"/>
              <a:t> </a:t>
            </a:r>
            <a:r>
              <a:rPr lang="ru-RU" sz="3400" dirty="0" smtClean="0">
                <a:hlinkClick r:id="rId34" tooltip="Тринидад и Тобаго"/>
              </a:rPr>
              <a:t>Тринидад и Тобаго</a:t>
            </a:r>
            <a:endParaRPr lang="ru-RU" sz="3400" dirty="0" smtClean="0"/>
          </a:p>
          <a:p>
            <a:r>
              <a:rPr lang="ru-RU" sz="3400" dirty="0" smtClean="0"/>
              <a:t>2018—</a:t>
            </a:r>
            <a:r>
              <a:rPr lang="ru-RU" sz="3400" b="1" dirty="0" err="1" smtClean="0">
                <a:hlinkClick r:id="rId35" tooltip="Моттли, Миа"/>
              </a:rPr>
              <a:t>Миа</a:t>
            </a:r>
            <a:r>
              <a:rPr lang="ru-RU" sz="3400" b="1" dirty="0" smtClean="0">
                <a:hlinkClick r:id="rId35" tooltip="Моттли, Миа"/>
              </a:rPr>
              <a:t> </a:t>
            </a:r>
            <a:r>
              <a:rPr lang="ru-RU" sz="3400" b="1" dirty="0" err="1" smtClean="0">
                <a:hlinkClick r:id="rId35" tooltip="Моттли, Миа"/>
              </a:rPr>
              <a:t>Моттли</a:t>
            </a:r>
            <a:r>
              <a:rPr lang="ru-RU" sz="3400" b="1" dirty="0" smtClean="0"/>
              <a:t> </a:t>
            </a:r>
            <a:r>
              <a:rPr lang="ru-RU" sz="3400" dirty="0" smtClean="0">
                <a:hlinkClick r:id="rId36" tooltip="Премьер-министр Барбадоса"/>
              </a:rPr>
              <a:t>Премьер-министр</a:t>
            </a:r>
            <a:r>
              <a:rPr lang="ru-RU" sz="3400" dirty="0" smtClean="0"/>
              <a:t> </a:t>
            </a:r>
            <a:r>
              <a:rPr lang="ru-RU" sz="3400" dirty="0" smtClean="0">
                <a:hlinkClick r:id="rId28" tooltip="Барбадос"/>
              </a:rPr>
              <a:t>Барбадос</a:t>
            </a:r>
            <a:endParaRPr lang="ru-RU" sz="3400" dirty="0" smtClean="0"/>
          </a:p>
          <a:p>
            <a:r>
              <a:rPr lang="ru-RU" sz="3400" dirty="0" smtClean="0"/>
              <a:t>2018–</a:t>
            </a:r>
            <a:r>
              <a:rPr lang="ru-RU" sz="3400" b="1" dirty="0" err="1" smtClean="0">
                <a:hlinkClick r:id="rId37" tooltip="Зурабишвили, Саломе"/>
              </a:rPr>
              <a:t>Саломе</a:t>
            </a:r>
            <a:r>
              <a:rPr lang="ru-RU" sz="3400" b="1" dirty="0" smtClean="0">
                <a:hlinkClick r:id="rId37" tooltip="Зурабишвили, Саломе"/>
              </a:rPr>
              <a:t> </a:t>
            </a:r>
            <a:r>
              <a:rPr lang="ru-RU" sz="3400" b="1" dirty="0" err="1" smtClean="0">
                <a:hlinkClick r:id="rId37" tooltip="Зурабишвили, Саломе"/>
              </a:rPr>
              <a:t>Зурабишвили</a:t>
            </a:r>
            <a:r>
              <a:rPr lang="ru-RU" sz="3400" b="1" dirty="0" smtClean="0"/>
              <a:t> </a:t>
            </a:r>
            <a:r>
              <a:rPr lang="ru-RU" sz="3400" dirty="0" smtClean="0">
                <a:hlinkClick r:id="rId38" tooltip="Президент"/>
              </a:rPr>
              <a:t>Президент</a:t>
            </a:r>
            <a:r>
              <a:rPr lang="ru-RU" sz="3400" dirty="0" smtClean="0"/>
              <a:t> </a:t>
            </a:r>
            <a:r>
              <a:rPr lang="ru-RU" sz="3400" dirty="0" smtClean="0">
                <a:hlinkClick r:id="rId39" tooltip="Грузия"/>
              </a:rPr>
              <a:t>Грузия</a:t>
            </a:r>
            <a:endParaRPr lang="ru-RU" sz="3400" dirty="0" smtClean="0"/>
          </a:p>
          <a:p>
            <a:r>
              <a:rPr lang="ru-RU" sz="3400" dirty="0" smtClean="0"/>
              <a:t>2018–</a:t>
            </a:r>
            <a:r>
              <a:rPr lang="ru-RU" sz="3400" b="1" dirty="0" err="1" smtClean="0">
                <a:hlinkClick r:id="rId40" tooltip="Сахле-Ворк Зевде"/>
              </a:rPr>
              <a:t>Сахле-Ворк</a:t>
            </a:r>
            <a:r>
              <a:rPr lang="ru-RU" sz="3400" b="1" dirty="0" smtClean="0">
                <a:hlinkClick r:id="rId40" tooltip="Сахле-Ворк Зевде"/>
              </a:rPr>
              <a:t> </a:t>
            </a:r>
            <a:r>
              <a:rPr lang="ru-RU" sz="3400" b="1" dirty="0" err="1" smtClean="0">
                <a:hlinkClick r:id="rId40" tooltip="Сахле-Ворк Зевде"/>
              </a:rPr>
              <a:t>Зевде</a:t>
            </a:r>
            <a:r>
              <a:rPr lang="ru-RU" sz="3400" b="1" dirty="0" smtClean="0"/>
              <a:t> </a:t>
            </a:r>
            <a:r>
              <a:rPr lang="ru-RU" sz="3400" dirty="0" smtClean="0">
                <a:hlinkClick r:id="rId38" tooltip="Президент"/>
              </a:rPr>
              <a:t>Президент</a:t>
            </a:r>
            <a:r>
              <a:rPr lang="ru-RU" sz="3400" dirty="0" smtClean="0"/>
              <a:t> </a:t>
            </a:r>
            <a:r>
              <a:rPr lang="ru-RU" sz="3400" dirty="0" smtClean="0">
                <a:hlinkClick r:id="rId41" tooltip="Эфиопия"/>
              </a:rPr>
              <a:t>Эфиопия</a:t>
            </a:r>
            <a:endParaRPr lang="ru-RU" sz="3400" dirty="0" smtClean="0"/>
          </a:p>
          <a:p>
            <a:r>
              <a:rPr lang="ru-RU" sz="3400" dirty="0" smtClean="0"/>
              <a:t>2019–</a:t>
            </a:r>
            <a:r>
              <a:rPr lang="ru-RU" sz="3400" b="1" dirty="0" err="1" smtClean="0">
                <a:hlinkClick r:id="rId42" tooltip="Чапутова, Зузана"/>
              </a:rPr>
              <a:t>Зузана</a:t>
            </a:r>
            <a:r>
              <a:rPr lang="ru-RU" sz="3400" b="1" dirty="0" smtClean="0">
                <a:hlinkClick r:id="rId42" tooltip="Чапутова, Зузана"/>
              </a:rPr>
              <a:t> </a:t>
            </a:r>
            <a:r>
              <a:rPr lang="ru-RU" sz="3400" b="1" dirty="0" err="1" smtClean="0">
                <a:hlinkClick r:id="rId42" tooltip="Чапутова, Зузана"/>
              </a:rPr>
              <a:t>Чапутова</a:t>
            </a:r>
            <a:r>
              <a:rPr lang="ru-RU" sz="3400" b="1" dirty="0" smtClean="0"/>
              <a:t> </a:t>
            </a:r>
            <a:r>
              <a:rPr lang="ru-RU" sz="3400" dirty="0" smtClean="0">
                <a:hlinkClick r:id="rId38" tooltip="Президент"/>
              </a:rPr>
              <a:t>Президент</a:t>
            </a:r>
            <a:r>
              <a:rPr lang="ru-RU" sz="3400" dirty="0" smtClean="0"/>
              <a:t> </a:t>
            </a:r>
            <a:r>
              <a:rPr lang="ru-RU" sz="3400" dirty="0" smtClean="0">
                <a:hlinkClick r:id="rId43" tooltip="Словакия"/>
              </a:rPr>
              <a:t>Словакия</a:t>
            </a:r>
            <a:endParaRPr lang="ru-RU" sz="3400" dirty="0" smtClean="0"/>
          </a:p>
          <a:p>
            <a:r>
              <a:rPr lang="ru-RU" sz="3400" dirty="0" smtClean="0"/>
              <a:t>2019  </a:t>
            </a:r>
            <a:r>
              <a:rPr lang="ru-RU" sz="3400" dirty="0" smtClean="0">
                <a:hlinkClick r:id="rId44" tooltip="Санду, Майя Григорьевна"/>
              </a:rPr>
              <a:t>Майя </a:t>
            </a:r>
            <a:r>
              <a:rPr lang="ru-RU" sz="3400" dirty="0" err="1" smtClean="0">
                <a:hlinkClick r:id="rId44" tooltip="Санду, Майя Григорьевна"/>
              </a:rPr>
              <a:t>Санду</a:t>
            </a:r>
            <a:r>
              <a:rPr lang="ru-RU" sz="3400" dirty="0" smtClean="0"/>
              <a:t>        </a:t>
            </a:r>
            <a:r>
              <a:rPr lang="ru-RU" sz="3400" dirty="0" smtClean="0">
                <a:hlinkClick r:id="rId45" tooltip="Премьер-министр"/>
              </a:rPr>
              <a:t>Премьер-министр</a:t>
            </a:r>
            <a:r>
              <a:rPr lang="ru-RU" sz="3400" dirty="0" smtClean="0"/>
              <a:t>    </a:t>
            </a:r>
            <a:r>
              <a:rPr lang="ru-RU" sz="3400" dirty="0" smtClean="0">
                <a:hlinkClick r:id="rId46" tooltip="Молдавия"/>
              </a:rPr>
              <a:t>Молдавия</a:t>
            </a:r>
            <a:br>
              <a:rPr lang="ru-RU" sz="3400" dirty="0" smtClean="0"/>
            </a:br>
            <a:endParaRPr lang="ru-RU" sz="3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3445" y="404664"/>
            <a:ext cx="9217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Саясат - бул ресурстарга жана мүмкүнчүлүктөргө жетүүнү камсыз кылуу үчүн ар кандай кызыкчылыктардын ортосунда сүйлөшүү процесси, башкача айтканда, саясат - бул жарандар кандайча чогуу жашоону чечкен чөйрө.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07435" y="249289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саясий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463819" y="2492898"/>
            <a:ext cx="2496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бийлик</a:t>
            </a:r>
            <a:endParaRPr lang="ru-RU" sz="2400" dirty="0"/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3119669" y="2564904"/>
            <a:ext cx="1152128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079776" y="3212976"/>
            <a:ext cx="0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079776" y="5301208"/>
            <a:ext cx="38404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079776" y="4869160"/>
            <a:ext cx="22082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079776" y="4221088"/>
            <a:ext cx="22082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175787" y="3789040"/>
            <a:ext cx="22082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авая фигурная скобка 20"/>
          <p:cNvSpPr/>
          <p:nvPr/>
        </p:nvSpPr>
        <p:spPr>
          <a:xfrm>
            <a:off x="8592277" y="3068960"/>
            <a:ext cx="672075" cy="21602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8370448" y="263226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079776" y="3356992"/>
            <a:ext cx="326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өз ара аракеттенүү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079776" y="4365104"/>
            <a:ext cx="3648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өз ара аракеттенүү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7173881" y="3747001"/>
            <a:ext cx="1217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ru-RU" dirty="0" smtClean="0"/>
            </a:br>
            <a:r>
              <a:rPr lang="ru-RU" dirty="0" err="1" smtClean="0"/>
              <a:t>байланыш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9456373" y="3933056"/>
            <a:ext cx="124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бийлик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1007435" y="5445226"/>
            <a:ext cx="10273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Баарыбыз саясатка аралашып, бийликтин таасири астындабыз.</a:t>
            </a:r>
            <a:endParaRPr lang="en-US" sz="2400" dirty="0" smtClean="0"/>
          </a:p>
          <a:p>
            <a:pPr algn="just"/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008" y="279342"/>
            <a:ext cx="9331036" cy="87254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          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Укуктук база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24" name="Group 22"/>
          <p:cNvGrpSpPr/>
          <p:nvPr/>
        </p:nvGrpSpPr>
        <p:grpSpPr bwMode="auto">
          <a:xfrm>
            <a:off x="2448101" y="4397168"/>
            <a:ext cx="520700" cy="484188"/>
            <a:chOff x="1248" y="3230"/>
            <a:chExt cx="328" cy="305"/>
          </a:xfrm>
        </p:grpSpPr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0" name="Заголовок 1"/>
          <p:cNvSpPr txBox="1"/>
          <p:nvPr/>
        </p:nvSpPr>
        <p:spPr>
          <a:xfrm>
            <a:off x="1983105" y="1151890"/>
            <a:ext cx="8029575" cy="895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ym typeface="+mn-ea"/>
              </a:rPr>
              <a:t>Кыргыз Республикасынын </a:t>
            </a:r>
            <a:r>
              <a:rPr lang="en-US" sz="3200" b="1" dirty="0" smtClean="0">
                <a:sym typeface="+mn-ea"/>
              </a:rPr>
              <a:t>Конституциясы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ru-RU" sz="72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3000" b="1" dirty="0">
              <a:cs typeface="Aharoni" panose="02010803020104030203" pitchFamily="2" charset="-79"/>
            </a:endParaRPr>
          </a:p>
        </p:txBody>
      </p:sp>
      <p:grpSp>
        <p:nvGrpSpPr>
          <p:cNvPr id="32" name="Group 7"/>
          <p:cNvGrpSpPr/>
          <p:nvPr/>
        </p:nvGrpSpPr>
        <p:grpSpPr bwMode="auto">
          <a:xfrm>
            <a:off x="2359535" y="2439512"/>
            <a:ext cx="520700" cy="484188"/>
            <a:chOff x="1248" y="2030"/>
            <a:chExt cx="328" cy="305"/>
          </a:xfrm>
        </p:grpSpPr>
        <p:sp>
          <p:nvSpPr>
            <p:cNvPr id="33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4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415293" y="1954204"/>
            <a:ext cx="6660359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«</a:t>
            </a:r>
            <a:r>
              <a:rPr lang="ru-RU" sz="2400" b="1" dirty="0" err="1" smtClean="0">
                <a:solidFill>
                  <a:schemeClr val="tx2"/>
                </a:solidFill>
              </a:rPr>
              <a:t>Кыргыз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Республикасында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эркектер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менен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аялдар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бирдей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укуктарга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жана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эркиндиктерге</a:t>
            </a:r>
            <a:r>
              <a:rPr lang="ru-RU" sz="2400" b="1" dirty="0">
                <a:solidFill>
                  <a:schemeClr val="tx2"/>
                </a:solidFill>
              </a:rPr>
              <a:t>, </a:t>
            </a:r>
            <a:r>
              <a:rPr lang="ru-RU" sz="2400" b="1" dirty="0" err="1">
                <a:solidFill>
                  <a:schemeClr val="tx2"/>
                </a:solidFill>
              </a:rPr>
              <a:t>аларды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ишке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ашыруу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үчүн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бирдей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мүмкүнчүлүктөргө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ээ</a:t>
            </a:r>
            <a:r>
              <a:rPr lang="ru-RU" sz="2400" b="1" dirty="0" smtClean="0">
                <a:solidFill>
                  <a:schemeClr val="tx2"/>
                </a:solidFill>
              </a:rPr>
              <a:t>» (1-</a:t>
            </a:r>
            <a:r>
              <a:rPr lang="en-US" sz="2400" b="1" dirty="0" smtClean="0">
                <a:solidFill>
                  <a:srgbClr val="44546A"/>
                </a:solidFill>
              </a:rPr>
              <a:t> </a:t>
            </a:r>
            <a:r>
              <a:rPr lang="en-US" sz="2400" b="1" dirty="0">
                <a:solidFill>
                  <a:srgbClr val="44546A"/>
                </a:solidFill>
              </a:rPr>
              <a:t>бөлүм </a:t>
            </a:r>
            <a:r>
              <a:rPr lang="ru-RU" altLang="en-US" sz="2400" b="1" dirty="0">
                <a:solidFill>
                  <a:srgbClr val="44546A"/>
                </a:solidFill>
              </a:rPr>
              <a:t>24</a:t>
            </a:r>
            <a:r>
              <a:rPr lang="ru-RU" sz="2400" b="1" dirty="0" smtClean="0">
                <a:solidFill>
                  <a:srgbClr val="44546A"/>
                </a:solidFill>
              </a:rPr>
              <a:t>-</a:t>
            </a:r>
            <a:r>
              <a:rPr lang="ru-RU" sz="2400" b="1" dirty="0" err="1" smtClean="0">
                <a:solidFill>
                  <a:srgbClr val="44546A"/>
                </a:solidFill>
              </a:rPr>
              <a:t>берене, 3</a:t>
            </a:r>
            <a:r>
              <a:rPr lang="ru-RU" sz="2400" b="1" dirty="0" smtClean="0">
                <a:solidFill>
                  <a:srgbClr val="44546A"/>
                </a:solidFill>
              </a:rPr>
              <a:t>)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5293" y="3791499"/>
            <a:ext cx="7152064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endParaRPr lang="ru-RU" sz="2000" b="1" dirty="0" smtClean="0">
              <a:solidFill>
                <a:schemeClr val="tx2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tx2"/>
                </a:solidFill>
              </a:rPr>
              <a:t>«</a:t>
            </a:r>
            <a:r>
              <a:rPr lang="ru-RU" sz="2400" b="1" dirty="0" err="1" smtClean="0">
                <a:solidFill>
                  <a:schemeClr val="tx2"/>
                </a:solidFill>
              </a:rPr>
              <a:t>Мамлекет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мыйзамда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белгиленген</a:t>
            </a:r>
            <a:r>
              <a:rPr lang="ru-RU" sz="2400" b="1" dirty="0">
                <a:solidFill>
                  <a:schemeClr val="tx2"/>
                </a:solidFill>
              </a:rPr>
              <a:t> ар </a:t>
            </a:r>
            <a:r>
              <a:rPr lang="ru-RU" sz="2400" b="1" dirty="0" err="1">
                <a:solidFill>
                  <a:schemeClr val="tx2"/>
                </a:solidFill>
              </a:rPr>
              <a:t>кайсы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социалдык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топтордун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мамлекеттик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органдардагы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жана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жергиликтүү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өз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алдынча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башкаруу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органдарындагы</a:t>
            </a:r>
            <a:r>
              <a:rPr lang="ru-RU" sz="2400" b="1" dirty="0">
                <a:solidFill>
                  <a:schemeClr val="tx2"/>
                </a:solidFill>
              </a:rPr>
              <a:t>, </a:t>
            </a:r>
            <a:r>
              <a:rPr lang="ru-RU" sz="2400" b="1" dirty="0" err="1">
                <a:solidFill>
                  <a:schemeClr val="tx2"/>
                </a:solidFill>
              </a:rPr>
              <a:t>анын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ичинде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чечим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чыгаруу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деңгээлинде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өкүлчүлүгү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үчүн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шарттарды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түзөт</a:t>
            </a:r>
            <a:r>
              <a:rPr lang="ru-RU" sz="2400" b="1" dirty="0" smtClean="0">
                <a:solidFill>
                  <a:schemeClr val="tx2"/>
                </a:solidFill>
              </a:rPr>
              <a:t>»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Саясат</a:t>
            </a:r>
            <a:r>
              <a:rPr lang="ru-RU" dirty="0" smtClean="0"/>
              <a:t>- </a:t>
            </a:r>
            <a:r>
              <a:rPr lang="ru-RU" dirty="0" err="1" smtClean="0"/>
              <a:t>бул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65760" indent="-255905" algn="just" eaLnBrk="1" fontAlgn="auto" hangingPunct="1">
              <a:spcAft>
                <a:spcPts val="0"/>
              </a:spcAft>
              <a:buFont typeface="Wingdings 3" panose="05040102010807070707"/>
              <a:buChar char=""/>
              <a:defRPr/>
            </a:pPr>
            <a:r>
              <a:rPr lang="ru-RU" b="1" dirty="0" err="1" smtClean="0"/>
              <a:t>Саясат</a:t>
            </a:r>
            <a:r>
              <a:rPr lang="ru-RU" b="1" dirty="0" smtClean="0"/>
              <a:t> </a:t>
            </a:r>
            <a:r>
              <a:rPr lang="ru-RU" dirty="0" smtClean="0"/>
              <a:t> (</a:t>
            </a:r>
            <a:r>
              <a:rPr lang="ru-RU" dirty="0" smtClean="0">
                <a:hlinkClick r:id="rId1" tooltip="Древнегреческий язык"/>
              </a:rPr>
              <a:t>грек </a:t>
            </a:r>
            <a:r>
              <a:rPr lang="ru-RU" dirty="0" err="1" smtClean="0">
                <a:hlinkClick r:id="rId1" tooltip="Древнегреческий язык"/>
              </a:rPr>
              <a:t>тилинен</a:t>
            </a:r>
            <a:r>
              <a:rPr lang="ru-RU" dirty="0" smtClean="0">
                <a:hlinkClick r:id="rId1" tooltip="Древнегреческий язык"/>
              </a:rPr>
              <a:t> </a:t>
            </a:r>
            <a:r>
              <a:rPr lang="ru-RU" dirty="0" err="1" smtClean="0">
                <a:hlinkClick r:id="rId1" tooltip="Древнегреческий язык"/>
              </a:rPr>
              <a:t>алынган</a:t>
            </a:r>
            <a:r>
              <a:rPr lang="ru-RU" dirty="0" smtClean="0">
                <a:hlinkClick r:id="rId1" tooltip="Древнегреческий язык"/>
              </a:rPr>
              <a:t>, </a:t>
            </a:r>
            <a:r>
              <a:rPr lang="ru-RU" dirty="0" err="1" smtClean="0">
                <a:hlinkClick r:id="rId1" tooltip="Древнегреческий язык"/>
              </a:rPr>
              <a:t>анда</a:t>
            </a:r>
            <a:r>
              <a:rPr lang="ru-RU" dirty="0" smtClean="0"/>
              <a:t> </a:t>
            </a:r>
            <a:r>
              <a:rPr lang="ru-RU" dirty="0" err="1" smtClean="0">
                <a:solidFill>
                  <a:schemeClr val="tx1"/>
                </a:solidFill>
              </a:rPr>
              <a:t>πολιτική</a:t>
            </a:r>
            <a:r>
              <a:rPr lang="ru-RU" dirty="0" smtClean="0">
                <a:solidFill>
                  <a:schemeClr val="tx1"/>
                </a:solidFill>
              </a:rPr>
              <a:t> «</a:t>
            </a:r>
            <a:r>
              <a:rPr lang="ru-RU" dirty="0" err="1" smtClean="0">
                <a:solidFill>
                  <a:schemeClr val="tx1"/>
                </a:solidFill>
              </a:rPr>
              <a:t>мамлекеттик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ишмердуулук</a:t>
            </a:r>
            <a:r>
              <a:rPr lang="ru-RU" dirty="0" smtClean="0">
                <a:solidFill>
                  <a:schemeClr val="tx1"/>
                </a:solidFill>
              </a:rPr>
              <a:t>») — </a:t>
            </a:r>
            <a:r>
              <a:rPr lang="ru-RU" dirty="0" err="1" smtClean="0">
                <a:solidFill>
                  <a:schemeClr val="tx1"/>
                </a:solidFill>
              </a:rPr>
              <a:t>тушунугу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андан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сырткары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мамлекеттик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бийлик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органдарынын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dirty="0" err="1" smtClean="0">
                <a:solidFill>
                  <a:schemeClr val="tx1"/>
                </a:solidFill>
              </a:rPr>
              <a:t>жана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u="sng" dirty="0" err="1">
                <a:solidFill>
                  <a:schemeClr val="tx1"/>
                </a:solidFill>
              </a:rPr>
              <a:t>мамлекеттик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башкаруунун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коомдук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турмуштагы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окуялар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жана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маселелердин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баардыгы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u="sng" dirty="0" err="1" smtClean="0">
                <a:solidFill>
                  <a:schemeClr val="tx1"/>
                </a:solidFill>
              </a:rPr>
              <a:t>мамлекеттик</a:t>
            </a:r>
            <a:r>
              <a:rPr lang="ru-RU" u="sng" dirty="0" smtClean="0">
                <a:solidFill>
                  <a:schemeClr val="tx1"/>
                </a:solidFill>
              </a:rPr>
              <a:t> </a:t>
            </a:r>
            <a:r>
              <a:rPr lang="ru-RU" u="sng" dirty="0" err="1" smtClean="0">
                <a:solidFill>
                  <a:schemeClr val="tx1"/>
                </a:solidFill>
              </a:rPr>
              <a:t>тузулуш</a:t>
            </a:r>
            <a:r>
              <a:rPr lang="ru-RU" u="sng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ме</a:t>
            </a:r>
            <a:r>
              <a:rPr lang="ru-RU" dirty="0" err="1" smtClean="0"/>
              <a:t>нен</a:t>
            </a:r>
            <a:r>
              <a:rPr lang="ru-RU" dirty="0" smtClean="0"/>
              <a:t> </a:t>
            </a:r>
            <a:r>
              <a:rPr lang="ru-RU" dirty="0" err="1" smtClean="0"/>
              <a:t>башланышкан</a:t>
            </a:r>
            <a:r>
              <a:rPr lang="ru-RU" dirty="0" smtClean="0"/>
              <a:t> </a:t>
            </a:r>
            <a:r>
              <a:rPr lang="ru-RU" dirty="0" err="1" smtClean="0"/>
              <a:t>ишмердуулук</a:t>
            </a:r>
            <a:r>
              <a:rPr lang="ru-RU" dirty="0" smtClean="0"/>
              <a:t>. </a:t>
            </a:r>
            <a:endParaRPr lang="ru-RU" dirty="0" smtClean="0"/>
          </a:p>
          <a:p>
            <a:pPr marL="365760" indent="-255905" algn="just" fontAlgn="auto">
              <a:spcAft>
                <a:spcPts val="0"/>
              </a:spcAft>
              <a:buFont typeface="Wingdings 3" panose="05040102010807070707"/>
              <a:buChar char=""/>
              <a:defRPr/>
            </a:pPr>
            <a:r>
              <a:rPr lang="ru-RU" dirty="0" err="1" smtClean="0"/>
              <a:t>Мамлекеттик</a:t>
            </a:r>
            <a:r>
              <a:rPr lang="ru-RU" dirty="0" smtClean="0"/>
              <a:t> </a:t>
            </a:r>
            <a:r>
              <a:rPr lang="ru-RU" dirty="0" err="1" smtClean="0"/>
              <a:t>бийликтин</a:t>
            </a:r>
            <a:r>
              <a:rPr lang="ru-RU" dirty="0" smtClean="0"/>
              <a:t> </a:t>
            </a:r>
            <a:r>
              <a:rPr lang="ru-RU" dirty="0" err="1" smtClean="0"/>
              <a:t>ишмердуулугу</a:t>
            </a:r>
            <a:r>
              <a:rPr lang="ru-RU" dirty="0" smtClean="0"/>
              <a:t> - </a:t>
            </a:r>
            <a:r>
              <a:rPr lang="ru-RU" dirty="0" err="1" smtClean="0"/>
              <a:t>бул</a:t>
            </a:r>
            <a:r>
              <a:rPr lang="ru-RU" dirty="0" smtClean="0"/>
              <a:t>, </a:t>
            </a:r>
            <a:r>
              <a:rPr lang="ru-RU" dirty="0" err="1" smtClean="0"/>
              <a:t>саясий</a:t>
            </a:r>
            <a:r>
              <a:rPr lang="ru-RU" dirty="0" smtClean="0"/>
              <a:t> </a:t>
            </a:r>
            <a:r>
              <a:rPr lang="ru-RU" dirty="0" err="1" smtClean="0"/>
              <a:t>партиянын</a:t>
            </a:r>
            <a:r>
              <a:rPr lang="ru-RU" dirty="0" smtClean="0"/>
              <a:t> </a:t>
            </a:r>
            <a:r>
              <a:rPr lang="ru-RU" dirty="0" err="1" smtClean="0"/>
              <a:t>жана</a:t>
            </a:r>
            <a:r>
              <a:rPr lang="ru-RU" dirty="0" smtClean="0"/>
              <a:t> </a:t>
            </a:r>
            <a:r>
              <a:rPr lang="ru-RU" dirty="0" err="1" smtClean="0"/>
              <a:t>коомдук</a:t>
            </a:r>
            <a:r>
              <a:rPr lang="ru-RU" dirty="0" smtClean="0"/>
              <a:t> </a:t>
            </a:r>
            <a:r>
              <a:rPr lang="ru-RU" dirty="0" err="1" smtClean="0"/>
              <a:t>топтордун</a:t>
            </a:r>
            <a:r>
              <a:rPr lang="ru-RU" dirty="0" smtClean="0"/>
              <a:t> </a:t>
            </a:r>
            <a:r>
              <a:rPr lang="ru-RU" dirty="0" err="1" smtClean="0"/>
              <a:t>ички</a:t>
            </a:r>
            <a:r>
              <a:rPr lang="ru-RU" dirty="0" smtClean="0"/>
              <a:t> </a:t>
            </a:r>
            <a:r>
              <a:rPr lang="ru-RU" dirty="0" err="1" smtClean="0"/>
              <a:t>жана</a:t>
            </a:r>
            <a:r>
              <a:rPr lang="ru-RU" dirty="0" smtClean="0"/>
              <a:t> </a:t>
            </a:r>
            <a:r>
              <a:rPr lang="ru-RU" dirty="0" err="1" smtClean="0"/>
              <a:t>сырткы</a:t>
            </a:r>
            <a:r>
              <a:rPr lang="ru-RU" dirty="0"/>
              <a:t> </a:t>
            </a:r>
            <a:r>
              <a:rPr lang="ru-RU" dirty="0" err="1" smtClean="0"/>
              <a:t>мамлекеттик</a:t>
            </a:r>
            <a:r>
              <a:rPr lang="ru-RU" dirty="0" smtClean="0"/>
              <a:t> </a:t>
            </a:r>
            <a:r>
              <a:rPr lang="ru-RU" dirty="0" err="1" smtClean="0"/>
              <a:t>мамилелердин</a:t>
            </a:r>
            <a:r>
              <a:rPr lang="ru-RU" dirty="0" smtClean="0"/>
              <a:t> </a:t>
            </a:r>
            <a:r>
              <a:rPr lang="ru-RU" dirty="0" err="1" smtClean="0"/>
              <a:t>кызыкчылыктарын</a:t>
            </a:r>
            <a:r>
              <a:rPr lang="ru-RU" dirty="0" smtClean="0"/>
              <a:t> </a:t>
            </a:r>
            <a:r>
              <a:rPr lang="ru-RU" dirty="0" err="1" smtClean="0"/>
              <a:t>аныктоо</a:t>
            </a:r>
            <a:r>
              <a:rPr lang="ru-RU" dirty="0" smtClean="0"/>
              <a:t>. </a:t>
            </a:r>
            <a:endParaRPr lang="ru-RU" dirty="0" smtClean="0"/>
          </a:p>
          <a:p>
            <a:pPr marL="365760" indent="-255905" eaLnBrk="1" fontAlgn="auto" hangingPunct="1">
              <a:spcAft>
                <a:spcPts val="0"/>
              </a:spcAft>
              <a:buFont typeface="Wingdings 3" panose="05040102010807070707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Саясат: 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Саясат - бул таза эмес, сынчыл иш, саясатчылар суук кандуу жана катаал болуш керек, бул аялдын табиятына каршы келет. Аял деген назик жан, аны көтөрө албайт.</a:t>
            </a:r>
            <a:endParaRPr lang="ru-RU" altLang="en-US"/>
          </a:p>
          <a:p>
            <a:r>
              <a:rPr lang="ru-RU" altLang="en-US"/>
              <a:t>Аялдар өтө эмоционалдуу, сен аларга ишене албайсың. </a:t>
            </a:r>
            <a:endParaRPr lang="ru-RU" altLang="en-US"/>
          </a:p>
          <a:p>
            <a:r>
              <a:rPr lang="ru-RU" altLang="en-US"/>
              <a:t>Эгерде аял саясатчы болуп, өзүн ушул татаал ишке арнаса, анда ал жакшы жана камкор эне, аял боло албайт - таптакыр жаман.</a:t>
            </a:r>
            <a:endParaRPr lang="ru-RU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1455" y="600710"/>
            <a:ext cx="9578975" cy="52622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Саясий лидердин функциялары</a:t>
            </a:r>
            <a:r>
              <a:rPr lang="ru-RU" altLang="en-US" sz="2400" b="1" dirty="0" smtClean="0"/>
              <a:t>:</a:t>
            </a:r>
            <a:endParaRPr lang="ru-RU" altLang="en-US" sz="2400" b="1" dirty="0" smtClean="0"/>
          </a:p>
          <a:p>
            <a:endParaRPr lang="ru-RU" altLang="en-US" sz="2400" b="1" dirty="0" smtClean="0"/>
          </a:p>
          <a:p>
            <a:endParaRPr lang="en-US" sz="2400" b="1" dirty="0" smtClean="0"/>
          </a:p>
          <a:p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ru-RU" sz="2400" dirty="0" smtClean="0"/>
              <a:t>А</a:t>
            </a:r>
            <a:r>
              <a:rPr lang="en-US" sz="2400" dirty="0" smtClean="0"/>
              <a:t>дамдар бириктирүүчү 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Алардын кызыкчылыктарын  жактоочу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Коомдогу өзгөрүүлөрдүн демилгечиси</a:t>
            </a:r>
            <a:endParaRPr lang="en-US" sz="2400" dirty="0" smtClean="0"/>
          </a:p>
          <a:p>
            <a:pPr indent="0">
              <a:buFont typeface="Arial" panose="020B0604020202020204" pitchFamily="34" charset="0"/>
              <a:buNone/>
            </a:pPr>
            <a:r>
              <a:rPr lang="en-US" sz="2400" dirty="0" smtClean="0"/>
              <a:t> 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Эл уюштуруучу</a:t>
            </a:r>
            <a:endParaRPr lang="en-US" altLang="ru-RU" sz="2400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7025" y="274955"/>
            <a:ext cx="9985375" cy="63436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Негизги билдирүү</a:t>
            </a:r>
            <a:endParaRPr lang="en-US" altLang="en-US" sz="2800" b="1" dirty="0" smtClean="0">
              <a:solidFill>
                <a:srgbClr val="C00000"/>
              </a:solidFill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210945" y="909955"/>
            <a:ext cx="10027920" cy="54737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800" dirty="0" err="1" smtClean="0"/>
              <a:t>Лидерлер</a:t>
            </a:r>
            <a:r>
              <a:rPr lang="ru-RU" sz="2800" dirty="0" smtClean="0"/>
              <a:t> </a:t>
            </a:r>
            <a:r>
              <a:rPr lang="ru-RU" sz="2800" dirty="0"/>
              <a:t>ар </a:t>
            </a:r>
            <a:r>
              <a:rPr lang="ru-RU" sz="2800" dirty="0" err="1"/>
              <a:t>кандай</a:t>
            </a:r>
            <a:r>
              <a:rPr lang="ru-RU" sz="2800" dirty="0"/>
              <a:t> </a:t>
            </a:r>
            <a:r>
              <a:rPr lang="ru-RU" sz="2800" dirty="0" err="1"/>
              <a:t>кырдаалды</a:t>
            </a:r>
            <a:r>
              <a:rPr lang="ru-RU" sz="2800" dirty="0"/>
              <a:t> </a:t>
            </a:r>
            <a:r>
              <a:rPr lang="ru-RU" sz="2800" dirty="0" err="1"/>
              <a:t>чечүү үчүн чыгышат</a:t>
            </a:r>
            <a:r>
              <a:rPr lang="ru-RU" sz="2800" dirty="0"/>
              <a:t>.</a:t>
            </a:r>
            <a:r>
              <a:rPr lang="en-US" sz="2800" dirty="0" smtClean="0"/>
              <a:t> </a:t>
            </a:r>
            <a:endParaRPr lang="en-US" sz="2800" dirty="0"/>
          </a:p>
          <a:p>
            <a:pPr algn="just"/>
            <a:r>
              <a:rPr lang="en-US" sz="2800" dirty="0" smtClean="0"/>
              <a:t>Натыйжалуу лидерлик - позитивдүү өзгөрүүлөрдү жана адамдардын жашоосун өзгөртүүгө багытталган максат.</a:t>
            </a:r>
            <a:endParaRPr lang="en-US" sz="2800" dirty="0" smtClean="0"/>
          </a:p>
          <a:p>
            <a:pPr algn="just"/>
            <a:r>
              <a:rPr lang="en-US" sz="2800" dirty="0" smtClean="0"/>
              <a:t> Лидер көптөгөн кызыкдар тараптарды тартат жана жолдоочуларын каалаган өзгөрүүлөргө / көз караштарга натыйжалуу катышууга таасир этет.</a:t>
            </a:r>
            <a:endParaRPr lang="en-US" sz="2800" dirty="0" smtClean="0"/>
          </a:p>
          <a:p>
            <a:pPr algn="just"/>
            <a:r>
              <a:rPr lang="en-US" sz="2800" dirty="0" smtClean="0"/>
              <a:t> Лидердин жогорку моралдык жана этикалык баалуулуктарга ээ болушу шарт. Лидер ар дайым көйгөйлөрдү чечип, </a:t>
            </a:r>
            <a:r>
              <a:rPr lang="ru-RU" altLang="en-US" sz="2800" dirty="0" smtClean="0"/>
              <a:t>у</a:t>
            </a:r>
            <a:r>
              <a:rPr lang="en-US" sz="2800" dirty="0" smtClean="0"/>
              <a:t>чурдагы абалга (көрүнүштү жүзөгө ашыруу) көбүрөөк мааниге ээ болгон топтун баалуулугун  баса белгилейт.</a:t>
            </a:r>
            <a:endParaRPr lang="ru-RU" altLang="en-US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30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Негизги билдирүү</a:t>
            </a:r>
            <a:endParaRPr lang="en-US" sz="3600" b="1" dirty="0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392" y="1268761"/>
            <a:ext cx="10959008" cy="485740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dirty="0" smtClean="0"/>
              <a:t>Лидер аялдар катары, биз жеке кызыкчылыктарыбызды көздөгөн максатка / көз карашка жетүү үчүн, биздин шайлоочулардын</a:t>
            </a:r>
            <a:r>
              <a:rPr lang="ru-RU" altLang="en-US" dirty="0" smtClean="0"/>
              <a:t>/жарандардын</a:t>
            </a:r>
            <a:r>
              <a:rPr lang="en-US" dirty="0" smtClean="0"/>
              <a:t>, айрыкча </a:t>
            </a:r>
            <a:r>
              <a:rPr lang="en-US" u="sng" dirty="0" smtClean="0"/>
              <a:t>аялдардын жана балдардын жыргалчылыгы үчүн өзгөртүшүбүз</a:t>
            </a:r>
            <a:r>
              <a:rPr lang="en-US" dirty="0" smtClean="0"/>
              <a:t> керек.</a:t>
            </a:r>
            <a:endParaRPr lang="en-US" dirty="0" smtClean="0"/>
          </a:p>
          <a:p>
            <a:pPr algn="just"/>
            <a:r>
              <a:rPr lang="en-US" dirty="0" smtClean="0"/>
              <a:t>Өзгөрүүлөрдү жактоо үчүн, аял-лидерлер өздөрүн билимин жогулулатып, тынымсыз окуп, өзгоро турган жагдайларды, айрыкча кызмат көрсөтүү чөйрөсүн аныктай алышы керек.</a:t>
            </a:r>
            <a:endParaRPr lang="en-US" dirty="0" smtClean="0"/>
          </a:p>
          <a:p>
            <a:pPr algn="just"/>
            <a:r>
              <a:rPr lang="en-US" dirty="0" smtClean="0"/>
              <a:t>Башкалардын (ар кандай аярлуу топтордун) катышуусу менен кабыл алынган чечимдер, негизинен, </a:t>
            </a:r>
            <a:r>
              <a:rPr lang="en-US" u="sng" dirty="0" smtClean="0"/>
              <a:t>«жоопкерчиликтин» </a:t>
            </a:r>
            <a:r>
              <a:rPr lang="en-US" dirty="0" smtClean="0"/>
              <a:t>жана </a:t>
            </a:r>
            <a:r>
              <a:rPr lang="en-US" u="sng" dirty="0" smtClean="0"/>
              <a:t>милдеттенменин</a:t>
            </a:r>
            <a:r>
              <a:rPr lang="en-US" dirty="0" smtClean="0"/>
              <a:t> жогорку деңгээлине алып келет, бул өз кезегинде аларды ишке ашыруунун жогорку мүмкүнчүлүктөрүнө алып келет.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49" y="274639"/>
            <a:ext cx="11809312" cy="77809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Саясий лидердин алдында кандай маселе бар?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7381" y="1124748"/>
            <a:ext cx="11055019" cy="500141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Саясий</a:t>
            </a:r>
            <a:r>
              <a:rPr lang="ru-RU" dirty="0" smtClean="0"/>
              <a:t> </a:t>
            </a:r>
            <a:r>
              <a:rPr lang="ru-RU" dirty="0" err="1"/>
              <a:t>кырдаалды</a:t>
            </a:r>
            <a:r>
              <a:rPr lang="ru-RU" dirty="0"/>
              <a:t> </a:t>
            </a:r>
            <a:r>
              <a:rPr lang="ru-RU" dirty="0" err="1"/>
              <a:t>талдоо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Максаттарды</a:t>
            </a:r>
            <a:r>
              <a:rPr lang="ru-RU" dirty="0" smtClean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милдеттерди</a:t>
            </a:r>
            <a:r>
              <a:rPr lang="ru-RU" dirty="0"/>
              <a:t> </a:t>
            </a:r>
            <a:r>
              <a:rPr lang="ru-RU" dirty="0" err="1"/>
              <a:t>аныктоо</a:t>
            </a:r>
            <a:r>
              <a:rPr lang="ru-RU" dirty="0"/>
              <a:t>, </a:t>
            </a:r>
            <a:r>
              <a:rPr lang="ru-RU" dirty="0" err="1"/>
              <a:t>стратегиялык</a:t>
            </a:r>
            <a:r>
              <a:rPr lang="ru-RU" dirty="0"/>
              <a:t> </a:t>
            </a:r>
            <a:r>
              <a:rPr lang="ru-RU" dirty="0" err="1"/>
              <a:t>чечимдер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Адамдарды</a:t>
            </a:r>
            <a:r>
              <a:rPr lang="ru-RU" dirty="0" smtClean="0"/>
              <a:t> </a:t>
            </a:r>
            <a:r>
              <a:rPr lang="ru-RU" dirty="0" err="1"/>
              <a:t>белгилүү бир</a:t>
            </a:r>
            <a:r>
              <a:rPr lang="ru-RU" dirty="0"/>
              <a:t> </a:t>
            </a:r>
            <a:r>
              <a:rPr lang="ru-RU" dirty="0" err="1"/>
              <a:t>көйгөйдү чечүүгө </a:t>
            </a:r>
            <a:r>
              <a:rPr lang="ru-RU" dirty="0" err="1" smtClean="0"/>
              <a:t>тартуу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Баары</a:t>
            </a:r>
            <a:r>
              <a:rPr lang="ru-RU" dirty="0"/>
              <a:t> </a:t>
            </a:r>
            <a:r>
              <a:rPr lang="ru-RU" dirty="0" err="1"/>
              <a:t>мыйзам</a:t>
            </a:r>
            <a:r>
              <a:rPr lang="ru-RU" dirty="0"/>
              <a:t> </a:t>
            </a:r>
            <a:r>
              <a:rPr lang="ru-RU" dirty="0" err="1"/>
              <a:t>чегинде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болуусун</a:t>
            </a:r>
            <a:r>
              <a:rPr lang="ru-RU" dirty="0" smtClean="0"/>
              <a:t> </a:t>
            </a:r>
            <a:r>
              <a:rPr lang="ru-RU" dirty="0" err="1" smtClean="0"/>
              <a:t>камсыздоо</a:t>
            </a:r>
            <a:endParaRPr lang="ru-RU" dirty="0" smtClean="0"/>
          </a:p>
          <a:p>
            <a:r>
              <a:rPr lang="ru-RU" dirty="0" err="1" smtClean="0"/>
              <a:t>Айылда</a:t>
            </a:r>
            <a:r>
              <a:rPr lang="ru-RU" dirty="0"/>
              <a:t>, </a:t>
            </a:r>
            <a:r>
              <a:rPr lang="ru-RU" dirty="0" err="1"/>
              <a:t>райондо</a:t>
            </a:r>
            <a:r>
              <a:rPr lang="ru-RU" dirty="0"/>
              <a:t>, </a:t>
            </a:r>
            <a:r>
              <a:rPr lang="ru-RU" dirty="0" err="1"/>
              <a:t>өлкө деңгээлинде чечим кабыл алуу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2750" y="235151"/>
            <a:ext cx="9673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dirty="0" err="1" smtClean="0"/>
              <a:t>Жакшы</a:t>
            </a:r>
            <a:r>
              <a:rPr lang="ru-RU" sz="3200" dirty="0" smtClean="0"/>
              <a:t> </a:t>
            </a:r>
            <a:r>
              <a:rPr lang="ru-RU" sz="3200" dirty="0" err="1" smtClean="0"/>
              <a:t>лидердин</a:t>
            </a:r>
            <a:r>
              <a:rPr lang="ru-RU" sz="3200" dirty="0" smtClean="0"/>
              <a:t> </a:t>
            </a:r>
            <a:r>
              <a:rPr lang="ru-RU" sz="3200" dirty="0" err="1" smtClean="0"/>
              <a:t>сапаттары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8346860" y="1300766"/>
            <a:ext cx="3767268" cy="3708713"/>
            <a:chOff x="1202749" y="1665337"/>
            <a:chExt cx="4032554" cy="3969878"/>
          </a:xfrm>
        </p:grpSpPr>
        <p:sp>
          <p:nvSpPr>
            <p:cNvPr id="9" name="Freeform 5"/>
            <p:cNvSpPr/>
            <p:nvPr/>
          </p:nvSpPr>
          <p:spPr bwMode="auto">
            <a:xfrm>
              <a:off x="3891907" y="1665337"/>
              <a:ext cx="1246253" cy="1263526"/>
            </a:xfrm>
            <a:custGeom>
              <a:avLst/>
              <a:gdLst>
                <a:gd name="T0" fmla="*/ 554 w 1190"/>
                <a:gd name="T1" fmla="*/ 880 h 1189"/>
                <a:gd name="T2" fmla="*/ 480 w 1190"/>
                <a:gd name="T3" fmla="*/ 864 h 1189"/>
                <a:gd name="T4" fmla="*/ 307 w 1190"/>
                <a:gd name="T5" fmla="*/ 832 h 1189"/>
                <a:gd name="T6" fmla="*/ 254 w 1190"/>
                <a:gd name="T7" fmla="*/ 824 h 1189"/>
                <a:gd name="T8" fmla="*/ 233 w 1190"/>
                <a:gd name="T9" fmla="*/ 790 h 1189"/>
                <a:gd name="T10" fmla="*/ 263 w 1190"/>
                <a:gd name="T11" fmla="*/ 640 h 1189"/>
                <a:gd name="T12" fmla="*/ 286 w 1190"/>
                <a:gd name="T13" fmla="*/ 506 h 1189"/>
                <a:gd name="T14" fmla="*/ 267 w 1190"/>
                <a:gd name="T15" fmla="*/ 487 h 1189"/>
                <a:gd name="T16" fmla="*/ 184 w 1190"/>
                <a:gd name="T17" fmla="*/ 499 h 1189"/>
                <a:gd name="T18" fmla="*/ 33 w 1190"/>
                <a:gd name="T19" fmla="*/ 334 h 1189"/>
                <a:gd name="T20" fmla="*/ 113 w 1190"/>
                <a:gd name="T21" fmla="*/ 263 h 1189"/>
                <a:gd name="T22" fmla="*/ 236 w 1190"/>
                <a:gd name="T23" fmla="*/ 280 h 1189"/>
                <a:gd name="T24" fmla="*/ 320 w 1190"/>
                <a:gd name="T25" fmla="*/ 324 h 1189"/>
                <a:gd name="T26" fmla="*/ 337 w 1190"/>
                <a:gd name="T27" fmla="*/ 242 h 1189"/>
                <a:gd name="T28" fmla="*/ 370 w 1190"/>
                <a:gd name="T29" fmla="*/ 68 h 1189"/>
                <a:gd name="T30" fmla="*/ 377 w 1190"/>
                <a:gd name="T31" fmla="*/ 20 h 1189"/>
                <a:gd name="T32" fmla="*/ 401 w 1190"/>
                <a:gd name="T33" fmla="*/ 4 h 1189"/>
                <a:gd name="T34" fmla="*/ 569 w 1190"/>
                <a:gd name="T35" fmla="*/ 36 h 1189"/>
                <a:gd name="T36" fmla="*/ 730 w 1190"/>
                <a:gd name="T37" fmla="*/ 67 h 1189"/>
                <a:gd name="T38" fmla="*/ 966 w 1190"/>
                <a:gd name="T39" fmla="*/ 109 h 1189"/>
                <a:gd name="T40" fmla="*/ 1118 w 1190"/>
                <a:gd name="T41" fmla="*/ 139 h 1189"/>
                <a:gd name="T42" fmla="*/ 1164 w 1190"/>
                <a:gd name="T43" fmla="*/ 146 h 1189"/>
                <a:gd name="T44" fmla="*/ 1187 w 1190"/>
                <a:gd name="T45" fmla="*/ 178 h 1189"/>
                <a:gd name="T46" fmla="*/ 1170 w 1190"/>
                <a:gd name="T47" fmla="*/ 281 h 1189"/>
                <a:gd name="T48" fmla="*/ 1135 w 1190"/>
                <a:gd name="T49" fmla="*/ 471 h 1189"/>
                <a:gd name="T50" fmla="*/ 1094 w 1190"/>
                <a:gd name="T51" fmla="*/ 695 h 1189"/>
                <a:gd name="T52" fmla="*/ 1051 w 1190"/>
                <a:gd name="T53" fmla="*/ 932 h 1189"/>
                <a:gd name="T54" fmla="*/ 1047 w 1190"/>
                <a:gd name="T55" fmla="*/ 954 h 1189"/>
                <a:gd name="T56" fmla="*/ 1027 w 1190"/>
                <a:gd name="T57" fmla="*/ 967 h 1189"/>
                <a:gd name="T58" fmla="*/ 786 w 1190"/>
                <a:gd name="T59" fmla="*/ 921 h 1189"/>
                <a:gd name="T60" fmla="*/ 733 w 1190"/>
                <a:gd name="T61" fmla="*/ 913 h 1189"/>
                <a:gd name="T62" fmla="*/ 717 w 1190"/>
                <a:gd name="T63" fmla="*/ 929 h 1189"/>
                <a:gd name="T64" fmla="*/ 729 w 1190"/>
                <a:gd name="T65" fmla="*/ 1008 h 1189"/>
                <a:gd name="T66" fmla="*/ 647 w 1190"/>
                <a:gd name="T67" fmla="*/ 1165 h 1189"/>
                <a:gd name="T68" fmla="*/ 493 w 1190"/>
                <a:gd name="T69" fmla="*/ 1086 h 1189"/>
                <a:gd name="T70" fmla="*/ 510 w 1190"/>
                <a:gd name="T71" fmla="*/ 966 h 1189"/>
                <a:gd name="T72" fmla="*/ 554 w 1190"/>
                <a:gd name="T73" fmla="*/ 880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90" h="1189">
                  <a:moveTo>
                    <a:pt x="554" y="880"/>
                  </a:moveTo>
                  <a:cubicBezTo>
                    <a:pt x="527" y="874"/>
                    <a:pt x="504" y="868"/>
                    <a:pt x="480" y="864"/>
                  </a:cubicBezTo>
                  <a:cubicBezTo>
                    <a:pt x="422" y="853"/>
                    <a:pt x="365" y="842"/>
                    <a:pt x="307" y="832"/>
                  </a:cubicBezTo>
                  <a:cubicBezTo>
                    <a:pt x="289" y="829"/>
                    <a:pt x="272" y="826"/>
                    <a:pt x="254" y="824"/>
                  </a:cubicBezTo>
                  <a:cubicBezTo>
                    <a:pt x="233" y="821"/>
                    <a:pt x="229" y="809"/>
                    <a:pt x="233" y="790"/>
                  </a:cubicBezTo>
                  <a:cubicBezTo>
                    <a:pt x="243" y="740"/>
                    <a:pt x="254" y="690"/>
                    <a:pt x="263" y="640"/>
                  </a:cubicBezTo>
                  <a:cubicBezTo>
                    <a:pt x="271" y="595"/>
                    <a:pt x="278" y="551"/>
                    <a:pt x="286" y="506"/>
                  </a:cubicBezTo>
                  <a:cubicBezTo>
                    <a:pt x="289" y="489"/>
                    <a:pt x="283" y="484"/>
                    <a:pt x="267" y="487"/>
                  </a:cubicBezTo>
                  <a:cubicBezTo>
                    <a:pt x="239" y="491"/>
                    <a:pt x="212" y="495"/>
                    <a:pt x="184" y="499"/>
                  </a:cubicBezTo>
                  <a:cubicBezTo>
                    <a:pt x="98" y="510"/>
                    <a:pt x="0" y="440"/>
                    <a:pt x="33" y="334"/>
                  </a:cubicBezTo>
                  <a:cubicBezTo>
                    <a:pt x="45" y="296"/>
                    <a:pt x="75" y="274"/>
                    <a:pt x="113" y="263"/>
                  </a:cubicBezTo>
                  <a:cubicBezTo>
                    <a:pt x="157" y="249"/>
                    <a:pt x="197" y="258"/>
                    <a:pt x="236" y="280"/>
                  </a:cubicBezTo>
                  <a:cubicBezTo>
                    <a:pt x="262" y="295"/>
                    <a:pt x="289" y="308"/>
                    <a:pt x="320" y="324"/>
                  </a:cubicBezTo>
                  <a:cubicBezTo>
                    <a:pt x="326" y="295"/>
                    <a:pt x="332" y="269"/>
                    <a:pt x="337" y="242"/>
                  </a:cubicBezTo>
                  <a:cubicBezTo>
                    <a:pt x="348" y="184"/>
                    <a:pt x="359" y="126"/>
                    <a:pt x="370" y="68"/>
                  </a:cubicBezTo>
                  <a:cubicBezTo>
                    <a:pt x="373" y="52"/>
                    <a:pt x="374" y="36"/>
                    <a:pt x="377" y="20"/>
                  </a:cubicBezTo>
                  <a:cubicBezTo>
                    <a:pt x="379" y="6"/>
                    <a:pt x="383" y="0"/>
                    <a:pt x="401" y="4"/>
                  </a:cubicBezTo>
                  <a:cubicBezTo>
                    <a:pt x="457" y="16"/>
                    <a:pt x="513" y="26"/>
                    <a:pt x="569" y="36"/>
                  </a:cubicBezTo>
                  <a:cubicBezTo>
                    <a:pt x="623" y="46"/>
                    <a:pt x="676" y="57"/>
                    <a:pt x="730" y="67"/>
                  </a:cubicBezTo>
                  <a:cubicBezTo>
                    <a:pt x="809" y="81"/>
                    <a:pt x="887" y="95"/>
                    <a:pt x="966" y="109"/>
                  </a:cubicBezTo>
                  <a:cubicBezTo>
                    <a:pt x="1017" y="119"/>
                    <a:pt x="1067" y="130"/>
                    <a:pt x="1118" y="139"/>
                  </a:cubicBezTo>
                  <a:cubicBezTo>
                    <a:pt x="1133" y="142"/>
                    <a:pt x="1149" y="143"/>
                    <a:pt x="1164" y="146"/>
                  </a:cubicBezTo>
                  <a:cubicBezTo>
                    <a:pt x="1188" y="151"/>
                    <a:pt x="1190" y="154"/>
                    <a:pt x="1187" y="178"/>
                  </a:cubicBezTo>
                  <a:cubicBezTo>
                    <a:pt x="1182" y="213"/>
                    <a:pt x="1176" y="247"/>
                    <a:pt x="1170" y="281"/>
                  </a:cubicBezTo>
                  <a:cubicBezTo>
                    <a:pt x="1159" y="344"/>
                    <a:pt x="1146" y="408"/>
                    <a:pt x="1135" y="471"/>
                  </a:cubicBezTo>
                  <a:cubicBezTo>
                    <a:pt x="1121" y="546"/>
                    <a:pt x="1107" y="620"/>
                    <a:pt x="1094" y="695"/>
                  </a:cubicBezTo>
                  <a:cubicBezTo>
                    <a:pt x="1080" y="774"/>
                    <a:pt x="1066" y="853"/>
                    <a:pt x="1051" y="932"/>
                  </a:cubicBezTo>
                  <a:cubicBezTo>
                    <a:pt x="1050" y="940"/>
                    <a:pt x="1048" y="947"/>
                    <a:pt x="1047" y="954"/>
                  </a:cubicBezTo>
                  <a:cubicBezTo>
                    <a:pt x="1045" y="966"/>
                    <a:pt x="1038" y="969"/>
                    <a:pt x="1027" y="967"/>
                  </a:cubicBezTo>
                  <a:cubicBezTo>
                    <a:pt x="947" y="952"/>
                    <a:pt x="866" y="936"/>
                    <a:pt x="786" y="921"/>
                  </a:cubicBezTo>
                  <a:cubicBezTo>
                    <a:pt x="768" y="918"/>
                    <a:pt x="750" y="916"/>
                    <a:pt x="733" y="913"/>
                  </a:cubicBezTo>
                  <a:cubicBezTo>
                    <a:pt x="720" y="910"/>
                    <a:pt x="716" y="917"/>
                    <a:pt x="717" y="929"/>
                  </a:cubicBezTo>
                  <a:cubicBezTo>
                    <a:pt x="721" y="955"/>
                    <a:pt x="723" y="982"/>
                    <a:pt x="729" y="1008"/>
                  </a:cubicBezTo>
                  <a:cubicBezTo>
                    <a:pt x="741" y="1069"/>
                    <a:pt x="705" y="1145"/>
                    <a:pt x="647" y="1165"/>
                  </a:cubicBezTo>
                  <a:cubicBezTo>
                    <a:pt x="580" y="1189"/>
                    <a:pt x="518" y="1160"/>
                    <a:pt x="493" y="1086"/>
                  </a:cubicBezTo>
                  <a:cubicBezTo>
                    <a:pt x="479" y="1043"/>
                    <a:pt x="489" y="1004"/>
                    <a:pt x="510" y="966"/>
                  </a:cubicBezTo>
                  <a:cubicBezTo>
                    <a:pt x="524" y="939"/>
                    <a:pt x="538" y="912"/>
                    <a:pt x="554" y="8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2467957" y="4636428"/>
              <a:ext cx="1485554" cy="939823"/>
            </a:xfrm>
            <a:custGeom>
              <a:avLst/>
              <a:gdLst>
                <a:gd name="T0" fmla="*/ 637 w 1419"/>
                <a:gd name="T1" fmla="*/ 22 h 884"/>
                <a:gd name="T2" fmla="*/ 617 w 1419"/>
                <a:gd name="T3" fmla="*/ 81 h 884"/>
                <a:gd name="T4" fmla="*/ 673 w 1419"/>
                <a:gd name="T5" fmla="*/ 287 h 884"/>
                <a:gd name="T6" fmla="*/ 835 w 1419"/>
                <a:gd name="T7" fmla="*/ 267 h 884"/>
                <a:gd name="T8" fmla="*/ 879 w 1419"/>
                <a:gd name="T9" fmla="*/ 102 h 884"/>
                <a:gd name="T10" fmla="*/ 881 w 1419"/>
                <a:gd name="T11" fmla="*/ 47 h 884"/>
                <a:gd name="T12" fmla="*/ 895 w 1419"/>
                <a:gd name="T13" fmla="*/ 39 h 884"/>
                <a:gd name="T14" fmla="*/ 1142 w 1419"/>
                <a:gd name="T15" fmla="*/ 55 h 884"/>
                <a:gd name="T16" fmla="*/ 1157 w 1419"/>
                <a:gd name="T17" fmla="*/ 75 h 884"/>
                <a:gd name="T18" fmla="*/ 1141 w 1419"/>
                <a:gd name="T19" fmla="*/ 321 h 884"/>
                <a:gd name="T20" fmla="*/ 1139 w 1419"/>
                <a:gd name="T21" fmla="*/ 365 h 884"/>
                <a:gd name="T22" fmla="*/ 1160 w 1419"/>
                <a:gd name="T23" fmla="*/ 383 h 884"/>
                <a:gd name="T24" fmla="*/ 1239 w 1419"/>
                <a:gd name="T25" fmla="*/ 364 h 884"/>
                <a:gd name="T26" fmla="*/ 1409 w 1419"/>
                <a:gd name="T27" fmla="*/ 465 h 884"/>
                <a:gd name="T28" fmla="*/ 1341 w 1419"/>
                <a:gd name="T29" fmla="*/ 587 h 884"/>
                <a:gd name="T30" fmla="*/ 1200 w 1419"/>
                <a:gd name="T31" fmla="*/ 583 h 884"/>
                <a:gd name="T32" fmla="*/ 1146 w 1419"/>
                <a:gd name="T33" fmla="*/ 562 h 884"/>
                <a:gd name="T34" fmla="*/ 1126 w 1419"/>
                <a:gd name="T35" fmla="*/ 576 h 884"/>
                <a:gd name="T36" fmla="*/ 1109 w 1419"/>
                <a:gd name="T37" fmla="*/ 801 h 884"/>
                <a:gd name="T38" fmla="*/ 1105 w 1419"/>
                <a:gd name="T39" fmla="*/ 863 h 884"/>
                <a:gd name="T40" fmla="*/ 1082 w 1419"/>
                <a:gd name="T41" fmla="*/ 882 h 884"/>
                <a:gd name="T42" fmla="*/ 804 w 1419"/>
                <a:gd name="T43" fmla="*/ 863 h 884"/>
                <a:gd name="T44" fmla="*/ 427 w 1419"/>
                <a:gd name="T45" fmla="*/ 838 h 884"/>
                <a:gd name="T46" fmla="*/ 300 w 1419"/>
                <a:gd name="T47" fmla="*/ 831 h 884"/>
                <a:gd name="T48" fmla="*/ 278 w 1419"/>
                <a:gd name="T49" fmla="*/ 806 h 884"/>
                <a:gd name="T50" fmla="*/ 296 w 1419"/>
                <a:gd name="T51" fmla="*/ 530 h 884"/>
                <a:gd name="T52" fmla="*/ 265 w 1419"/>
                <a:gd name="T53" fmla="*/ 504 h 884"/>
                <a:gd name="T54" fmla="*/ 194 w 1419"/>
                <a:gd name="T55" fmla="*/ 521 h 884"/>
                <a:gd name="T56" fmla="*/ 47 w 1419"/>
                <a:gd name="T57" fmla="*/ 474 h 884"/>
                <a:gd name="T58" fmla="*/ 87 w 1419"/>
                <a:gd name="T59" fmla="*/ 300 h 884"/>
                <a:gd name="T60" fmla="*/ 239 w 1419"/>
                <a:gd name="T61" fmla="*/ 306 h 884"/>
                <a:gd name="T62" fmla="*/ 289 w 1419"/>
                <a:gd name="T63" fmla="*/ 325 h 884"/>
                <a:gd name="T64" fmla="*/ 309 w 1419"/>
                <a:gd name="T65" fmla="*/ 311 h 884"/>
                <a:gd name="T66" fmla="*/ 321 w 1419"/>
                <a:gd name="T67" fmla="*/ 161 h 884"/>
                <a:gd name="T68" fmla="*/ 330 w 1419"/>
                <a:gd name="T69" fmla="*/ 20 h 884"/>
                <a:gd name="T70" fmla="*/ 349 w 1419"/>
                <a:gd name="T71" fmla="*/ 1 h 884"/>
                <a:gd name="T72" fmla="*/ 628 w 1419"/>
                <a:gd name="T73" fmla="*/ 19 h 884"/>
                <a:gd name="T74" fmla="*/ 637 w 1419"/>
                <a:gd name="T75" fmla="*/ 22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19" h="884">
                  <a:moveTo>
                    <a:pt x="637" y="22"/>
                  </a:moveTo>
                  <a:cubicBezTo>
                    <a:pt x="630" y="43"/>
                    <a:pt x="626" y="63"/>
                    <a:pt x="617" y="81"/>
                  </a:cubicBezTo>
                  <a:cubicBezTo>
                    <a:pt x="582" y="156"/>
                    <a:pt x="603" y="244"/>
                    <a:pt x="673" y="287"/>
                  </a:cubicBezTo>
                  <a:cubicBezTo>
                    <a:pt x="725" y="318"/>
                    <a:pt x="788" y="314"/>
                    <a:pt x="835" y="267"/>
                  </a:cubicBezTo>
                  <a:cubicBezTo>
                    <a:pt x="881" y="222"/>
                    <a:pt x="896" y="167"/>
                    <a:pt x="879" y="102"/>
                  </a:cubicBezTo>
                  <a:cubicBezTo>
                    <a:pt x="874" y="85"/>
                    <a:pt x="879" y="66"/>
                    <a:pt x="881" y="47"/>
                  </a:cubicBezTo>
                  <a:cubicBezTo>
                    <a:pt x="881" y="44"/>
                    <a:pt x="890" y="38"/>
                    <a:pt x="895" y="39"/>
                  </a:cubicBezTo>
                  <a:cubicBezTo>
                    <a:pt x="977" y="44"/>
                    <a:pt x="1060" y="50"/>
                    <a:pt x="1142" y="55"/>
                  </a:cubicBezTo>
                  <a:cubicBezTo>
                    <a:pt x="1156" y="56"/>
                    <a:pt x="1158" y="64"/>
                    <a:pt x="1157" y="75"/>
                  </a:cubicBezTo>
                  <a:cubicBezTo>
                    <a:pt x="1151" y="157"/>
                    <a:pt x="1146" y="239"/>
                    <a:pt x="1141" y="321"/>
                  </a:cubicBezTo>
                  <a:cubicBezTo>
                    <a:pt x="1140" y="335"/>
                    <a:pt x="1140" y="350"/>
                    <a:pt x="1139" y="365"/>
                  </a:cubicBezTo>
                  <a:cubicBezTo>
                    <a:pt x="1137" y="382"/>
                    <a:pt x="1145" y="387"/>
                    <a:pt x="1160" y="383"/>
                  </a:cubicBezTo>
                  <a:cubicBezTo>
                    <a:pt x="1186" y="377"/>
                    <a:pt x="1212" y="369"/>
                    <a:pt x="1239" y="364"/>
                  </a:cubicBezTo>
                  <a:cubicBezTo>
                    <a:pt x="1317" y="349"/>
                    <a:pt x="1391" y="383"/>
                    <a:pt x="1409" y="465"/>
                  </a:cubicBezTo>
                  <a:cubicBezTo>
                    <a:pt x="1419" y="511"/>
                    <a:pt x="1386" y="566"/>
                    <a:pt x="1341" y="587"/>
                  </a:cubicBezTo>
                  <a:cubicBezTo>
                    <a:pt x="1293" y="610"/>
                    <a:pt x="1246" y="602"/>
                    <a:pt x="1200" y="583"/>
                  </a:cubicBezTo>
                  <a:cubicBezTo>
                    <a:pt x="1182" y="576"/>
                    <a:pt x="1164" y="569"/>
                    <a:pt x="1146" y="562"/>
                  </a:cubicBezTo>
                  <a:cubicBezTo>
                    <a:pt x="1132" y="556"/>
                    <a:pt x="1127" y="561"/>
                    <a:pt x="1126" y="576"/>
                  </a:cubicBezTo>
                  <a:cubicBezTo>
                    <a:pt x="1121" y="651"/>
                    <a:pt x="1115" y="726"/>
                    <a:pt x="1109" y="801"/>
                  </a:cubicBezTo>
                  <a:cubicBezTo>
                    <a:pt x="1108" y="822"/>
                    <a:pt x="1105" y="842"/>
                    <a:pt x="1105" y="863"/>
                  </a:cubicBezTo>
                  <a:cubicBezTo>
                    <a:pt x="1105" y="879"/>
                    <a:pt x="1098" y="884"/>
                    <a:pt x="1082" y="882"/>
                  </a:cubicBezTo>
                  <a:cubicBezTo>
                    <a:pt x="989" y="875"/>
                    <a:pt x="897" y="870"/>
                    <a:pt x="804" y="863"/>
                  </a:cubicBezTo>
                  <a:cubicBezTo>
                    <a:pt x="679" y="855"/>
                    <a:pt x="553" y="846"/>
                    <a:pt x="427" y="838"/>
                  </a:cubicBezTo>
                  <a:cubicBezTo>
                    <a:pt x="385" y="835"/>
                    <a:pt x="342" y="832"/>
                    <a:pt x="300" y="831"/>
                  </a:cubicBezTo>
                  <a:cubicBezTo>
                    <a:pt x="281" y="830"/>
                    <a:pt x="276" y="824"/>
                    <a:pt x="278" y="806"/>
                  </a:cubicBezTo>
                  <a:cubicBezTo>
                    <a:pt x="284" y="714"/>
                    <a:pt x="290" y="622"/>
                    <a:pt x="296" y="530"/>
                  </a:cubicBezTo>
                  <a:cubicBezTo>
                    <a:pt x="298" y="498"/>
                    <a:pt x="297" y="497"/>
                    <a:pt x="265" y="504"/>
                  </a:cubicBezTo>
                  <a:cubicBezTo>
                    <a:pt x="241" y="509"/>
                    <a:pt x="217" y="516"/>
                    <a:pt x="194" y="521"/>
                  </a:cubicBezTo>
                  <a:cubicBezTo>
                    <a:pt x="135" y="535"/>
                    <a:pt x="85" y="520"/>
                    <a:pt x="47" y="474"/>
                  </a:cubicBezTo>
                  <a:cubicBezTo>
                    <a:pt x="0" y="419"/>
                    <a:pt x="22" y="332"/>
                    <a:pt x="87" y="300"/>
                  </a:cubicBezTo>
                  <a:cubicBezTo>
                    <a:pt x="140" y="274"/>
                    <a:pt x="189" y="285"/>
                    <a:pt x="239" y="306"/>
                  </a:cubicBezTo>
                  <a:cubicBezTo>
                    <a:pt x="255" y="313"/>
                    <a:pt x="272" y="319"/>
                    <a:pt x="289" y="325"/>
                  </a:cubicBezTo>
                  <a:cubicBezTo>
                    <a:pt x="303" y="330"/>
                    <a:pt x="308" y="325"/>
                    <a:pt x="309" y="311"/>
                  </a:cubicBezTo>
                  <a:cubicBezTo>
                    <a:pt x="313" y="261"/>
                    <a:pt x="317" y="211"/>
                    <a:pt x="321" y="161"/>
                  </a:cubicBezTo>
                  <a:cubicBezTo>
                    <a:pt x="325" y="114"/>
                    <a:pt x="328" y="67"/>
                    <a:pt x="330" y="20"/>
                  </a:cubicBezTo>
                  <a:cubicBezTo>
                    <a:pt x="331" y="7"/>
                    <a:pt x="335" y="0"/>
                    <a:pt x="349" y="1"/>
                  </a:cubicBezTo>
                  <a:cubicBezTo>
                    <a:pt x="442" y="8"/>
                    <a:pt x="535" y="13"/>
                    <a:pt x="628" y="19"/>
                  </a:cubicBezTo>
                  <a:cubicBezTo>
                    <a:pt x="630" y="19"/>
                    <a:pt x="632" y="20"/>
                    <a:pt x="637" y="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3989050" y="3097333"/>
              <a:ext cx="1246253" cy="1276763"/>
            </a:xfrm>
            <a:custGeom>
              <a:avLst/>
              <a:gdLst>
                <a:gd name="T0" fmla="*/ 306 w 1191"/>
                <a:gd name="T1" fmla="*/ 281 h 1203"/>
                <a:gd name="T2" fmla="*/ 328 w 1191"/>
                <a:gd name="T3" fmla="*/ 246 h 1203"/>
                <a:gd name="T4" fmla="*/ 446 w 1191"/>
                <a:gd name="T5" fmla="*/ 29 h 1203"/>
                <a:gd name="T6" fmla="*/ 453 w 1191"/>
                <a:gd name="T7" fmla="*/ 19 h 1203"/>
                <a:gd name="T8" fmla="*/ 487 w 1191"/>
                <a:gd name="T9" fmla="*/ 10 h 1203"/>
                <a:gd name="T10" fmla="*/ 705 w 1191"/>
                <a:gd name="T11" fmla="*/ 130 h 1203"/>
                <a:gd name="T12" fmla="*/ 726 w 1191"/>
                <a:gd name="T13" fmla="*/ 144 h 1203"/>
                <a:gd name="T14" fmla="*/ 674 w 1191"/>
                <a:gd name="T15" fmla="*/ 196 h 1203"/>
                <a:gd name="T16" fmla="*/ 638 w 1191"/>
                <a:gd name="T17" fmla="*/ 377 h 1203"/>
                <a:gd name="T18" fmla="*/ 733 w 1191"/>
                <a:gd name="T19" fmla="*/ 463 h 1203"/>
                <a:gd name="T20" fmla="*/ 895 w 1191"/>
                <a:gd name="T21" fmla="*/ 391 h 1203"/>
                <a:gd name="T22" fmla="*/ 930 w 1191"/>
                <a:gd name="T23" fmla="*/ 271 h 1203"/>
                <a:gd name="T24" fmla="*/ 934 w 1191"/>
                <a:gd name="T25" fmla="*/ 257 h 1203"/>
                <a:gd name="T26" fmla="*/ 1032 w 1191"/>
                <a:gd name="T27" fmla="*/ 309 h 1203"/>
                <a:gd name="T28" fmla="*/ 1175 w 1191"/>
                <a:gd name="T29" fmla="*/ 389 h 1203"/>
                <a:gd name="T30" fmla="*/ 1183 w 1191"/>
                <a:gd name="T31" fmla="*/ 415 h 1203"/>
                <a:gd name="T32" fmla="*/ 1083 w 1191"/>
                <a:gd name="T33" fmla="*/ 596 h 1203"/>
                <a:gd name="T34" fmla="*/ 1001 w 1191"/>
                <a:gd name="T35" fmla="*/ 746 h 1203"/>
                <a:gd name="T36" fmla="*/ 904 w 1191"/>
                <a:gd name="T37" fmla="*/ 922 h 1203"/>
                <a:gd name="T38" fmla="*/ 804 w 1191"/>
                <a:gd name="T39" fmla="*/ 1105 h 1203"/>
                <a:gd name="T40" fmla="*/ 775 w 1191"/>
                <a:gd name="T41" fmla="*/ 1114 h 1203"/>
                <a:gd name="T42" fmla="*/ 535 w 1191"/>
                <a:gd name="T43" fmla="*/ 981 h 1203"/>
                <a:gd name="T44" fmla="*/ 519 w 1191"/>
                <a:gd name="T45" fmla="*/ 973 h 1203"/>
                <a:gd name="T46" fmla="*/ 495 w 1191"/>
                <a:gd name="T47" fmla="*/ 985 h 1203"/>
                <a:gd name="T48" fmla="*/ 461 w 1191"/>
                <a:gd name="T49" fmla="*/ 1111 h 1203"/>
                <a:gd name="T50" fmla="*/ 289 w 1191"/>
                <a:gd name="T51" fmla="*/ 1169 h 1203"/>
                <a:gd name="T52" fmla="*/ 233 w 1191"/>
                <a:gd name="T53" fmla="*/ 1047 h 1203"/>
                <a:gd name="T54" fmla="*/ 284 w 1191"/>
                <a:gd name="T55" fmla="*/ 953 h 1203"/>
                <a:gd name="T56" fmla="*/ 342 w 1191"/>
                <a:gd name="T57" fmla="*/ 898 h 1203"/>
                <a:gd name="T58" fmla="*/ 338 w 1191"/>
                <a:gd name="T59" fmla="*/ 873 h 1203"/>
                <a:gd name="T60" fmla="*/ 192 w 1191"/>
                <a:gd name="T61" fmla="*/ 793 h 1203"/>
                <a:gd name="T62" fmla="*/ 77 w 1191"/>
                <a:gd name="T63" fmla="*/ 729 h 1203"/>
                <a:gd name="T64" fmla="*/ 72 w 1191"/>
                <a:gd name="T65" fmla="*/ 710 h 1203"/>
                <a:gd name="T66" fmla="*/ 219 w 1191"/>
                <a:gd name="T67" fmla="*/ 444 h 1203"/>
                <a:gd name="T68" fmla="*/ 209 w 1191"/>
                <a:gd name="T69" fmla="*/ 422 h 1203"/>
                <a:gd name="T70" fmla="*/ 94 w 1191"/>
                <a:gd name="T71" fmla="*/ 395 h 1203"/>
                <a:gd name="T72" fmla="*/ 9 w 1191"/>
                <a:gd name="T73" fmla="*/ 299 h 1203"/>
                <a:gd name="T74" fmla="*/ 44 w 1191"/>
                <a:gd name="T75" fmla="*/ 188 h 1203"/>
                <a:gd name="T76" fmla="*/ 179 w 1191"/>
                <a:gd name="T77" fmla="*/ 170 h 1203"/>
                <a:gd name="T78" fmla="*/ 284 w 1191"/>
                <a:gd name="T79" fmla="*/ 260 h 1203"/>
                <a:gd name="T80" fmla="*/ 306 w 1191"/>
                <a:gd name="T81" fmla="*/ 281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1" h="1203">
                  <a:moveTo>
                    <a:pt x="306" y="281"/>
                  </a:moveTo>
                  <a:cubicBezTo>
                    <a:pt x="315" y="268"/>
                    <a:pt x="322" y="257"/>
                    <a:pt x="328" y="246"/>
                  </a:cubicBezTo>
                  <a:cubicBezTo>
                    <a:pt x="368" y="174"/>
                    <a:pt x="407" y="101"/>
                    <a:pt x="446" y="29"/>
                  </a:cubicBezTo>
                  <a:cubicBezTo>
                    <a:pt x="448" y="26"/>
                    <a:pt x="451" y="23"/>
                    <a:pt x="453" y="19"/>
                  </a:cubicBezTo>
                  <a:cubicBezTo>
                    <a:pt x="460" y="0"/>
                    <a:pt x="469" y="0"/>
                    <a:pt x="487" y="10"/>
                  </a:cubicBezTo>
                  <a:cubicBezTo>
                    <a:pt x="559" y="51"/>
                    <a:pt x="632" y="90"/>
                    <a:pt x="705" y="130"/>
                  </a:cubicBezTo>
                  <a:cubicBezTo>
                    <a:pt x="711" y="133"/>
                    <a:pt x="717" y="138"/>
                    <a:pt x="726" y="144"/>
                  </a:cubicBezTo>
                  <a:cubicBezTo>
                    <a:pt x="708" y="162"/>
                    <a:pt x="692" y="180"/>
                    <a:pt x="674" y="196"/>
                  </a:cubicBezTo>
                  <a:cubicBezTo>
                    <a:pt x="625" y="242"/>
                    <a:pt x="610" y="322"/>
                    <a:pt x="638" y="377"/>
                  </a:cubicBezTo>
                  <a:cubicBezTo>
                    <a:pt x="659" y="420"/>
                    <a:pt x="687" y="452"/>
                    <a:pt x="733" y="463"/>
                  </a:cubicBezTo>
                  <a:cubicBezTo>
                    <a:pt x="793" y="479"/>
                    <a:pt x="864" y="445"/>
                    <a:pt x="895" y="391"/>
                  </a:cubicBezTo>
                  <a:cubicBezTo>
                    <a:pt x="917" y="353"/>
                    <a:pt x="921" y="312"/>
                    <a:pt x="930" y="271"/>
                  </a:cubicBezTo>
                  <a:cubicBezTo>
                    <a:pt x="931" y="267"/>
                    <a:pt x="932" y="262"/>
                    <a:pt x="934" y="257"/>
                  </a:cubicBezTo>
                  <a:cubicBezTo>
                    <a:pt x="967" y="275"/>
                    <a:pt x="1000" y="292"/>
                    <a:pt x="1032" y="309"/>
                  </a:cubicBezTo>
                  <a:cubicBezTo>
                    <a:pt x="1080" y="336"/>
                    <a:pt x="1127" y="363"/>
                    <a:pt x="1175" y="389"/>
                  </a:cubicBezTo>
                  <a:cubicBezTo>
                    <a:pt x="1187" y="396"/>
                    <a:pt x="1191" y="401"/>
                    <a:pt x="1183" y="415"/>
                  </a:cubicBezTo>
                  <a:cubicBezTo>
                    <a:pt x="1149" y="475"/>
                    <a:pt x="1116" y="535"/>
                    <a:pt x="1083" y="596"/>
                  </a:cubicBezTo>
                  <a:cubicBezTo>
                    <a:pt x="1056" y="646"/>
                    <a:pt x="1028" y="696"/>
                    <a:pt x="1001" y="746"/>
                  </a:cubicBezTo>
                  <a:cubicBezTo>
                    <a:pt x="969" y="804"/>
                    <a:pt x="936" y="863"/>
                    <a:pt x="904" y="922"/>
                  </a:cubicBezTo>
                  <a:cubicBezTo>
                    <a:pt x="871" y="983"/>
                    <a:pt x="836" y="1043"/>
                    <a:pt x="804" y="1105"/>
                  </a:cubicBezTo>
                  <a:cubicBezTo>
                    <a:pt x="796" y="1122"/>
                    <a:pt x="787" y="1121"/>
                    <a:pt x="775" y="1114"/>
                  </a:cubicBezTo>
                  <a:cubicBezTo>
                    <a:pt x="695" y="1070"/>
                    <a:pt x="615" y="1025"/>
                    <a:pt x="535" y="981"/>
                  </a:cubicBezTo>
                  <a:cubicBezTo>
                    <a:pt x="530" y="978"/>
                    <a:pt x="524" y="975"/>
                    <a:pt x="519" y="973"/>
                  </a:cubicBezTo>
                  <a:cubicBezTo>
                    <a:pt x="505" y="965"/>
                    <a:pt x="499" y="967"/>
                    <a:pt x="495" y="985"/>
                  </a:cubicBezTo>
                  <a:cubicBezTo>
                    <a:pt x="486" y="1027"/>
                    <a:pt x="478" y="1071"/>
                    <a:pt x="461" y="1111"/>
                  </a:cubicBezTo>
                  <a:cubicBezTo>
                    <a:pt x="435" y="1175"/>
                    <a:pt x="348" y="1203"/>
                    <a:pt x="289" y="1169"/>
                  </a:cubicBezTo>
                  <a:cubicBezTo>
                    <a:pt x="247" y="1145"/>
                    <a:pt x="226" y="1096"/>
                    <a:pt x="233" y="1047"/>
                  </a:cubicBezTo>
                  <a:cubicBezTo>
                    <a:pt x="239" y="1010"/>
                    <a:pt x="256" y="978"/>
                    <a:pt x="284" y="953"/>
                  </a:cubicBezTo>
                  <a:cubicBezTo>
                    <a:pt x="303" y="935"/>
                    <a:pt x="322" y="915"/>
                    <a:pt x="342" y="898"/>
                  </a:cubicBezTo>
                  <a:cubicBezTo>
                    <a:pt x="355" y="886"/>
                    <a:pt x="352" y="880"/>
                    <a:pt x="338" y="873"/>
                  </a:cubicBezTo>
                  <a:cubicBezTo>
                    <a:pt x="290" y="846"/>
                    <a:pt x="241" y="819"/>
                    <a:pt x="192" y="793"/>
                  </a:cubicBezTo>
                  <a:cubicBezTo>
                    <a:pt x="154" y="772"/>
                    <a:pt x="116" y="750"/>
                    <a:pt x="77" y="729"/>
                  </a:cubicBezTo>
                  <a:cubicBezTo>
                    <a:pt x="68" y="724"/>
                    <a:pt x="67" y="720"/>
                    <a:pt x="72" y="710"/>
                  </a:cubicBezTo>
                  <a:cubicBezTo>
                    <a:pt x="121" y="622"/>
                    <a:pt x="170" y="533"/>
                    <a:pt x="219" y="444"/>
                  </a:cubicBezTo>
                  <a:cubicBezTo>
                    <a:pt x="226" y="432"/>
                    <a:pt x="223" y="425"/>
                    <a:pt x="209" y="422"/>
                  </a:cubicBezTo>
                  <a:cubicBezTo>
                    <a:pt x="171" y="414"/>
                    <a:pt x="131" y="408"/>
                    <a:pt x="94" y="395"/>
                  </a:cubicBezTo>
                  <a:cubicBezTo>
                    <a:pt x="49" y="380"/>
                    <a:pt x="19" y="347"/>
                    <a:pt x="9" y="299"/>
                  </a:cubicBezTo>
                  <a:cubicBezTo>
                    <a:pt x="0" y="256"/>
                    <a:pt x="10" y="218"/>
                    <a:pt x="44" y="188"/>
                  </a:cubicBezTo>
                  <a:cubicBezTo>
                    <a:pt x="80" y="156"/>
                    <a:pt x="135" y="153"/>
                    <a:pt x="179" y="170"/>
                  </a:cubicBezTo>
                  <a:cubicBezTo>
                    <a:pt x="225" y="187"/>
                    <a:pt x="251" y="228"/>
                    <a:pt x="284" y="260"/>
                  </a:cubicBezTo>
                  <a:cubicBezTo>
                    <a:pt x="290" y="266"/>
                    <a:pt x="296" y="272"/>
                    <a:pt x="306" y="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2529559" y="1844638"/>
              <a:ext cx="1187022" cy="1198544"/>
            </a:xfrm>
            <a:custGeom>
              <a:avLst/>
              <a:gdLst>
                <a:gd name="T0" fmla="*/ 481 w 1134"/>
                <a:gd name="T1" fmla="*/ 6 h 1128"/>
                <a:gd name="T2" fmla="*/ 679 w 1134"/>
                <a:gd name="T3" fmla="*/ 6 h 1128"/>
                <a:gd name="T4" fmla="*/ 838 w 1134"/>
                <a:gd name="T5" fmla="*/ 1 h 1128"/>
                <a:gd name="T6" fmla="*/ 971 w 1134"/>
                <a:gd name="T7" fmla="*/ 2 h 1128"/>
                <a:gd name="T8" fmla="*/ 1109 w 1134"/>
                <a:gd name="T9" fmla="*/ 1 h 1128"/>
                <a:gd name="T10" fmla="*/ 1133 w 1134"/>
                <a:gd name="T11" fmla="*/ 25 h 1128"/>
                <a:gd name="T12" fmla="*/ 1133 w 1134"/>
                <a:gd name="T13" fmla="*/ 283 h 1128"/>
                <a:gd name="T14" fmla="*/ 1112 w 1134"/>
                <a:gd name="T15" fmla="*/ 299 h 1128"/>
                <a:gd name="T16" fmla="*/ 1024 w 1134"/>
                <a:gd name="T17" fmla="*/ 276 h 1128"/>
                <a:gd name="T18" fmla="*/ 855 w 1134"/>
                <a:gd name="T19" fmla="*/ 460 h 1128"/>
                <a:gd name="T20" fmla="*/ 1051 w 1134"/>
                <a:gd name="T21" fmla="*/ 555 h 1128"/>
                <a:gd name="T22" fmla="*/ 1113 w 1134"/>
                <a:gd name="T23" fmla="*/ 535 h 1128"/>
                <a:gd name="T24" fmla="*/ 1133 w 1134"/>
                <a:gd name="T25" fmla="*/ 550 h 1128"/>
                <a:gd name="T26" fmla="*/ 1133 w 1134"/>
                <a:gd name="T27" fmla="*/ 810 h 1128"/>
                <a:gd name="T28" fmla="*/ 1112 w 1134"/>
                <a:gd name="T29" fmla="*/ 828 h 1128"/>
                <a:gd name="T30" fmla="*/ 828 w 1134"/>
                <a:gd name="T31" fmla="*/ 828 h 1128"/>
                <a:gd name="T32" fmla="*/ 807 w 1134"/>
                <a:gd name="T33" fmla="*/ 858 h 1128"/>
                <a:gd name="T34" fmla="*/ 834 w 1134"/>
                <a:gd name="T35" fmla="*/ 956 h 1128"/>
                <a:gd name="T36" fmla="*/ 770 w 1134"/>
                <a:gd name="T37" fmla="*/ 1099 h 1128"/>
                <a:gd name="T38" fmla="*/ 613 w 1134"/>
                <a:gd name="T39" fmla="*/ 1050 h 1128"/>
                <a:gd name="T40" fmla="*/ 606 w 1134"/>
                <a:gd name="T41" fmla="*/ 922 h 1128"/>
                <a:gd name="T42" fmla="*/ 629 w 1134"/>
                <a:gd name="T43" fmla="*/ 850 h 1128"/>
                <a:gd name="T44" fmla="*/ 610 w 1134"/>
                <a:gd name="T45" fmla="*/ 828 h 1128"/>
                <a:gd name="T46" fmla="*/ 337 w 1134"/>
                <a:gd name="T47" fmla="*/ 828 h 1128"/>
                <a:gd name="T48" fmla="*/ 302 w 1134"/>
                <a:gd name="T49" fmla="*/ 792 h 1128"/>
                <a:gd name="T50" fmla="*/ 301 w 1134"/>
                <a:gd name="T51" fmla="*/ 520 h 1128"/>
                <a:gd name="T52" fmla="*/ 275 w 1134"/>
                <a:gd name="T53" fmla="*/ 501 h 1128"/>
                <a:gd name="T54" fmla="*/ 164 w 1134"/>
                <a:gd name="T55" fmla="*/ 532 h 1128"/>
                <a:gd name="T56" fmla="*/ 29 w 1134"/>
                <a:gd name="T57" fmla="*/ 467 h 1128"/>
                <a:gd name="T58" fmla="*/ 65 w 1134"/>
                <a:gd name="T59" fmla="*/ 318 h 1128"/>
                <a:gd name="T60" fmla="*/ 213 w 1134"/>
                <a:gd name="T61" fmla="*/ 305 h 1128"/>
                <a:gd name="T62" fmla="*/ 281 w 1134"/>
                <a:gd name="T63" fmla="*/ 327 h 1128"/>
                <a:gd name="T64" fmla="*/ 302 w 1134"/>
                <a:gd name="T65" fmla="*/ 307 h 1128"/>
                <a:gd name="T66" fmla="*/ 301 w 1134"/>
                <a:gd name="T67" fmla="*/ 35 h 1128"/>
                <a:gd name="T68" fmla="*/ 332 w 1134"/>
                <a:gd name="T69" fmla="*/ 4 h 1128"/>
                <a:gd name="T70" fmla="*/ 481 w 1134"/>
                <a:gd name="T71" fmla="*/ 4 h 1128"/>
                <a:gd name="T72" fmla="*/ 481 w 1134"/>
                <a:gd name="T73" fmla="*/ 6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34" h="1128">
                  <a:moveTo>
                    <a:pt x="481" y="6"/>
                  </a:moveTo>
                  <a:cubicBezTo>
                    <a:pt x="547" y="6"/>
                    <a:pt x="613" y="7"/>
                    <a:pt x="679" y="6"/>
                  </a:cubicBezTo>
                  <a:cubicBezTo>
                    <a:pt x="732" y="5"/>
                    <a:pt x="785" y="2"/>
                    <a:pt x="838" y="1"/>
                  </a:cubicBezTo>
                  <a:cubicBezTo>
                    <a:pt x="882" y="0"/>
                    <a:pt x="927" y="1"/>
                    <a:pt x="971" y="2"/>
                  </a:cubicBezTo>
                  <a:cubicBezTo>
                    <a:pt x="1017" y="2"/>
                    <a:pt x="1063" y="2"/>
                    <a:pt x="1109" y="1"/>
                  </a:cubicBezTo>
                  <a:cubicBezTo>
                    <a:pt x="1127" y="1"/>
                    <a:pt x="1134" y="6"/>
                    <a:pt x="1133" y="25"/>
                  </a:cubicBezTo>
                  <a:cubicBezTo>
                    <a:pt x="1132" y="111"/>
                    <a:pt x="1133" y="197"/>
                    <a:pt x="1133" y="283"/>
                  </a:cubicBezTo>
                  <a:cubicBezTo>
                    <a:pt x="1133" y="299"/>
                    <a:pt x="1130" y="305"/>
                    <a:pt x="1112" y="299"/>
                  </a:cubicBezTo>
                  <a:cubicBezTo>
                    <a:pt x="1083" y="290"/>
                    <a:pt x="1054" y="280"/>
                    <a:pt x="1024" y="276"/>
                  </a:cubicBezTo>
                  <a:cubicBezTo>
                    <a:pt x="914" y="260"/>
                    <a:pt x="822" y="359"/>
                    <a:pt x="855" y="460"/>
                  </a:cubicBezTo>
                  <a:cubicBezTo>
                    <a:pt x="881" y="539"/>
                    <a:pt x="977" y="581"/>
                    <a:pt x="1051" y="555"/>
                  </a:cubicBezTo>
                  <a:cubicBezTo>
                    <a:pt x="1071" y="548"/>
                    <a:pt x="1092" y="542"/>
                    <a:pt x="1113" y="535"/>
                  </a:cubicBezTo>
                  <a:cubicBezTo>
                    <a:pt x="1126" y="531"/>
                    <a:pt x="1133" y="534"/>
                    <a:pt x="1133" y="550"/>
                  </a:cubicBezTo>
                  <a:cubicBezTo>
                    <a:pt x="1133" y="637"/>
                    <a:pt x="1132" y="723"/>
                    <a:pt x="1133" y="810"/>
                  </a:cubicBezTo>
                  <a:cubicBezTo>
                    <a:pt x="1133" y="827"/>
                    <a:pt x="1124" y="828"/>
                    <a:pt x="1112" y="828"/>
                  </a:cubicBezTo>
                  <a:cubicBezTo>
                    <a:pt x="1017" y="827"/>
                    <a:pt x="922" y="827"/>
                    <a:pt x="828" y="828"/>
                  </a:cubicBezTo>
                  <a:cubicBezTo>
                    <a:pt x="798" y="828"/>
                    <a:pt x="797" y="830"/>
                    <a:pt x="807" y="858"/>
                  </a:cubicBezTo>
                  <a:cubicBezTo>
                    <a:pt x="817" y="890"/>
                    <a:pt x="828" y="923"/>
                    <a:pt x="834" y="956"/>
                  </a:cubicBezTo>
                  <a:cubicBezTo>
                    <a:pt x="845" y="1008"/>
                    <a:pt x="822" y="1071"/>
                    <a:pt x="770" y="1099"/>
                  </a:cubicBezTo>
                  <a:cubicBezTo>
                    <a:pt x="714" y="1128"/>
                    <a:pt x="645" y="1109"/>
                    <a:pt x="613" y="1050"/>
                  </a:cubicBezTo>
                  <a:cubicBezTo>
                    <a:pt x="591" y="1008"/>
                    <a:pt x="590" y="966"/>
                    <a:pt x="606" y="922"/>
                  </a:cubicBezTo>
                  <a:cubicBezTo>
                    <a:pt x="615" y="899"/>
                    <a:pt x="621" y="874"/>
                    <a:pt x="629" y="850"/>
                  </a:cubicBezTo>
                  <a:cubicBezTo>
                    <a:pt x="635" y="831"/>
                    <a:pt x="633" y="828"/>
                    <a:pt x="610" y="828"/>
                  </a:cubicBezTo>
                  <a:cubicBezTo>
                    <a:pt x="519" y="827"/>
                    <a:pt x="428" y="828"/>
                    <a:pt x="337" y="828"/>
                  </a:cubicBezTo>
                  <a:cubicBezTo>
                    <a:pt x="297" y="827"/>
                    <a:pt x="302" y="831"/>
                    <a:pt x="302" y="792"/>
                  </a:cubicBezTo>
                  <a:cubicBezTo>
                    <a:pt x="301" y="701"/>
                    <a:pt x="301" y="611"/>
                    <a:pt x="301" y="520"/>
                  </a:cubicBezTo>
                  <a:cubicBezTo>
                    <a:pt x="301" y="494"/>
                    <a:pt x="299" y="494"/>
                    <a:pt x="275" y="501"/>
                  </a:cubicBezTo>
                  <a:cubicBezTo>
                    <a:pt x="238" y="512"/>
                    <a:pt x="202" y="526"/>
                    <a:pt x="164" y="532"/>
                  </a:cubicBezTo>
                  <a:cubicBezTo>
                    <a:pt x="107" y="540"/>
                    <a:pt x="60" y="519"/>
                    <a:pt x="29" y="467"/>
                  </a:cubicBezTo>
                  <a:cubicBezTo>
                    <a:pt x="0" y="419"/>
                    <a:pt x="18" y="348"/>
                    <a:pt x="65" y="318"/>
                  </a:cubicBezTo>
                  <a:cubicBezTo>
                    <a:pt x="113" y="288"/>
                    <a:pt x="162" y="288"/>
                    <a:pt x="213" y="305"/>
                  </a:cubicBezTo>
                  <a:cubicBezTo>
                    <a:pt x="235" y="313"/>
                    <a:pt x="258" y="320"/>
                    <a:pt x="281" y="327"/>
                  </a:cubicBezTo>
                  <a:cubicBezTo>
                    <a:pt x="300" y="334"/>
                    <a:pt x="302" y="322"/>
                    <a:pt x="302" y="307"/>
                  </a:cubicBezTo>
                  <a:cubicBezTo>
                    <a:pt x="301" y="217"/>
                    <a:pt x="301" y="126"/>
                    <a:pt x="301" y="35"/>
                  </a:cubicBezTo>
                  <a:cubicBezTo>
                    <a:pt x="301" y="5"/>
                    <a:pt x="301" y="4"/>
                    <a:pt x="332" y="4"/>
                  </a:cubicBezTo>
                  <a:cubicBezTo>
                    <a:pt x="382" y="3"/>
                    <a:pt x="431" y="4"/>
                    <a:pt x="481" y="4"/>
                  </a:cubicBezTo>
                  <a:cubicBezTo>
                    <a:pt x="481" y="4"/>
                    <a:pt x="481" y="5"/>
                    <a:pt x="481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1278567" y="4357249"/>
              <a:ext cx="1056709" cy="1277966"/>
            </a:xfrm>
            <a:custGeom>
              <a:avLst/>
              <a:gdLst>
                <a:gd name="T0" fmla="*/ 215 w 1009"/>
                <a:gd name="T1" fmla="*/ 1203 h 1203"/>
                <a:gd name="T2" fmla="*/ 0 w 1009"/>
                <a:gd name="T3" fmla="*/ 403 h 1203"/>
                <a:gd name="T4" fmla="*/ 309 w 1009"/>
                <a:gd name="T5" fmla="*/ 318 h 1203"/>
                <a:gd name="T6" fmla="*/ 248 w 1009"/>
                <a:gd name="T7" fmla="*/ 223 h 1203"/>
                <a:gd name="T8" fmla="*/ 268 w 1009"/>
                <a:gd name="T9" fmla="*/ 49 h 1203"/>
                <a:gd name="T10" fmla="*/ 439 w 1009"/>
                <a:gd name="T11" fmla="*/ 68 h 1203"/>
                <a:gd name="T12" fmla="*/ 471 w 1009"/>
                <a:gd name="T13" fmla="*/ 178 h 1203"/>
                <a:gd name="T14" fmla="*/ 466 w 1009"/>
                <a:gd name="T15" fmla="*/ 254 h 1203"/>
                <a:gd name="T16" fmla="*/ 489 w 1009"/>
                <a:gd name="T17" fmla="*/ 271 h 1203"/>
                <a:gd name="T18" fmla="*/ 730 w 1009"/>
                <a:gd name="T19" fmla="*/ 203 h 1203"/>
                <a:gd name="T20" fmla="*/ 777 w 1009"/>
                <a:gd name="T21" fmla="*/ 192 h 1203"/>
                <a:gd name="T22" fmla="*/ 793 w 1009"/>
                <a:gd name="T23" fmla="*/ 203 h 1203"/>
                <a:gd name="T24" fmla="*/ 816 w 1009"/>
                <a:gd name="T25" fmla="*/ 280 h 1203"/>
                <a:gd name="T26" fmla="*/ 869 w 1009"/>
                <a:gd name="T27" fmla="*/ 458 h 1203"/>
                <a:gd name="T28" fmla="*/ 870 w 1009"/>
                <a:gd name="T29" fmla="*/ 476 h 1203"/>
                <a:gd name="T30" fmla="*/ 798 w 1009"/>
                <a:gd name="T31" fmla="*/ 472 h 1203"/>
                <a:gd name="T32" fmla="*/ 651 w 1009"/>
                <a:gd name="T33" fmla="*/ 543 h 1203"/>
                <a:gd name="T34" fmla="*/ 697 w 1009"/>
                <a:gd name="T35" fmla="*/ 740 h 1203"/>
                <a:gd name="T36" fmla="*/ 879 w 1009"/>
                <a:gd name="T37" fmla="*/ 729 h 1203"/>
                <a:gd name="T38" fmla="*/ 930 w 1009"/>
                <a:gd name="T39" fmla="*/ 697 h 1203"/>
                <a:gd name="T40" fmla="*/ 941 w 1009"/>
                <a:gd name="T41" fmla="*/ 727 h 1203"/>
                <a:gd name="T42" fmla="*/ 993 w 1009"/>
                <a:gd name="T43" fmla="*/ 917 h 1203"/>
                <a:gd name="T44" fmla="*/ 1008 w 1009"/>
                <a:gd name="T45" fmla="*/ 977 h 1203"/>
                <a:gd name="T46" fmla="*/ 998 w 1009"/>
                <a:gd name="T47" fmla="*/ 992 h 1203"/>
                <a:gd name="T48" fmla="*/ 744 w 1009"/>
                <a:gd name="T49" fmla="*/ 1062 h 1203"/>
                <a:gd name="T50" fmla="*/ 504 w 1009"/>
                <a:gd name="T51" fmla="*/ 1126 h 1203"/>
                <a:gd name="T52" fmla="*/ 285 w 1009"/>
                <a:gd name="T53" fmla="*/ 1187 h 1203"/>
                <a:gd name="T54" fmla="*/ 215 w 1009"/>
                <a:gd name="T55" fmla="*/ 1203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9" h="1203">
                  <a:moveTo>
                    <a:pt x="215" y="1203"/>
                  </a:moveTo>
                  <a:cubicBezTo>
                    <a:pt x="143" y="936"/>
                    <a:pt x="72" y="670"/>
                    <a:pt x="0" y="403"/>
                  </a:cubicBezTo>
                  <a:cubicBezTo>
                    <a:pt x="105" y="374"/>
                    <a:pt x="205" y="347"/>
                    <a:pt x="309" y="318"/>
                  </a:cubicBezTo>
                  <a:cubicBezTo>
                    <a:pt x="286" y="283"/>
                    <a:pt x="267" y="253"/>
                    <a:pt x="248" y="223"/>
                  </a:cubicBezTo>
                  <a:cubicBezTo>
                    <a:pt x="213" y="169"/>
                    <a:pt x="222" y="91"/>
                    <a:pt x="268" y="49"/>
                  </a:cubicBezTo>
                  <a:cubicBezTo>
                    <a:pt x="320" y="0"/>
                    <a:pt x="399" y="17"/>
                    <a:pt x="439" y="68"/>
                  </a:cubicBezTo>
                  <a:cubicBezTo>
                    <a:pt x="464" y="101"/>
                    <a:pt x="474" y="138"/>
                    <a:pt x="471" y="178"/>
                  </a:cubicBezTo>
                  <a:cubicBezTo>
                    <a:pt x="470" y="204"/>
                    <a:pt x="468" y="229"/>
                    <a:pt x="466" y="254"/>
                  </a:cubicBezTo>
                  <a:cubicBezTo>
                    <a:pt x="465" y="272"/>
                    <a:pt x="473" y="275"/>
                    <a:pt x="489" y="271"/>
                  </a:cubicBezTo>
                  <a:cubicBezTo>
                    <a:pt x="569" y="248"/>
                    <a:pt x="650" y="225"/>
                    <a:pt x="730" y="203"/>
                  </a:cubicBezTo>
                  <a:cubicBezTo>
                    <a:pt x="746" y="199"/>
                    <a:pt x="762" y="196"/>
                    <a:pt x="777" y="192"/>
                  </a:cubicBezTo>
                  <a:cubicBezTo>
                    <a:pt x="787" y="189"/>
                    <a:pt x="795" y="192"/>
                    <a:pt x="793" y="203"/>
                  </a:cubicBezTo>
                  <a:cubicBezTo>
                    <a:pt x="789" y="232"/>
                    <a:pt x="809" y="254"/>
                    <a:pt x="816" y="280"/>
                  </a:cubicBezTo>
                  <a:cubicBezTo>
                    <a:pt x="833" y="340"/>
                    <a:pt x="851" y="399"/>
                    <a:pt x="869" y="458"/>
                  </a:cubicBezTo>
                  <a:cubicBezTo>
                    <a:pt x="870" y="463"/>
                    <a:pt x="869" y="468"/>
                    <a:pt x="870" y="476"/>
                  </a:cubicBezTo>
                  <a:cubicBezTo>
                    <a:pt x="845" y="475"/>
                    <a:pt x="822" y="473"/>
                    <a:pt x="798" y="472"/>
                  </a:cubicBezTo>
                  <a:cubicBezTo>
                    <a:pt x="737" y="471"/>
                    <a:pt x="687" y="492"/>
                    <a:pt x="651" y="543"/>
                  </a:cubicBezTo>
                  <a:cubicBezTo>
                    <a:pt x="599" y="614"/>
                    <a:pt x="625" y="700"/>
                    <a:pt x="697" y="740"/>
                  </a:cubicBezTo>
                  <a:cubicBezTo>
                    <a:pt x="759" y="775"/>
                    <a:pt x="821" y="769"/>
                    <a:pt x="879" y="729"/>
                  </a:cubicBezTo>
                  <a:cubicBezTo>
                    <a:pt x="895" y="718"/>
                    <a:pt x="912" y="708"/>
                    <a:pt x="930" y="697"/>
                  </a:cubicBezTo>
                  <a:cubicBezTo>
                    <a:pt x="934" y="708"/>
                    <a:pt x="939" y="717"/>
                    <a:pt x="941" y="727"/>
                  </a:cubicBezTo>
                  <a:cubicBezTo>
                    <a:pt x="959" y="790"/>
                    <a:pt x="976" y="854"/>
                    <a:pt x="993" y="917"/>
                  </a:cubicBezTo>
                  <a:cubicBezTo>
                    <a:pt x="998" y="937"/>
                    <a:pt x="1004" y="957"/>
                    <a:pt x="1008" y="977"/>
                  </a:cubicBezTo>
                  <a:cubicBezTo>
                    <a:pt x="1009" y="981"/>
                    <a:pt x="1002" y="990"/>
                    <a:pt x="998" y="992"/>
                  </a:cubicBezTo>
                  <a:cubicBezTo>
                    <a:pt x="913" y="1016"/>
                    <a:pt x="829" y="1039"/>
                    <a:pt x="744" y="1062"/>
                  </a:cubicBezTo>
                  <a:cubicBezTo>
                    <a:pt x="664" y="1084"/>
                    <a:pt x="584" y="1104"/>
                    <a:pt x="504" y="1126"/>
                  </a:cubicBezTo>
                  <a:cubicBezTo>
                    <a:pt x="430" y="1146"/>
                    <a:pt x="358" y="1167"/>
                    <a:pt x="285" y="1187"/>
                  </a:cubicBezTo>
                  <a:cubicBezTo>
                    <a:pt x="263" y="1193"/>
                    <a:pt x="241" y="1197"/>
                    <a:pt x="215" y="12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2456110" y="3280243"/>
              <a:ext cx="1172806" cy="1185308"/>
            </a:xfrm>
            <a:custGeom>
              <a:avLst/>
              <a:gdLst>
                <a:gd name="T0" fmla="*/ 606 w 1121"/>
                <a:gd name="T1" fmla="*/ 3 h 1117"/>
                <a:gd name="T2" fmla="*/ 585 w 1121"/>
                <a:gd name="T3" fmla="*/ 67 h 1117"/>
                <a:gd name="T4" fmla="*/ 612 w 1121"/>
                <a:gd name="T5" fmla="*/ 234 h 1117"/>
                <a:gd name="T6" fmla="*/ 749 w 1121"/>
                <a:gd name="T7" fmla="*/ 279 h 1117"/>
                <a:gd name="T8" fmla="*/ 848 w 1121"/>
                <a:gd name="T9" fmla="*/ 186 h 1117"/>
                <a:gd name="T10" fmla="*/ 834 w 1121"/>
                <a:gd name="T11" fmla="*/ 28 h 1117"/>
                <a:gd name="T12" fmla="*/ 827 w 1121"/>
                <a:gd name="T13" fmla="*/ 3 h 1117"/>
                <a:gd name="T14" fmla="*/ 850 w 1121"/>
                <a:gd name="T15" fmla="*/ 1 h 1117"/>
                <a:gd name="T16" fmla="*/ 1100 w 1121"/>
                <a:gd name="T17" fmla="*/ 0 h 1117"/>
                <a:gd name="T18" fmla="*/ 1121 w 1121"/>
                <a:gd name="T19" fmla="*/ 20 h 1117"/>
                <a:gd name="T20" fmla="*/ 1121 w 1121"/>
                <a:gd name="T21" fmla="*/ 286 h 1117"/>
                <a:gd name="T22" fmla="*/ 1119 w 1121"/>
                <a:gd name="T23" fmla="*/ 296 h 1117"/>
                <a:gd name="T24" fmla="*/ 1098 w 1121"/>
                <a:gd name="T25" fmla="*/ 291 h 1117"/>
                <a:gd name="T26" fmla="*/ 939 w 1121"/>
                <a:gd name="T27" fmla="*/ 280 h 1117"/>
                <a:gd name="T28" fmla="*/ 840 w 1121"/>
                <a:gd name="T29" fmla="*/ 405 h 1117"/>
                <a:gd name="T30" fmla="*/ 912 w 1121"/>
                <a:gd name="T31" fmla="*/ 534 h 1117"/>
                <a:gd name="T32" fmla="*/ 1079 w 1121"/>
                <a:gd name="T33" fmla="*/ 538 h 1117"/>
                <a:gd name="T34" fmla="*/ 1119 w 1121"/>
                <a:gd name="T35" fmla="*/ 527 h 1117"/>
                <a:gd name="T36" fmla="*/ 1121 w 1121"/>
                <a:gd name="T37" fmla="*/ 549 h 1117"/>
                <a:gd name="T38" fmla="*/ 1121 w 1121"/>
                <a:gd name="T39" fmla="*/ 809 h 1117"/>
                <a:gd name="T40" fmla="*/ 1101 w 1121"/>
                <a:gd name="T41" fmla="*/ 828 h 1117"/>
                <a:gd name="T42" fmla="*/ 828 w 1121"/>
                <a:gd name="T43" fmla="*/ 828 h 1117"/>
                <a:gd name="T44" fmla="*/ 805 w 1121"/>
                <a:gd name="T45" fmla="*/ 858 h 1117"/>
                <a:gd name="T46" fmla="*/ 833 w 1121"/>
                <a:gd name="T47" fmla="*/ 954 h 1117"/>
                <a:gd name="T48" fmla="*/ 749 w 1121"/>
                <a:gd name="T49" fmla="*/ 1105 h 1117"/>
                <a:gd name="T50" fmla="*/ 629 w 1121"/>
                <a:gd name="T51" fmla="*/ 1065 h 1117"/>
                <a:gd name="T52" fmla="*/ 605 w 1121"/>
                <a:gd name="T53" fmla="*/ 932 h 1117"/>
                <a:gd name="T54" fmla="*/ 630 w 1121"/>
                <a:gd name="T55" fmla="*/ 854 h 1117"/>
                <a:gd name="T56" fmla="*/ 610 w 1121"/>
                <a:gd name="T57" fmla="*/ 828 h 1117"/>
                <a:gd name="T58" fmla="*/ 328 w 1121"/>
                <a:gd name="T59" fmla="*/ 828 h 1117"/>
                <a:gd name="T60" fmla="*/ 301 w 1121"/>
                <a:gd name="T61" fmla="*/ 800 h 1117"/>
                <a:gd name="T62" fmla="*/ 301 w 1121"/>
                <a:gd name="T63" fmla="*/ 528 h 1117"/>
                <a:gd name="T64" fmla="*/ 273 w 1121"/>
                <a:gd name="T65" fmla="*/ 509 h 1117"/>
                <a:gd name="T66" fmla="*/ 136 w 1121"/>
                <a:gd name="T67" fmla="*/ 539 h 1117"/>
                <a:gd name="T68" fmla="*/ 19 w 1121"/>
                <a:gd name="T69" fmla="*/ 391 h 1117"/>
                <a:gd name="T70" fmla="*/ 80 w 1121"/>
                <a:gd name="T71" fmla="*/ 316 h 1117"/>
                <a:gd name="T72" fmla="*/ 201 w 1121"/>
                <a:gd name="T73" fmla="*/ 308 h 1117"/>
                <a:gd name="T74" fmla="*/ 277 w 1121"/>
                <a:gd name="T75" fmla="*/ 332 h 1117"/>
                <a:gd name="T76" fmla="*/ 301 w 1121"/>
                <a:gd name="T77" fmla="*/ 315 h 1117"/>
                <a:gd name="T78" fmla="*/ 301 w 1121"/>
                <a:gd name="T79" fmla="*/ 23 h 1117"/>
                <a:gd name="T80" fmla="*/ 322 w 1121"/>
                <a:gd name="T81" fmla="*/ 0 h 1117"/>
                <a:gd name="T82" fmla="*/ 586 w 1121"/>
                <a:gd name="T83" fmla="*/ 1 h 1117"/>
                <a:gd name="T84" fmla="*/ 606 w 1121"/>
                <a:gd name="T85" fmla="*/ 3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21" h="1117">
                  <a:moveTo>
                    <a:pt x="606" y="3"/>
                  </a:moveTo>
                  <a:cubicBezTo>
                    <a:pt x="598" y="26"/>
                    <a:pt x="591" y="46"/>
                    <a:pt x="585" y="67"/>
                  </a:cubicBezTo>
                  <a:cubicBezTo>
                    <a:pt x="567" y="127"/>
                    <a:pt x="567" y="184"/>
                    <a:pt x="612" y="234"/>
                  </a:cubicBezTo>
                  <a:cubicBezTo>
                    <a:pt x="648" y="274"/>
                    <a:pt x="695" y="291"/>
                    <a:pt x="749" y="279"/>
                  </a:cubicBezTo>
                  <a:cubicBezTo>
                    <a:pt x="799" y="268"/>
                    <a:pt x="829" y="234"/>
                    <a:pt x="848" y="186"/>
                  </a:cubicBezTo>
                  <a:cubicBezTo>
                    <a:pt x="870" y="131"/>
                    <a:pt x="852" y="79"/>
                    <a:pt x="834" y="28"/>
                  </a:cubicBezTo>
                  <a:cubicBezTo>
                    <a:pt x="832" y="20"/>
                    <a:pt x="830" y="13"/>
                    <a:pt x="827" y="3"/>
                  </a:cubicBezTo>
                  <a:cubicBezTo>
                    <a:pt x="836" y="2"/>
                    <a:pt x="843" y="1"/>
                    <a:pt x="850" y="1"/>
                  </a:cubicBezTo>
                  <a:cubicBezTo>
                    <a:pt x="933" y="1"/>
                    <a:pt x="1017" y="1"/>
                    <a:pt x="1100" y="0"/>
                  </a:cubicBezTo>
                  <a:cubicBezTo>
                    <a:pt x="1114" y="0"/>
                    <a:pt x="1121" y="3"/>
                    <a:pt x="1121" y="20"/>
                  </a:cubicBezTo>
                  <a:cubicBezTo>
                    <a:pt x="1121" y="109"/>
                    <a:pt x="1121" y="198"/>
                    <a:pt x="1121" y="286"/>
                  </a:cubicBezTo>
                  <a:cubicBezTo>
                    <a:pt x="1121" y="289"/>
                    <a:pt x="1120" y="291"/>
                    <a:pt x="1119" y="296"/>
                  </a:cubicBezTo>
                  <a:cubicBezTo>
                    <a:pt x="1112" y="295"/>
                    <a:pt x="1105" y="294"/>
                    <a:pt x="1098" y="291"/>
                  </a:cubicBezTo>
                  <a:cubicBezTo>
                    <a:pt x="1046" y="271"/>
                    <a:pt x="993" y="260"/>
                    <a:pt x="939" y="280"/>
                  </a:cubicBezTo>
                  <a:cubicBezTo>
                    <a:pt x="888" y="299"/>
                    <a:pt x="845" y="334"/>
                    <a:pt x="840" y="405"/>
                  </a:cubicBezTo>
                  <a:cubicBezTo>
                    <a:pt x="837" y="455"/>
                    <a:pt x="858" y="503"/>
                    <a:pt x="912" y="534"/>
                  </a:cubicBezTo>
                  <a:cubicBezTo>
                    <a:pt x="967" y="565"/>
                    <a:pt x="1023" y="557"/>
                    <a:pt x="1079" y="538"/>
                  </a:cubicBezTo>
                  <a:cubicBezTo>
                    <a:pt x="1092" y="534"/>
                    <a:pt x="1105" y="531"/>
                    <a:pt x="1119" y="527"/>
                  </a:cubicBezTo>
                  <a:cubicBezTo>
                    <a:pt x="1120" y="536"/>
                    <a:pt x="1121" y="543"/>
                    <a:pt x="1121" y="549"/>
                  </a:cubicBezTo>
                  <a:cubicBezTo>
                    <a:pt x="1121" y="636"/>
                    <a:pt x="1120" y="723"/>
                    <a:pt x="1121" y="809"/>
                  </a:cubicBezTo>
                  <a:cubicBezTo>
                    <a:pt x="1121" y="825"/>
                    <a:pt x="1116" y="828"/>
                    <a:pt x="1101" y="828"/>
                  </a:cubicBezTo>
                  <a:cubicBezTo>
                    <a:pt x="1010" y="828"/>
                    <a:pt x="919" y="828"/>
                    <a:pt x="828" y="828"/>
                  </a:cubicBezTo>
                  <a:cubicBezTo>
                    <a:pt x="797" y="828"/>
                    <a:pt x="796" y="830"/>
                    <a:pt x="805" y="858"/>
                  </a:cubicBezTo>
                  <a:cubicBezTo>
                    <a:pt x="816" y="890"/>
                    <a:pt x="826" y="922"/>
                    <a:pt x="833" y="954"/>
                  </a:cubicBezTo>
                  <a:cubicBezTo>
                    <a:pt x="848" y="1018"/>
                    <a:pt x="809" y="1085"/>
                    <a:pt x="749" y="1105"/>
                  </a:cubicBezTo>
                  <a:cubicBezTo>
                    <a:pt x="709" y="1117"/>
                    <a:pt x="655" y="1099"/>
                    <a:pt x="629" y="1065"/>
                  </a:cubicBezTo>
                  <a:cubicBezTo>
                    <a:pt x="599" y="1025"/>
                    <a:pt x="586" y="982"/>
                    <a:pt x="605" y="932"/>
                  </a:cubicBezTo>
                  <a:cubicBezTo>
                    <a:pt x="614" y="907"/>
                    <a:pt x="622" y="881"/>
                    <a:pt x="630" y="854"/>
                  </a:cubicBezTo>
                  <a:cubicBezTo>
                    <a:pt x="636" y="833"/>
                    <a:pt x="632" y="828"/>
                    <a:pt x="610" y="828"/>
                  </a:cubicBezTo>
                  <a:cubicBezTo>
                    <a:pt x="516" y="828"/>
                    <a:pt x="422" y="828"/>
                    <a:pt x="328" y="828"/>
                  </a:cubicBezTo>
                  <a:cubicBezTo>
                    <a:pt x="301" y="828"/>
                    <a:pt x="301" y="828"/>
                    <a:pt x="301" y="800"/>
                  </a:cubicBezTo>
                  <a:cubicBezTo>
                    <a:pt x="301" y="709"/>
                    <a:pt x="301" y="619"/>
                    <a:pt x="301" y="528"/>
                  </a:cubicBezTo>
                  <a:cubicBezTo>
                    <a:pt x="301" y="502"/>
                    <a:pt x="299" y="502"/>
                    <a:pt x="273" y="509"/>
                  </a:cubicBezTo>
                  <a:cubicBezTo>
                    <a:pt x="228" y="520"/>
                    <a:pt x="185" y="543"/>
                    <a:pt x="136" y="539"/>
                  </a:cubicBezTo>
                  <a:cubicBezTo>
                    <a:pt x="61" y="533"/>
                    <a:pt x="0" y="473"/>
                    <a:pt x="19" y="391"/>
                  </a:cubicBezTo>
                  <a:cubicBezTo>
                    <a:pt x="27" y="356"/>
                    <a:pt x="49" y="332"/>
                    <a:pt x="80" y="316"/>
                  </a:cubicBezTo>
                  <a:cubicBezTo>
                    <a:pt x="119" y="296"/>
                    <a:pt x="159" y="292"/>
                    <a:pt x="201" y="308"/>
                  </a:cubicBezTo>
                  <a:cubicBezTo>
                    <a:pt x="226" y="317"/>
                    <a:pt x="251" y="325"/>
                    <a:pt x="277" y="332"/>
                  </a:cubicBezTo>
                  <a:cubicBezTo>
                    <a:pt x="296" y="338"/>
                    <a:pt x="301" y="335"/>
                    <a:pt x="301" y="315"/>
                  </a:cubicBezTo>
                  <a:cubicBezTo>
                    <a:pt x="301" y="217"/>
                    <a:pt x="301" y="120"/>
                    <a:pt x="301" y="23"/>
                  </a:cubicBezTo>
                  <a:cubicBezTo>
                    <a:pt x="301" y="7"/>
                    <a:pt x="304" y="0"/>
                    <a:pt x="322" y="0"/>
                  </a:cubicBezTo>
                  <a:cubicBezTo>
                    <a:pt x="410" y="1"/>
                    <a:pt x="498" y="1"/>
                    <a:pt x="586" y="1"/>
                  </a:cubicBezTo>
                  <a:cubicBezTo>
                    <a:pt x="591" y="1"/>
                    <a:pt x="597" y="2"/>
                    <a:pt x="606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1202749" y="2945710"/>
              <a:ext cx="952460" cy="1223815"/>
            </a:xfrm>
            <a:custGeom>
              <a:avLst/>
              <a:gdLst>
                <a:gd name="T0" fmla="*/ 602 w 911"/>
                <a:gd name="T1" fmla="*/ 1099 h 1153"/>
                <a:gd name="T2" fmla="*/ 618 w 911"/>
                <a:gd name="T3" fmla="*/ 1021 h 1153"/>
                <a:gd name="T4" fmla="*/ 519 w 911"/>
                <a:gd name="T5" fmla="*/ 832 h 1153"/>
                <a:gd name="T6" fmla="*/ 367 w 911"/>
                <a:gd name="T7" fmla="*/ 885 h 1153"/>
                <a:gd name="T8" fmla="*/ 356 w 911"/>
                <a:gd name="T9" fmla="*/ 1074 h 1153"/>
                <a:gd name="T10" fmla="*/ 377 w 911"/>
                <a:gd name="T11" fmla="*/ 1120 h 1153"/>
                <a:gd name="T12" fmla="*/ 322 w 911"/>
                <a:gd name="T13" fmla="*/ 1129 h 1153"/>
                <a:gd name="T14" fmla="*/ 106 w 911"/>
                <a:gd name="T15" fmla="*/ 1151 h 1153"/>
                <a:gd name="T16" fmla="*/ 83 w 911"/>
                <a:gd name="T17" fmla="*/ 1133 h 1153"/>
                <a:gd name="T18" fmla="*/ 56 w 911"/>
                <a:gd name="T19" fmla="*/ 858 h 1153"/>
                <a:gd name="T20" fmla="*/ 29 w 911"/>
                <a:gd name="T21" fmla="*/ 617 h 1153"/>
                <a:gd name="T22" fmla="*/ 2 w 911"/>
                <a:gd name="T23" fmla="*/ 341 h 1153"/>
                <a:gd name="T24" fmla="*/ 23 w 911"/>
                <a:gd name="T25" fmla="*/ 323 h 1153"/>
                <a:gd name="T26" fmla="*/ 101 w 911"/>
                <a:gd name="T27" fmla="*/ 316 h 1153"/>
                <a:gd name="T28" fmla="*/ 307 w 911"/>
                <a:gd name="T29" fmla="*/ 297 h 1153"/>
                <a:gd name="T30" fmla="*/ 323 w 911"/>
                <a:gd name="T31" fmla="*/ 266 h 1153"/>
                <a:gd name="T32" fmla="*/ 278 w 911"/>
                <a:gd name="T33" fmla="*/ 166 h 1153"/>
                <a:gd name="T34" fmla="*/ 314 w 911"/>
                <a:gd name="T35" fmla="*/ 43 h 1153"/>
                <a:gd name="T36" fmla="*/ 430 w 911"/>
                <a:gd name="T37" fmla="*/ 16 h 1153"/>
                <a:gd name="T38" fmla="*/ 512 w 911"/>
                <a:gd name="T39" fmla="*/ 112 h 1153"/>
                <a:gd name="T40" fmla="*/ 506 w 911"/>
                <a:gd name="T41" fmla="*/ 214 h 1153"/>
                <a:gd name="T42" fmla="*/ 497 w 911"/>
                <a:gd name="T43" fmla="*/ 259 h 1153"/>
                <a:gd name="T44" fmla="*/ 513 w 911"/>
                <a:gd name="T45" fmla="*/ 274 h 1153"/>
                <a:gd name="T46" fmla="*/ 770 w 911"/>
                <a:gd name="T47" fmla="*/ 248 h 1153"/>
                <a:gd name="T48" fmla="*/ 812 w 911"/>
                <a:gd name="T49" fmla="*/ 244 h 1153"/>
                <a:gd name="T50" fmla="*/ 830 w 911"/>
                <a:gd name="T51" fmla="*/ 261 h 1153"/>
                <a:gd name="T52" fmla="*/ 854 w 911"/>
                <a:gd name="T53" fmla="*/ 514 h 1153"/>
                <a:gd name="T54" fmla="*/ 859 w 911"/>
                <a:gd name="T55" fmla="*/ 551 h 1153"/>
                <a:gd name="T56" fmla="*/ 754 w 911"/>
                <a:gd name="T57" fmla="*/ 532 h 1153"/>
                <a:gd name="T58" fmla="*/ 586 w 911"/>
                <a:gd name="T59" fmla="*/ 655 h 1153"/>
                <a:gd name="T60" fmla="*/ 682 w 911"/>
                <a:gd name="T61" fmla="*/ 806 h 1153"/>
                <a:gd name="T62" fmla="*/ 816 w 911"/>
                <a:gd name="T63" fmla="*/ 797 h 1153"/>
                <a:gd name="T64" fmla="*/ 880 w 911"/>
                <a:gd name="T65" fmla="*/ 768 h 1153"/>
                <a:gd name="T66" fmla="*/ 892 w 911"/>
                <a:gd name="T67" fmla="*/ 869 h 1153"/>
                <a:gd name="T68" fmla="*/ 908 w 911"/>
                <a:gd name="T69" fmla="*/ 1031 h 1153"/>
                <a:gd name="T70" fmla="*/ 909 w 911"/>
                <a:gd name="T71" fmla="*/ 1035 h 1153"/>
                <a:gd name="T72" fmla="*/ 876 w 911"/>
                <a:gd name="T73" fmla="*/ 1072 h 1153"/>
                <a:gd name="T74" fmla="*/ 714 w 911"/>
                <a:gd name="T75" fmla="*/ 1089 h 1153"/>
                <a:gd name="T76" fmla="*/ 602 w 911"/>
                <a:gd name="T77" fmla="*/ 1099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11" h="1153">
                  <a:moveTo>
                    <a:pt x="602" y="1099"/>
                  </a:moveTo>
                  <a:cubicBezTo>
                    <a:pt x="608" y="1071"/>
                    <a:pt x="612" y="1046"/>
                    <a:pt x="618" y="1021"/>
                  </a:cubicBezTo>
                  <a:cubicBezTo>
                    <a:pt x="637" y="942"/>
                    <a:pt x="598" y="858"/>
                    <a:pt x="519" y="832"/>
                  </a:cubicBezTo>
                  <a:cubicBezTo>
                    <a:pt x="460" y="813"/>
                    <a:pt x="404" y="830"/>
                    <a:pt x="367" y="885"/>
                  </a:cubicBezTo>
                  <a:cubicBezTo>
                    <a:pt x="327" y="946"/>
                    <a:pt x="323" y="1009"/>
                    <a:pt x="356" y="1074"/>
                  </a:cubicBezTo>
                  <a:cubicBezTo>
                    <a:pt x="363" y="1088"/>
                    <a:pt x="369" y="1103"/>
                    <a:pt x="377" y="1120"/>
                  </a:cubicBezTo>
                  <a:cubicBezTo>
                    <a:pt x="357" y="1124"/>
                    <a:pt x="339" y="1127"/>
                    <a:pt x="322" y="1129"/>
                  </a:cubicBezTo>
                  <a:cubicBezTo>
                    <a:pt x="250" y="1137"/>
                    <a:pt x="178" y="1144"/>
                    <a:pt x="106" y="1151"/>
                  </a:cubicBezTo>
                  <a:cubicBezTo>
                    <a:pt x="92" y="1153"/>
                    <a:pt x="85" y="1151"/>
                    <a:pt x="83" y="1133"/>
                  </a:cubicBezTo>
                  <a:cubicBezTo>
                    <a:pt x="75" y="1042"/>
                    <a:pt x="65" y="950"/>
                    <a:pt x="56" y="858"/>
                  </a:cubicBezTo>
                  <a:cubicBezTo>
                    <a:pt x="47" y="778"/>
                    <a:pt x="38" y="697"/>
                    <a:pt x="29" y="617"/>
                  </a:cubicBezTo>
                  <a:cubicBezTo>
                    <a:pt x="20" y="525"/>
                    <a:pt x="11" y="433"/>
                    <a:pt x="2" y="341"/>
                  </a:cubicBezTo>
                  <a:cubicBezTo>
                    <a:pt x="0" y="323"/>
                    <a:pt x="13" y="324"/>
                    <a:pt x="23" y="323"/>
                  </a:cubicBezTo>
                  <a:cubicBezTo>
                    <a:pt x="49" y="320"/>
                    <a:pt x="75" y="318"/>
                    <a:pt x="101" y="316"/>
                  </a:cubicBezTo>
                  <a:cubicBezTo>
                    <a:pt x="170" y="310"/>
                    <a:pt x="238" y="303"/>
                    <a:pt x="307" y="297"/>
                  </a:cubicBezTo>
                  <a:cubicBezTo>
                    <a:pt x="328" y="295"/>
                    <a:pt x="333" y="286"/>
                    <a:pt x="323" y="266"/>
                  </a:cubicBezTo>
                  <a:cubicBezTo>
                    <a:pt x="308" y="233"/>
                    <a:pt x="287" y="201"/>
                    <a:pt x="278" y="166"/>
                  </a:cubicBezTo>
                  <a:cubicBezTo>
                    <a:pt x="266" y="120"/>
                    <a:pt x="278" y="76"/>
                    <a:pt x="314" y="43"/>
                  </a:cubicBezTo>
                  <a:cubicBezTo>
                    <a:pt x="347" y="12"/>
                    <a:pt x="387" y="0"/>
                    <a:pt x="430" y="16"/>
                  </a:cubicBezTo>
                  <a:cubicBezTo>
                    <a:pt x="475" y="32"/>
                    <a:pt x="500" y="66"/>
                    <a:pt x="512" y="112"/>
                  </a:cubicBezTo>
                  <a:cubicBezTo>
                    <a:pt x="522" y="147"/>
                    <a:pt x="513" y="180"/>
                    <a:pt x="506" y="214"/>
                  </a:cubicBezTo>
                  <a:cubicBezTo>
                    <a:pt x="503" y="229"/>
                    <a:pt x="499" y="243"/>
                    <a:pt x="497" y="259"/>
                  </a:cubicBezTo>
                  <a:cubicBezTo>
                    <a:pt x="496" y="269"/>
                    <a:pt x="499" y="276"/>
                    <a:pt x="513" y="274"/>
                  </a:cubicBezTo>
                  <a:cubicBezTo>
                    <a:pt x="599" y="265"/>
                    <a:pt x="685" y="257"/>
                    <a:pt x="770" y="248"/>
                  </a:cubicBezTo>
                  <a:cubicBezTo>
                    <a:pt x="784" y="247"/>
                    <a:pt x="798" y="247"/>
                    <a:pt x="812" y="244"/>
                  </a:cubicBezTo>
                  <a:cubicBezTo>
                    <a:pt x="827" y="241"/>
                    <a:pt x="829" y="250"/>
                    <a:pt x="830" y="261"/>
                  </a:cubicBezTo>
                  <a:cubicBezTo>
                    <a:pt x="838" y="345"/>
                    <a:pt x="846" y="430"/>
                    <a:pt x="854" y="514"/>
                  </a:cubicBezTo>
                  <a:cubicBezTo>
                    <a:pt x="855" y="526"/>
                    <a:pt x="857" y="537"/>
                    <a:pt x="859" y="551"/>
                  </a:cubicBezTo>
                  <a:cubicBezTo>
                    <a:pt x="821" y="544"/>
                    <a:pt x="788" y="536"/>
                    <a:pt x="754" y="532"/>
                  </a:cubicBezTo>
                  <a:cubicBezTo>
                    <a:pt x="673" y="524"/>
                    <a:pt x="599" y="576"/>
                    <a:pt x="586" y="655"/>
                  </a:cubicBezTo>
                  <a:cubicBezTo>
                    <a:pt x="573" y="729"/>
                    <a:pt x="618" y="782"/>
                    <a:pt x="682" y="806"/>
                  </a:cubicBezTo>
                  <a:cubicBezTo>
                    <a:pt x="728" y="823"/>
                    <a:pt x="772" y="816"/>
                    <a:pt x="816" y="797"/>
                  </a:cubicBezTo>
                  <a:cubicBezTo>
                    <a:pt x="836" y="788"/>
                    <a:pt x="856" y="778"/>
                    <a:pt x="880" y="768"/>
                  </a:cubicBezTo>
                  <a:cubicBezTo>
                    <a:pt x="884" y="805"/>
                    <a:pt x="888" y="837"/>
                    <a:pt x="892" y="869"/>
                  </a:cubicBezTo>
                  <a:cubicBezTo>
                    <a:pt x="898" y="923"/>
                    <a:pt x="903" y="977"/>
                    <a:pt x="908" y="1031"/>
                  </a:cubicBezTo>
                  <a:cubicBezTo>
                    <a:pt x="908" y="1033"/>
                    <a:pt x="909" y="1034"/>
                    <a:pt x="909" y="1035"/>
                  </a:cubicBezTo>
                  <a:cubicBezTo>
                    <a:pt x="911" y="1066"/>
                    <a:pt x="906" y="1070"/>
                    <a:pt x="876" y="1072"/>
                  </a:cubicBezTo>
                  <a:cubicBezTo>
                    <a:pt x="822" y="1077"/>
                    <a:pt x="768" y="1083"/>
                    <a:pt x="714" y="1089"/>
                  </a:cubicBezTo>
                  <a:cubicBezTo>
                    <a:pt x="678" y="1092"/>
                    <a:pt x="643" y="1095"/>
                    <a:pt x="602" y="10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1228811" y="1757996"/>
              <a:ext cx="983262" cy="997584"/>
            </a:xfrm>
            <a:custGeom>
              <a:avLst/>
              <a:gdLst>
                <a:gd name="T0" fmla="*/ 293 w 939"/>
                <a:gd name="T1" fmla="*/ 862 h 939"/>
                <a:gd name="T2" fmla="*/ 98 w 939"/>
                <a:gd name="T3" fmla="*/ 834 h 939"/>
                <a:gd name="T4" fmla="*/ 15 w 939"/>
                <a:gd name="T5" fmla="*/ 822 h 939"/>
                <a:gd name="T6" fmla="*/ 1 w 939"/>
                <a:gd name="T7" fmla="*/ 803 h 939"/>
                <a:gd name="T8" fmla="*/ 11 w 939"/>
                <a:gd name="T9" fmla="*/ 742 h 939"/>
                <a:gd name="T10" fmla="*/ 40 w 939"/>
                <a:gd name="T11" fmla="*/ 528 h 939"/>
                <a:gd name="T12" fmla="*/ 90 w 939"/>
                <a:gd name="T13" fmla="*/ 211 h 939"/>
                <a:gd name="T14" fmla="*/ 120 w 939"/>
                <a:gd name="T15" fmla="*/ 17 h 939"/>
                <a:gd name="T16" fmla="*/ 140 w 939"/>
                <a:gd name="T17" fmla="*/ 2 h 939"/>
                <a:gd name="T18" fmla="*/ 365 w 939"/>
                <a:gd name="T19" fmla="*/ 34 h 939"/>
                <a:gd name="T20" fmla="*/ 541 w 939"/>
                <a:gd name="T21" fmla="*/ 58 h 939"/>
                <a:gd name="T22" fmla="*/ 737 w 939"/>
                <a:gd name="T23" fmla="*/ 88 h 939"/>
                <a:gd name="T24" fmla="*/ 917 w 939"/>
                <a:gd name="T25" fmla="*/ 113 h 939"/>
                <a:gd name="T26" fmla="*/ 937 w 939"/>
                <a:gd name="T27" fmla="*/ 137 h 939"/>
                <a:gd name="T28" fmla="*/ 905 w 939"/>
                <a:gd name="T29" fmla="*/ 354 h 939"/>
                <a:gd name="T30" fmla="*/ 899 w 939"/>
                <a:gd name="T31" fmla="*/ 399 h 939"/>
                <a:gd name="T32" fmla="*/ 877 w 939"/>
                <a:gd name="T33" fmla="*/ 412 h 939"/>
                <a:gd name="T34" fmla="*/ 793 w 939"/>
                <a:gd name="T35" fmla="*/ 374 h 939"/>
                <a:gd name="T36" fmla="*/ 595 w 939"/>
                <a:gd name="T37" fmla="*/ 515 h 939"/>
                <a:gd name="T38" fmla="*/ 677 w 939"/>
                <a:gd name="T39" fmla="*/ 633 h 939"/>
                <a:gd name="T40" fmla="*/ 846 w 939"/>
                <a:gd name="T41" fmla="*/ 639 h 939"/>
                <a:gd name="T42" fmla="*/ 858 w 939"/>
                <a:gd name="T43" fmla="*/ 636 h 939"/>
                <a:gd name="T44" fmla="*/ 864 w 939"/>
                <a:gd name="T45" fmla="*/ 638 h 939"/>
                <a:gd name="T46" fmla="*/ 818 w 939"/>
                <a:gd name="T47" fmla="*/ 939 h 939"/>
                <a:gd name="T48" fmla="*/ 729 w 939"/>
                <a:gd name="T49" fmla="*/ 925 h 939"/>
                <a:gd name="T50" fmla="*/ 543 w 939"/>
                <a:gd name="T51" fmla="*/ 900 h 939"/>
                <a:gd name="T52" fmla="*/ 527 w 939"/>
                <a:gd name="T53" fmla="*/ 869 h 939"/>
                <a:gd name="T54" fmla="*/ 561 w 939"/>
                <a:gd name="T55" fmla="*/ 779 h 939"/>
                <a:gd name="T56" fmla="*/ 503 w 939"/>
                <a:gd name="T57" fmla="*/ 630 h 939"/>
                <a:gd name="T58" fmla="*/ 331 w 939"/>
                <a:gd name="T59" fmla="*/ 645 h 939"/>
                <a:gd name="T60" fmla="*/ 285 w 939"/>
                <a:gd name="T61" fmla="*/ 800 h 939"/>
                <a:gd name="T62" fmla="*/ 293 w 939"/>
                <a:gd name="T63" fmla="*/ 862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9" h="939">
                  <a:moveTo>
                    <a:pt x="293" y="862"/>
                  </a:moveTo>
                  <a:cubicBezTo>
                    <a:pt x="225" y="853"/>
                    <a:pt x="162" y="843"/>
                    <a:pt x="98" y="834"/>
                  </a:cubicBezTo>
                  <a:cubicBezTo>
                    <a:pt x="70" y="830"/>
                    <a:pt x="43" y="825"/>
                    <a:pt x="15" y="822"/>
                  </a:cubicBezTo>
                  <a:cubicBezTo>
                    <a:pt x="2" y="820"/>
                    <a:pt x="0" y="815"/>
                    <a:pt x="1" y="803"/>
                  </a:cubicBezTo>
                  <a:cubicBezTo>
                    <a:pt x="5" y="783"/>
                    <a:pt x="8" y="763"/>
                    <a:pt x="11" y="742"/>
                  </a:cubicBezTo>
                  <a:cubicBezTo>
                    <a:pt x="21" y="671"/>
                    <a:pt x="30" y="600"/>
                    <a:pt x="40" y="528"/>
                  </a:cubicBezTo>
                  <a:cubicBezTo>
                    <a:pt x="56" y="422"/>
                    <a:pt x="73" y="317"/>
                    <a:pt x="90" y="211"/>
                  </a:cubicBezTo>
                  <a:cubicBezTo>
                    <a:pt x="100" y="146"/>
                    <a:pt x="111" y="82"/>
                    <a:pt x="120" y="17"/>
                  </a:cubicBezTo>
                  <a:cubicBezTo>
                    <a:pt x="122" y="2"/>
                    <a:pt x="128" y="0"/>
                    <a:pt x="140" y="2"/>
                  </a:cubicBezTo>
                  <a:cubicBezTo>
                    <a:pt x="215" y="13"/>
                    <a:pt x="290" y="24"/>
                    <a:pt x="365" y="34"/>
                  </a:cubicBezTo>
                  <a:cubicBezTo>
                    <a:pt x="424" y="43"/>
                    <a:pt x="483" y="50"/>
                    <a:pt x="541" y="58"/>
                  </a:cubicBezTo>
                  <a:cubicBezTo>
                    <a:pt x="607" y="68"/>
                    <a:pt x="672" y="79"/>
                    <a:pt x="737" y="88"/>
                  </a:cubicBezTo>
                  <a:cubicBezTo>
                    <a:pt x="797" y="97"/>
                    <a:pt x="857" y="105"/>
                    <a:pt x="917" y="113"/>
                  </a:cubicBezTo>
                  <a:cubicBezTo>
                    <a:pt x="933" y="115"/>
                    <a:pt x="939" y="120"/>
                    <a:pt x="937" y="137"/>
                  </a:cubicBezTo>
                  <a:cubicBezTo>
                    <a:pt x="926" y="209"/>
                    <a:pt x="915" y="281"/>
                    <a:pt x="905" y="354"/>
                  </a:cubicBezTo>
                  <a:cubicBezTo>
                    <a:pt x="903" y="369"/>
                    <a:pt x="901" y="384"/>
                    <a:pt x="899" y="399"/>
                  </a:cubicBezTo>
                  <a:cubicBezTo>
                    <a:pt x="897" y="418"/>
                    <a:pt x="893" y="420"/>
                    <a:pt x="877" y="412"/>
                  </a:cubicBezTo>
                  <a:cubicBezTo>
                    <a:pt x="849" y="399"/>
                    <a:pt x="822" y="384"/>
                    <a:pt x="793" y="374"/>
                  </a:cubicBezTo>
                  <a:cubicBezTo>
                    <a:pt x="696" y="342"/>
                    <a:pt x="588" y="415"/>
                    <a:pt x="595" y="515"/>
                  </a:cubicBezTo>
                  <a:cubicBezTo>
                    <a:pt x="599" y="569"/>
                    <a:pt x="631" y="607"/>
                    <a:pt x="677" y="633"/>
                  </a:cubicBezTo>
                  <a:cubicBezTo>
                    <a:pt x="732" y="664"/>
                    <a:pt x="789" y="649"/>
                    <a:pt x="846" y="639"/>
                  </a:cubicBezTo>
                  <a:cubicBezTo>
                    <a:pt x="850" y="638"/>
                    <a:pt x="854" y="637"/>
                    <a:pt x="858" y="636"/>
                  </a:cubicBezTo>
                  <a:cubicBezTo>
                    <a:pt x="858" y="636"/>
                    <a:pt x="859" y="637"/>
                    <a:pt x="864" y="638"/>
                  </a:cubicBezTo>
                  <a:cubicBezTo>
                    <a:pt x="849" y="737"/>
                    <a:pt x="834" y="836"/>
                    <a:pt x="818" y="939"/>
                  </a:cubicBezTo>
                  <a:cubicBezTo>
                    <a:pt x="787" y="934"/>
                    <a:pt x="758" y="930"/>
                    <a:pt x="729" y="925"/>
                  </a:cubicBezTo>
                  <a:cubicBezTo>
                    <a:pt x="667" y="917"/>
                    <a:pt x="605" y="908"/>
                    <a:pt x="543" y="900"/>
                  </a:cubicBezTo>
                  <a:cubicBezTo>
                    <a:pt x="518" y="897"/>
                    <a:pt x="517" y="892"/>
                    <a:pt x="527" y="869"/>
                  </a:cubicBezTo>
                  <a:cubicBezTo>
                    <a:pt x="540" y="840"/>
                    <a:pt x="555" y="810"/>
                    <a:pt x="561" y="779"/>
                  </a:cubicBezTo>
                  <a:cubicBezTo>
                    <a:pt x="572" y="719"/>
                    <a:pt x="553" y="668"/>
                    <a:pt x="503" y="630"/>
                  </a:cubicBezTo>
                  <a:cubicBezTo>
                    <a:pt x="448" y="588"/>
                    <a:pt x="378" y="598"/>
                    <a:pt x="331" y="645"/>
                  </a:cubicBezTo>
                  <a:cubicBezTo>
                    <a:pt x="288" y="688"/>
                    <a:pt x="270" y="739"/>
                    <a:pt x="285" y="800"/>
                  </a:cubicBezTo>
                  <a:cubicBezTo>
                    <a:pt x="290" y="819"/>
                    <a:pt x="290" y="840"/>
                    <a:pt x="293" y="8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4169117" y="4609954"/>
              <a:ext cx="867165" cy="876045"/>
            </a:xfrm>
            <a:custGeom>
              <a:avLst/>
              <a:gdLst>
                <a:gd name="T0" fmla="*/ 3 w 828"/>
                <a:gd name="T1" fmla="*/ 825 h 825"/>
                <a:gd name="T2" fmla="*/ 3 w 828"/>
                <a:gd name="T3" fmla="*/ 526 h 825"/>
                <a:gd name="T4" fmla="*/ 100 w 828"/>
                <a:gd name="T5" fmla="*/ 553 h 825"/>
                <a:gd name="T6" fmla="*/ 278 w 828"/>
                <a:gd name="T7" fmla="*/ 421 h 825"/>
                <a:gd name="T8" fmla="*/ 201 w 828"/>
                <a:gd name="T9" fmla="*/ 288 h 825"/>
                <a:gd name="T10" fmla="*/ 54 w 828"/>
                <a:gd name="T11" fmla="*/ 283 h 825"/>
                <a:gd name="T12" fmla="*/ 4 w 828"/>
                <a:gd name="T13" fmla="*/ 297 h 825"/>
                <a:gd name="T14" fmla="*/ 2 w 828"/>
                <a:gd name="T15" fmla="*/ 287 h 825"/>
                <a:gd name="T16" fmla="*/ 0 w 828"/>
                <a:gd name="T17" fmla="*/ 23 h 825"/>
                <a:gd name="T18" fmla="*/ 18 w 828"/>
                <a:gd name="T19" fmla="*/ 4 h 825"/>
                <a:gd name="T20" fmla="*/ 260 w 828"/>
                <a:gd name="T21" fmla="*/ 4 h 825"/>
                <a:gd name="T22" fmla="*/ 283 w 828"/>
                <a:gd name="T23" fmla="*/ 39 h 825"/>
                <a:gd name="T24" fmla="*/ 309 w 828"/>
                <a:gd name="T25" fmla="*/ 238 h 825"/>
                <a:gd name="T26" fmla="*/ 504 w 828"/>
                <a:gd name="T27" fmla="*/ 241 h 825"/>
                <a:gd name="T28" fmla="*/ 544 w 828"/>
                <a:gd name="T29" fmla="*/ 59 h 825"/>
                <a:gd name="T30" fmla="*/ 529 w 828"/>
                <a:gd name="T31" fmla="*/ 2 h 825"/>
                <a:gd name="T32" fmla="*/ 547 w 828"/>
                <a:gd name="T33" fmla="*/ 0 h 825"/>
                <a:gd name="T34" fmla="*/ 807 w 828"/>
                <a:gd name="T35" fmla="*/ 0 h 825"/>
                <a:gd name="T36" fmla="*/ 828 w 828"/>
                <a:gd name="T37" fmla="*/ 20 h 825"/>
                <a:gd name="T38" fmla="*/ 828 w 828"/>
                <a:gd name="T39" fmla="*/ 810 h 825"/>
                <a:gd name="T40" fmla="*/ 826 w 828"/>
                <a:gd name="T41" fmla="*/ 825 h 825"/>
                <a:gd name="T42" fmla="*/ 3 w 828"/>
                <a:gd name="T43" fmla="*/ 82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8" h="825">
                  <a:moveTo>
                    <a:pt x="3" y="825"/>
                  </a:moveTo>
                  <a:cubicBezTo>
                    <a:pt x="3" y="725"/>
                    <a:pt x="3" y="626"/>
                    <a:pt x="3" y="526"/>
                  </a:cubicBezTo>
                  <a:cubicBezTo>
                    <a:pt x="36" y="536"/>
                    <a:pt x="67" y="547"/>
                    <a:pt x="100" y="553"/>
                  </a:cubicBezTo>
                  <a:cubicBezTo>
                    <a:pt x="178" y="567"/>
                    <a:pt x="269" y="515"/>
                    <a:pt x="278" y="421"/>
                  </a:cubicBezTo>
                  <a:cubicBezTo>
                    <a:pt x="284" y="366"/>
                    <a:pt x="254" y="316"/>
                    <a:pt x="201" y="288"/>
                  </a:cubicBezTo>
                  <a:cubicBezTo>
                    <a:pt x="153" y="263"/>
                    <a:pt x="104" y="263"/>
                    <a:pt x="54" y="283"/>
                  </a:cubicBezTo>
                  <a:cubicBezTo>
                    <a:pt x="39" y="290"/>
                    <a:pt x="21" y="293"/>
                    <a:pt x="4" y="297"/>
                  </a:cubicBezTo>
                  <a:cubicBezTo>
                    <a:pt x="3" y="293"/>
                    <a:pt x="2" y="290"/>
                    <a:pt x="2" y="287"/>
                  </a:cubicBezTo>
                  <a:cubicBezTo>
                    <a:pt x="1" y="199"/>
                    <a:pt x="1" y="111"/>
                    <a:pt x="0" y="23"/>
                  </a:cubicBezTo>
                  <a:cubicBezTo>
                    <a:pt x="0" y="9"/>
                    <a:pt x="3" y="4"/>
                    <a:pt x="18" y="4"/>
                  </a:cubicBezTo>
                  <a:cubicBezTo>
                    <a:pt x="98" y="5"/>
                    <a:pt x="179" y="4"/>
                    <a:pt x="260" y="4"/>
                  </a:cubicBezTo>
                  <a:cubicBezTo>
                    <a:pt x="290" y="4"/>
                    <a:pt x="292" y="10"/>
                    <a:pt x="283" y="39"/>
                  </a:cubicBezTo>
                  <a:cubicBezTo>
                    <a:pt x="261" y="109"/>
                    <a:pt x="254" y="178"/>
                    <a:pt x="309" y="238"/>
                  </a:cubicBezTo>
                  <a:cubicBezTo>
                    <a:pt x="364" y="298"/>
                    <a:pt x="449" y="300"/>
                    <a:pt x="504" y="241"/>
                  </a:cubicBezTo>
                  <a:cubicBezTo>
                    <a:pt x="552" y="189"/>
                    <a:pt x="563" y="127"/>
                    <a:pt x="544" y="59"/>
                  </a:cubicBezTo>
                  <a:cubicBezTo>
                    <a:pt x="539" y="41"/>
                    <a:pt x="535" y="23"/>
                    <a:pt x="529" y="2"/>
                  </a:cubicBezTo>
                  <a:cubicBezTo>
                    <a:pt x="535" y="2"/>
                    <a:pt x="541" y="0"/>
                    <a:pt x="547" y="0"/>
                  </a:cubicBezTo>
                  <a:cubicBezTo>
                    <a:pt x="634" y="0"/>
                    <a:pt x="721" y="1"/>
                    <a:pt x="807" y="0"/>
                  </a:cubicBezTo>
                  <a:cubicBezTo>
                    <a:pt x="823" y="0"/>
                    <a:pt x="828" y="4"/>
                    <a:pt x="828" y="20"/>
                  </a:cubicBezTo>
                  <a:cubicBezTo>
                    <a:pt x="828" y="283"/>
                    <a:pt x="828" y="546"/>
                    <a:pt x="828" y="810"/>
                  </a:cubicBezTo>
                  <a:cubicBezTo>
                    <a:pt x="828" y="814"/>
                    <a:pt x="827" y="819"/>
                    <a:pt x="826" y="825"/>
                  </a:cubicBezTo>
                  <a:cubicBezTo>
                    <a:pt x="552" y="825"/>
                    <a:pt x="278" y="825"/>
                    <a:pt x="3" y="8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184556" y="1050149"/>
            <a:ext cx="6837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400" dirty="0"/>
              <a:t>Көрө билген лидер: башкалардан алдыга карап, эмне кылса болорун сунуштайт</a:t>
            </a:r>
            <a:endParaRPr lang="en-GB" sz="2400" dirty="0"/>
          </a:p>
        </p:txBody>
      </p:sp>
      <p:sp>
        <p:nvSpPr>
          <p:cNvPr id="24" name="Oval 23"/>
          <p:cNvSpPr/>
          <p:nvPr/>
        </p:nvSpPr>
        <p:spPr>
          <a:xfrm>
            <a:off x="691253" y="1306800"/>
            <a:ext cx="506366" cy="5063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12874" y="2320869"/>
            <a:ext cx="506366" cy="5063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12874" y="3476315"/>
            <a:ext cx="506366" cy="5063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4555" y="3248706"/>
            <a:ext cx="6639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400" dirty="0" smtClean="0"/>
              <a:t>Энергетикалык / харизматикалык: жасала турган нерселерге кызыккандар жана алар жетектеген адамдарды тартуу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. 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78189" y="5258494"/>
            <a:ext cx="506366" cy="5063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29676" y="5009193"/>
            <a:ext cx="7650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Жоопкерчилиги: өз иш-аракеттери үчүн жооптуу жана кылган бардык ишинде жогорку стандарттарды сактайт </a:t>
            </a:r>
            <a:endParaRPr lang="en-US" sz="2400" dirty="0" smtClean="0"/>
          </a:p>
        </p:txBody>
      </p:sp>
      <p:sp>
        <p:nvSpPr>
          <p:cNvPr id="34" name="Прямоугольник 33"/>
          <p:cNvSpPr/>
          <p:nvPr/>
        </p:nvSpPr>
        <p:spPr>
          <a:xfrm>
            <a:off x="1119239" y="2213746"/>
            <a:ext cx="7227787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srgbClr val="282F39"/>
                </a:solidFill>
              </a:rPr>
              <a:t>Кеңеш берет: чечим чыгар</a:t>
            </a:r>
            <a:r>
              <a:rPr lang="ru-RU" altLang="en-US" sz="2400" dirty="0" smtClean="0">
                <a:solidFill>
                  <a:srgbClr val="282F39"/>
                </a:solidFill>
              </a:rPr>
              <a:t>а</a:t>
            </a:r>
            <a:r>
              <a:rPr lang="en-US" sz="2400" dirty="0" smtClean="0">
                <a:solidFill>
                  <a:srgbClr val="282F39"/>
                </a:solidFill>
              </a:rPr>
              <a:t>ардан </a:t>
            </a:r>
            <a:r>
              <a:rPr lang="en-US" sz="2400" dirty="0" smtClean="0"/>
              <a:t>мурда</a:t>
            </a:r>
            <a:r>
              <a:rPr lang="en-US" sz="2400" dirty="0" smtClean="0">
                <a:solidFill>
                  <a:srgbClr val="282F39"/>
                </a:solidFill>
              </a:rPr>
              <a:t> башкалардын пикирин сурайт</a:t>
            </a:r>
            <a:endParaRPr lang="en-US" sz="2400" dirty="0" smtClean="0">
              <a:solidFill>
                <a:srgbClr val="282F39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2750" y="235151"/>
            <a:ext cx="9673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dirty="0" err="1" smtClean="0"/>
              <a:t>Жакшы</a:t>
            </a:r>
            <a:r>
              <a:rPr lang="ru-RU" sz="3200" dirty="0" smtClean="0"/>
              <a:t> </a:t>
            </a:r>
            <a:r>
              <a:rPr lang="ru-RU" sz="3200" dirty="0" err="1" smtClean="0"/>
              <a:t>лидердин</a:t>
            </a:r>
            <a:r>
              <a:rPr lang="ru-RU" sz="3200" dirty="0" smtClean="0"/>
              <a:t> </a:t>
            </a:r>
            <a:r>
              <a:rPr lang="ru-RU" sz="3200" dirty="0" err="1" smtClean="0"/>
              <a:t>сапаттары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8508874" y="727182"/>
            <a:ext cx="3767268" cy="3708713"/>
            <a:chOff x="1202749" y="1665337"/>
            <a:chExt cx="4032554" cy="3969878"/>
          </a:xfrm>
        </p:grpSpPr>
        <p:sp>
          <p:nvSpPr>
            <p:cNvPr id="9" name="Freeform 5"/>
            <p:cNvSpPr/>
            <p:nvPr/>
          </p:nvSpPr>
          <p:spPr bwMode="auto">
            <a:xfrm>
              <a:off x="3891907" y="1665337"/>
              <a:ext cx="1246253" cy="1263526"/>
            </a:xfrm>
            <a:custGeom>
              <a:avLst/>
              <a:gdLst>
                <a:gd name="T0" fmla="*/ 554 w 1190"/>
                <a:gd name="T1" fmla="*/ 880 h 1189"/>
                <a:gd name="T2" fmla="*/ 480 w 1190"/>
                <a:gd name="T3" fmla="*/ 864 h 1189"/>
                <a:gd name="T4" fmla="*/ 307 w 1190"/>
                <a:gd name="T5" fmla="*/ 832 h 1189"/>
                <a:gd name="T6" fmla="*/ 254 w 1190"/>
                <a:gd name="T7" fmla="*/ 824 h 1189"/>
                <a:gd name="T8" fmla="*/ 233 w 1190"/>
                <a:gd name="T9" fmla="*/ 790 h 1189"/>
                <a:gd name="T10" fmla="*/ 263 w 1190"/>
                <a:gd name="T11" fmla="*/ 640 h 1189"/>
                <a:gd name="T12" fmla="*/ 286 w 1190"/>
                <a:gd name="T13" fmla="*/ 506 h 1189"/>
                <a:gd name="T14" fmla="*/ 267 w 1190"/>
                <a:gd name="T15" fmla="*/ 487 h 1189"/>
                <a:gd name="T16" fmla="*/ 184 w 1190"/>
                <a:gd name="T17" fmla="*/ 499 h 1189"/>
                <a:gd name="T18" fmla="*/ 33 w 1190"/>
                <a:gd name="T19" fmla="*/ 334 h 1189"/>
                <a:gd name="T20" fmla="*/ 113 w 1190"/>
                <a:gd name="T21" fmla="*/ 263 h 1189"/>
                <a:gd name="T22" fmla="*/ 236 w 1190"/>
                <a:gd name="T23" fmla="*/ 280 h 1189"/>
                <a:gd name="T24" fmla="*/ 320 w 1190"/>
                <a:gd name="T25" fmla="*/ 324 h 1189"/>
                <a:gd name="T26" fmla="*/ 337 w 1190"/>
                <a:gd name="T27" fmla="*/ 242 h 1189"/>
                <a:gd name="T28" fmla="*/ 370 w 1190"/>
                <a:gd name="T29" fmla="*/ 68 h 1189"/>
                <a:gd name="T30" fmla="*/ 377 w 1190"/>
                <a:gd name="T31" fmla="*/ 20 h 1189"/>
                <a:gd name="T32" fmla="*/ 401 w 1190"/>
                <a:gd name="T33" fmla="*/ 4 h 1189"/>
                <a:gd name="T34" fmla="*/ 569 w 1190"/>
                <a:gd name="T35" fmla="*/ 36 h 1189"/>
                <a:gd name="T36" fmla="*/ 730 w 1190"/>
                <a:gd name="T37" fmla="*/ 67 h 1189"/>
                <a:gd name="T38" fmla="*/ 966 w 1190"/>
                <a:gd name="T39" fmla="*/ 109 h 1189"/>
                <a:gd name="T40" fmla="*/ 1118 w 1190"/>
                <a:gd name="T41" fmla="*/ 139 h 1189"/>
                <a:gd name="T42" fmla="*/ 1164 w 1190"/>
                <a:gd name="T43" fmla="*/ 146 h 1189"/>
                <a:gd name="T44" fmla="*/ 1187 w 1190"/>
                <a:gd name="T45" fmla="*/ 178 h 1189"/>
                <a:gd name="T46" fmla="*/ 1170 w 1190"/>
                <a:gd name="T47" fmla="*/ 281 h 1189"/>
                <a:gd name="T48" fmla="*/ 1135 w 1190"/>
                <a:gd name="T49" fmla="*/ 471 h 1189"/>
                <a:gd name="T50" fmla="*/ 1094 w 1190"/>
                <a:gd name="T51" fmla="*/ 695 h 1189"/>
                <a:gd name="T52" fmla="*/ 1051 w 1190"/>
                <a:gd name="T53" fmla="*/ 932 h 1189"/>
                <a:gd name="T54" fmla="*/ 1047 w 1190"/>
                <a:gd name="T55" fmla="*/ 954 h 1189"/>
                <a:gd name="T56" fmla="*/ 1027 w 1190"/>
                <a:gd name="T57" fmla="*/ 967 h 1189"/>
                <a:gd name="T58" fmla="*/ 786 w 1190"/>
                <a:gd name="T59" fmla="*/ 921 h 1189"/>
                <a:gd name="T60" fmla="*/ 733 w 1190"/>
                <a:gd name="T61" fmla="*/ 913 h 1189"/>
                <a:gd name="T62" fmla="*/ 717 w 1190"/>
                <a:gd name="T63" fmla="*/ 929 h 1189"/>
                <a:gd name="T64" fmla="*/ 729 w 1190"/>
                <a:gd name="T65" fmla="*/ 1008 h 1189"/>
                <a:gd name="T66" fmla="*/ 647 w 1190"/>
                <a:gd name="T67" fmla="*/ 1165 h 1189"/>
                <a:gd name="T68" fmla="*/ 493 w 1190"/>
                <a:gd name="T69" fmla="*/ 1086 h 1189"/>
                <a:gd name="T70" fmla="*/ 510 w 1190"/>
                <a:gd name="T71" fmla="*/ 966 h 1189"/>
                <a:gd name="T72" fmla="*/ 554 w 1190"/>
                <a:gd name="T73" fmla="*/ 880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90" h="1189">
                  <a:moveTo>
                    <a:pt x="554" y="880"/>
                  </a:moveTo>
                  <a:cubicBezTo>
                    <a:pt x="527" y="874"/>
                    <a:pt x="504" y="868"/>
                    <a:pt x="480" y="864"/>
                  </a:cubicBezTo>
                  <a:cubicBezTo>
                    <a:pt x="422" y="853"/>
                    <a:pt x="365" y="842"/>
                    <a:pt x="307" y="832"/>
                  </a:cubicBezTo>
                  <a:cubicBezTo>
                    <a:pt x="289" y="829"/>
                    <a:pt x="272" y="826"/>
                    <a:pt x="254" y="824"/>
                  </a:cubicBezTo>
                  <a:cubicBezTo>
                    <a:pt x="233" y="821"/>
                    <a:pt x="229" y="809"/>
                    <a:pt x="233" y="790"/>
                  </a:cubicBezTo>
                  <a:cubicBezTo>
                    <a:pt x="243" y="740"/>
                    <a:pt x="254" y="690"/>
                    <a:pt x="263" y="640"/>
                  </a:cubicBezTo>
                  <a:cubicBezTo>
                    <a:pt x="271" y="595"/>
                    <a:pt x="278" y="551"/>
                    <a:pt x="286" y="506"/>
                  </a:cubicBezTo>
                  <a:cubicBezTo>
                    <a:pt x="289" y="489"/>
                    <a:pt x="283" y="484"/>
                    <a:pt x="267" y="487"/>
                  </a:cubicBezTo>
                  <a:cubicBezTo>
                    <a:pt x="239" y="491"/>
                    <a:pt x="212" y="495"/>
                    <a:pt x="184" y="499"/>
                  </a:cubicBezTo>
                  <a:cubicBezTo>
                    <a:pt x="98" y="510"/>
                    <a:pt x="0" y="440"/>
                    <a:pt x="33" y="334"/>
                  </a:cubicBezTo>
                  <a:cubicBezTo>
                    <a:pt x="45" y="296"/>
                    <a:pt x="75" y="274"/>
                    <a:pt x="113" y="263"/>
                  </a:cubicBezTo>
                  <a:cubicBezTo>
                    <a:pt x="157" y="249"/>
                    <a:pt x="197" y="258"/>
                    <a:pt x="236" y="280"/>
                  </a:cubicBezTo>
                  <a:cubicBezTo>
                    <a:pt x="262" y="295"/>
                    <a:pt x="289" y="308"/>
                    <a:pt x="320" y="324"/>
                  </a:cubicBezTo>
                  <a:cubicBezTo>
                    <a:pt x="326" y="295"/>
                    <a:pt x="332" y="269"/>
                    <a:pt x="337" y="242"/>
                  </a:cubicBezTo>
                  <a:cubicBezTo>
                    <a:pt x="348" y="184"/>
                    <a:pt x="359" y="126"/>
                    <a:pt x="370" y="68"/>
                  </a:cubicBezTo>
                  <a:cubicBezTo>
                    <a:pt x="373" y="52"/>
                    <a:pt x="374" y="36"/>
                    <a:pt x="377" y="20"/>
                  </a:cubicBezTo>
                  <a:cubicBezTo>
                    <a:pt x="379" y="6"/>
                    <a:pt x="383" y="0"/>
                    <a:pt x="401" y="4"/>
                  </a:cubicBezTo>
                  <a:cubicBezTo>
                    <a:pt x="457" y="16"/>
                    <a:pt x="513" y="26"/>
                    <a:pt x="569" y="36"/>
                  </a:cubicBezTo>
                  <a:cubicBezTo>
                    <a:pt x="623" y="46"/>
                    <a:pt x="676" y="57"/>
                    <a:pt x="730" y="67"/>
                  </a:cubicBezTo>
                  <a:cubicBezTo>
                    <a:pt x="809" y="81"/>
                    <a:pt x="887" y="95"/>
                    <a:pt x="966" y="109"/>
                  </a:cubicBezTo>
                  <a:cubicBezTo>
                    <a:pt x="1017" y="119"/>
                    <a:pt x="1067" y="130"/>
                    <a:pt x="1118" y="139"/>
                  </a:cubicBezTo>
                  <a:cubicBezTo>
                    <a:pt x="1133" y="142"/>
                    <a:pt x="1149" y="143"/>
                    <a:pt x="1164" y="146"/>
                  </a:cubicBezTo>
                  <a:cubicBezTo>
                    <a:pt x="1188" y="151"/>
                    <a:pt x="1190" y="154"/>
                    <a:pt x="1187" y="178"/>
                  </a:cubicBezTo>
                  <a:cubicBezTo>
                    <a:pt x="1182" y="213"/>
                    <a:pt x="1176" y="247"/>
                    <a:pt x="1170" y="281"/>
                  </a:cubicBezTo>
                  <a:cubicBezTo>
                    <a:pt x="1159" y="344"/>
                    <a:pt x="1146" y="408"/>
                    <a:pt x="1135" y="471"/>
                  </a:cubicBezTo>
                  <a:cubicBezTo>
                    <a:pt x="1121" y="546"/>
                    <a:pt x="1107" y="620"/>
                    <a:pt x="1094" y="695"/>
                  </a:cubicBezTo>
                  <a:cubicBezTo>
                    <a:pt x="1080" y="774"/>
                    <a:pt x="1066" y="853"/>
                    <a:pt x="1051" y="932"/>
                  </a:cubicBezTo>
                  <a:cubicBezTo>
                    <a:pt x="1050" y="940"/>
                    <a:pt x="1048" y="947"/>
                    <a:pt x="1047" y="954"/>
                  </a:cubicBezTo>
                  <a:cubicBezTo>
                    <a:pt x="1045" y="966"/>
                    <a:pt x="1038" y="969"/>
                    <a:pt x="1027" y="967"/>
                  </a:cubicBezTo>
                  <a:cubicBezTo>
                    <a:pt x="947" y="952"/>
                    <a:pt x="866" y="936"/>
                    <a:pt x="786" y="921"/>
                  </a:cubicBezTo>
                  <a:cubicBezTo>
                    <a:pt x="768" y="918"/>
                    <a:pt x="750" y="916"/>
                    <a:pt x="733" y="913"/>
                  </a:cubicBezTo>
                  <a:cubicBezTo>
                    <a:pt x="720" y="910"/>
                    <a:pt x="716" y="917"/>
                    <a:pt x="717" y="929"/>
                  </a:cubicBezTo>
                  <a:cubicBezTo>
                    <a:pt x="721" y="955"/>
                    <a:pt x="723" y="982"/>
                    <a:pt x="729" y="1008"/>
                  </a:cubicBezTo>
                  <a:cubicBezTo>
                    <a:pt x="741" y="1069"/>
                    <a:pt x="705" y="1145"/>
                    <a:pt x="647" y="1165"/>
                  </a:cubicBezTo>
                  <a:cubicBezTo>
                    <a:pt x="580" y="1189"/>
                    <a:pt x="518" y="1160"/>
                    <a:pt x="493" y="1086"/>
                  </a:cubicBezTo>
                  <a:cubicBezTo>
                    <a:pt x="479" y="1043"/>
                    <a:pt x="489" y="1004"/>
                    <a:pt x="510" y="966"/>
                  </a:cubicBezTo>
                  <a:cubicBezTo>
                    <a:pt x="524" y="939"/>
                    <a:pt x="538" y="912"/>
                    <a:pt x="554" y="8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2467957" y="4636428"/>
              <a:ext cx="1485554" cy="939823"/>
            </a:xfrm>
            <a:custGeom>
              <a:avLst/>
              <a:gdLst>
                <a:gd name="T0" fmla="*/ 637 w 1419"/>
                <a:gd name="T1" fmla="*/ 22 h 884"/>
                <a:gd name="T2" fmla="*/ 617 w 1419"/>
                <a:gd name="T3" fmla="*/ 81 h 884"/>
                <a:gd name="T4" fmla="*/ 673 w 1419"/>
                <a:gd name="T5" fmla="*/ 287 h 884"/>
                <a:gd name="T6" fmla="*/ 835 w 1419"/>
                <a:gd name="T7" fmla="*/ 267 h 884"/>
                <a:gd name="T8" fmla="*/ 879 w 1419"/>
                <a:gd name="T9" fmla="*/ 102 h 884"/>
                <a:gd name="T10" fmla="*/ 881 w 1419"/>
                <a:gd name="T11" fmla="*/ 47 h 884"/>
                <a:gd name="T12" fmla="*/ 895 w 1419"/>
                <a:gd name="T13" fmla="*/ 39 h 884"/>
                <a:gd name="T14" fmla="*/ 1142 w 1419"/>
                <a:gd name="T15" fmla="*/ 55 h 884"/>
                <a:gd name="T16" fmla="*/ 1157 w 1419"/>
                <a:gd name="T17" fmla="*/ 75 h 884"/>
                <a:gd name="T18" fmla="*/ 1141 w 1419"/>
                <a:gd name="T19" fmla="*/ 321 h 884"/>
                <a:gd name="T20" fmla="*/ 1139 w 1419"/>
                <a:gd name="T21" fmla="*/ 365 h 884"/>
                <a:gd name="T22" fmla="*/ 1160 w 1419"/>
                <a:gd name="T23" fmla="*/ 383 h 884"/>
                <a:gd name="T24" fmla="*/ 1239 w 1419"/>
                <a:gd name="T25" fmla="*/ 364 h 884"/>
                <a:gd name="T26" fmla="*/ 1409 w 1419"/>
                <a:gd name="T27" fmla="*/ 465 h 884"/>
                <a:gd name="T28" fmla="*/ 1341 w 1419"/>
                <a:gd name="T29" fmla="*/ 587 h 884"/>
                <a:gd name="T30" fmla="*/ 1200 w 1419"/>
                <a:gd name="T31" fmla="*/ 583 h 884"/>
                <a:gd name="T32" fmla="*/ 1146 w 1419"/>
                <a:gd name="T33" fmla="*/ 562 h 884"/>
                <a:gd name="T34" fmla="*/ 1126 w 1419"/>
                <a:gd name="T35" fmla="*/ 576 h 884"/>
                <a:gd name="T36" fmla="*/ 1109 w 1419"/>
                <a:gd name="T37" fmla="*/ 801 h 884"/>
                <a:gd name="T38" fmla="*/ 1105 w 1419"/>
                <a:gd name="T39" fmla="*/ 863 h 884"/>
                <a:gd name="T40" fmla="*/ 1082 w 1419"/>
                <a:gd name="T41" fmla="*/ 882 h 884"/>
                <a:gd name="T42" fmla="*/ 804 w 1419"/>
                <a:gd name="T43" fmla="*/ 863 h 884"/>
                <a:gd name="T44" fmla="*/ 427 w 1419"/>
                <a:gd name="T45" fmla="*/ 838 h 884"/>
                <a:gd name="T46" fmla="*/ 300 w 1419"/>
                <a:gd name="T47" fmla="*/ 831 h 884"/>
                <a:gd name="T48" fmla="*/ 278 w 1419"/>
                <a:gd name="T49" fmla="*/ 806 h 884"/>
                <a:gd name="T50" fmla="*/ 296 w 1419"/>
                <a:gd name="T51" fmla="*/ 530 h 884"/>
                <a:gd name="T52" fmla="*/ 265 w 1419"/>
                <a:gd name="T53" fmla="*/ 504 h 884"/>
                <a:gd name="T54" fmla="*/ 194 w 1419"/>
                <a:gd name="T55" fmla="*/ 521 h 884"/>
                <a:gd name="T56" fmla="*/ 47 w 1419"/>
                <a:gd name="T57" fmla="*/ 474 h 884"/>
                <a:gd name="T58" fmla="*/ 87 w 1419"/>
                <a:gd name="T59" fmla="*/ 300 h 884"/>
                <a:gd name="T60" fmla="*/ 239 w 1419"/>
                <a:gd name="T61" fmla="*/ 306 h 884"/>
                <a:gd name="T62" fmla="*/ 289 w 1419"/>
                <a:gd name="T63" fmla="*/ 325 h 884"/>
                <a:gd name="T64" fmla="*/ 309 w 1419"/>
                <a:gd name="T65" fmla="*/ 311 h 884"/>
                <a:gd name="T66" fmla="*/ 321 w 1419"/>
                <a:gd name="T67" fmla="*/ 161 h 884"/>
                <a:gd name="T68" fmla="*/ 330 w 1419"/>
                <a:gd name="T69" fmla="*/ 20 h 884"/>
                <a:gd name="T70" fmla="*/ 349 w 1419"/>
                <a:gd name="T71" fmla="*/ 1 h 884"/>
                <a:gd name="T72" fmla="*/ 628 w 1419"/>
                <a:gd name="T73" fmla="*/ 19 h 884"/>
                <a:gd name="T74" fmla="*/ 637 w 1419"/>
                <a:gd name="T75" fmla="*/ 22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19" h="884">
                  <a:moveTo>
                    <a:pt x="637" y="22"/>
                  </a:moveTo>
                  <a:cubicBezTo>
                    <a:pt x="630" y="43"/>
                    <a:pt x="626" y="63"/>
                    <a:pt x="617" y="81"/>
                  </a:cubicBezTo>
                  <a:cubicBezTo>
                    <a:pt x="582" y="156"/>
                    <a:pt x="603" y="244"/>
                    <a:pt x="673" y="287"/>
                  </a:cubicBezTo>
                  <a:cubicBezTo>
                    <a:pt x="725" y="318"/>
                    <a:pt x="788" y="314"/>
                    <a:pt x="835" y="267"/>
                  </a:cubicBezTo>
                  <a:cubicBezTo>
                    <a:pt x="881" y="222"/>
                    <a:pt x="896" y="167"/>
                    <a:pt x="879" y="102"/>
                  </a:cubicBezTo>
                  <a:cubicBezTo>
                    <a:pt x="874" y="85"/>
                    <a:pt x="879" y="66"/>
                    <a:pt x="881" y="47"/>
                  </a:cubicBezTo>
                  <a:cubicBezTo>
                    <a:pt x="881" y="44"/>
                    <a:pt x="890" y="38"/>
                    <a:pt x="895" y="39"/>
                  </a:cubicBezTo>
                  <a:cubicBezTo>
                    <a:pt x="977" y="44"/>
                    <a:pt x="1060" y="50"/>
                    <a:pt x="1142" y="55"/>
                  </a:cubicBezTo>
                  <a:cubicBezTo>
                    <a:pt x="1156" y="56"/>
                    <a:pt x="1158" y="64"/>
                    <a:pt x="1157" y="75"/>
                  </a:cubicBezTo>
                  <a:cubicBezTo>
                    <a:pt x="1151" y="157"/>
                    <a:pt x="1146" y="239"/>
                    <a:pt x="1141" y="321"/>
                  </a:cubicBezTo>
                  <a:cubicBezTo>
                    <a:pt x="1140" y="335"/>
                    <a:pt x="1140" y="350"/>
                    <a:pt x="1139" y="365"/>
                  </a:cubicBezTo>
                  <a:cubicBezTo>
                    <a:pt x="1137" y="382"/>
                    <a:pt x="1145" y="387"/>
                    <a:pt x="1160" y="383"/>
                  </a:cubicBezTo>
                  <a:cubicBezTo>
                    <a:pt x="1186" y="377"/>
                    <a:pt x="1212" y="369"/>
                    <a:pt x="1239" y="364"/>
                  </a:cubicBezTo>
                  <a:cubicBezTo>
                    <a:pt x="1317" y="349"/>
                    <a:pt x="1391" y="383"/>
                    <a:pt x="1409" y="465"/>
                  </a:cubicBezTo>
                  <a:cubicBezTo>
                    <a:pt x="1419" y="511"/>
                    <a:pt x="1386" y="566"/>
                    <a:pt x="1341" y="587"/>
                  </a:cubicBezTo>
                  <a:cubicBezTo>
                    <a:pt x="1293" y="610"/>
                    <a:pt x="1246" y="602"/>
                    <a:pt x="1200" y="583"/>
                  </a:cubicBezTo>
                  <a:cubicBezTo>
                    <a:pt x="1182" y="576"/>
                    <a:pt x="1164" y="569"/>
                    <a:pt x="1146" y="562"/>
                  </a:cubicBezTo>
                  <a:cubicBezTo>
                    <a:pt x="1132" y="556"/>
                    <a:pt x="1127" y="561"/>
                    <a:pt x="1126" y="576"/>
                  </a:cubicBezTo>
                  <a:cubicBezTo>
                    <a:pt x="1121" y="651"/>
                    <a:pt x="1115" y="726"/>
                    <a:pt x="1109" y="801"/>
                  </a:cubicBezTo>
                  <a:cubicBezTo>
                    <a:pt x="1108" y="822"/>
                    <a:pt x="1105" y="842"/>
                    <a:pt x="1105" y="863"/>
                  </a:cubicBezTo>
                  <a:cubicBezTo>
                    <a:pt x="1105" y="879"/>
                    <a:pt x="1098" y="884"/>
                    <a:pt x="1082" y="882"/>
                  </a:cubicBezTo>
                  <a:cubicBezTo>
                    <a:pt x="989" y="875"/>
                    <a:pt x="897" y="870"/>
                    <a:pt x="804" y="863"/>
                  </a:cubicBezTo>
                  <a:cubicBezTo>
                    <a:pt x="679" y="855"/>
                    <a:pt x="553" y="846"/>
                    <a:pt x="427" y="838"/>
                  </a:cubicBezTo>
                  <a:cubicBezTo>
                    <a:pt x="385" y="835"/>
                    <a:pt x="342" y="832"/>
                    <a:pt x="300" y="831"/>
                  </a:cubicBezTo>
                  <a:cubicBezTo>
                    <a:pt x="281" y="830"/>
                    <a:pt x="276" y="824"/>
                    <a:pt x="278" y="806"/>
                  </a:cubicBezTo>
                  <a:cubicBezTo>
                    <a:pt x="284" y="714"/>
                    <a:pt x="290" y="622"/>
                    <a:pt x="296" y="530"/>
                  </a:cubicBezTo>
                  <a:cubicBezTo>
                    <a:pt x="298" y="498"/>
                    <a:pt x="297" y="497"/>
                    <a:pt x="265" y="504"/>
                  </a:cubicBezTo>
                  <a:cubicBezTo>
                    <a:pt x="241" y="509"/>
                    <a:pt x="217" y="516"/>
                    <a:pt x="194" y="521"/>
                  </a:cubicBezTo>
                  <a:cubicBezTo>
                    <a:pt x="135" y="535"/>
                    <a:pt x="85" y="520"/>
                    <a:pt x="47" y="474"/>
                  </a:cubicBezTo>
                  <a:cubicBezTo>
                    <a:pt x="0" y="419"/>
                    <a:pt x="22" y="332"/>
                    <a:pt x="87" y="300"/>
                  </a:cubicBezTo>
                  <a:cubicBezTo>
                    <a:pt x="140" y="274"/>
                    <a:pt x="189" y="285"/>
                    <a:pt x="239" y="306"/>
                  </a:cubicBezTo>
                  <a:cubicBezTo>
                    <a:pt x="255" y="313"/>
                    <a:pt x="272" y="319"/>
                    <a:pt x="289" y="325"/>
                  </a:cubicBezTo>
                  <a:cubicBezTo>
                    <a:pt x="303" y="330"/>
                    <a:pt x="308" y="325"/>
                    <a:pt x="309" y="311"/>
                  </a:cubicBezTo>
                  <a:cubicBezTo>
                    <a:pt x="313" y="261"/>
                    <a:pt x="317" y="211"/>
                    <a:pt x="321" y="161"/>
                  </a:cubicBezTo>
                  <a:cubicBezTo>
                    <a:pt x="325" y="114"/>
                    <a:pt x="328" y="67"/>
                    <a:pt x="330" y="20"/>
                  </a:cubicBezTo>
                  <a:cubicBezTo>
                    <a:pt x="331" y="7"/>
                    <a:pt x="335" y="0"/>
                    <a:pt x="349" y="1"/>
                  </a:cubicBezTo>
                  <a:cubicBezTo>
                    <a:pt x="442" y="8"/>
                    <a:pt x="535" y="13"/>
                    <a:pt x="628" y="19"/>
                  </a:cubicBezTo>
                  <a:cubicBezTo>
                    <a:pt x="630" y="19"/>
                    <a:pt x="632" y="20"/>
                    <a:pt x="637" y="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3989050" y="3097333"/>
              <a:ext cx="1246253" cy="1276763"/>
            </a:xfrm>
            <a:custGeom>
              <a:avLst/>
              <a:gdLst>
                <a:gd name="T0" fmla="*/ 306 w 1191"/>
                <a:gd name="T1" fmla="*/ 281 h 1203"/>
                <a:gd name="T2" fmla="*/ 328 w 1191"/>
                <a:gd name="T3" fmla="*/ 246 h 1203"/>
                <a:gd name="T4" fmla="*/ 446 w 1191"/>
                <a:gd name="T5" fmla="*/ 29 h 1203"/>
                <a:gd name="T6" fmla="*/ 453 w 1191"/>
                <a:gd name="T7" fmla="*/ 19 h 1203"/>
                <a:gd name="T8" fmla="*/ 487 w 1191"/>
                <a:gd name="T9" fmla="*/ 10 h 1203"/>
                <a:gd name="T10" fmla="*/ 705 w 1191"/>
                <a:gd name="T11" fmla="*/ 130 h 1203"/>
                <a:gd name="T12" fmla="*/ 726 w 1191"/>
                <a:gd name="T13" fmla="*/ 144 h 1203"/>
                <a:gd name="T14" fmla="*/ 674 w 1191"/>
                <a:gd name="T15" fmla="*/ 196 h 1203"/>
                <a:gd name="T16" fmla="*/ 638 w 1191"/>
                <a:gd name="T17" fmla="*/ 377 h 1203"/>
                <a:gd name="T18" fmla="*/ 733 w 1191"/>
                <a:gd name="T19" fmla="*/ 463 h 1203"/>
                <a:gd name="T20" fmla="*/ 895 w 1191"/>
                <a:gd name="T21" fmla="*/ 391 h 1203"/>
                <a:gd name="T22" fmla="*/ 930 w 1191"/>
                <a:gd name="T23" fmla="*/ 271 h 1203"/>
                <a:gd name="T24" fmla="*/ 934 w 1191"/>
                <a:gd name="T25" fmla="*/ 257 h 1203"/>
                <a:gd name="T26" fmla="*/ 1032 w 1191"/>
                <a:gd name="T27" fmla="*/ 309 h 1203"/>
                <a:gd name="T28" fmla="*/ 1175 w 1191"/>
                <a:gd name="T29" fmla="*/ 389 h 1203"/>
                <a:gd name="T30" fmla="*/ 1183 w 1191"/>
                <a:gd name="T31" fmla="*/ 415 h 1203"/>
                <a:gd name="T32" fmla="*/ 1083 w 1191"/>
                <a:gd name="T33" fmla="*/ 596 h 1203"/>
                <a:gd name="T34" fmla="*/ 1001 w 1191"/>
                <a:gd name="T35" fmla="*/ 746 h 1203"/>
                <a:gd name="T36" fmla="*/ 904 w 1191"/>
                <a:gd name="T37" fmla="*/ 922 h 1203"/>
                <a:gd name="T38" fmla="*/ 804 w 1191"/>
                <a:gd name="T39" fmla="*/ 1105 h 1203"/>
                <a:gd name="T40" fmla="*/ 775 w 1191"/>
                <a:gd name="T41" fmla="*/ 1114 h 1203"/>
                <a:gd name="T42" fmla="*/ 535 w 1191"/>
                <a:gd name="T43" fmla="*/ 981 h 1203"/>
                <a:gd name="T44" fmla="*/ 519 w 1191"/>
                <a:gd name="T45" fmla="*/ 973 h 1203"/>
                <a:gd name="T46" fmla="*/ 495 w 1191"/>
                <a:gd name="T47" fmla="*/ 985 h 1203"/>
                <a:gd name="T48" fmla="*/ 461 w 1191"/>
                <a:gd name="T49" fmla="*/ 1111 h 1203"/>
                <a:gd name="T50" fmla="*/ 289 w 1191"/>
                <a:gd name="T51" fmla="*/ 1169 h 1203"/>
                <a:gd name="T52" fmla="*/ 233 w 1191"/>
                <a:gd name="T53" fmla="*/ 1047 h 1203"/>
                <a:gd name="T54" fmla="*/ 284 w 1191"/>
                <a:gd name="T55" fmla="*/ 953 h 1203"/>
                <a:gd name="T56" fmla="*/ 342 w 1191"/>
                <a:gd name="T57" fmla="*/ 898 h 1203"/>
                <a:gd name="T58" fmla="*/ 338 w 1191"/>
                <a:gd name="T59" fmla="*/ 873 h 1203"/>
                <a:gd name="T60" fmla="*/ 192 w 1191"/>
                <a:gd name="T61" fmla="*/ 793 h 1203"/>
                <a:gd name="T62" fmla="*/ 77 w 1191"/>
                <a:gd name="T63" fmla="*/ 729 h 1203"/>
                <a:gd name="T64" fmla="*/ 72 w 1191"/>
                <a:gd name="T65" fmla="*/ 710 h 1203"/>
                <a:gd name="T66" fmla="*/ 219 w 1191"/>
                <a:gd name="T67" fmla="*/ 444 h 1203"/>
                <a:gd name="T68" fmla="*/ 209 w 1191"/>
                <a:gd name="T69" fmla="*/ 422 h 1203"/>
                <a:gd name="T70" fmla="*/ 94 w 1191"/>
                <a:gd name="T71" fmla="*/ 395 h 1203"/>
                <a:gd name="T72" fmla="*/ 9 w 1191"/>
                <a:gd name="T73" fmla="*/ 299 h 1203"/>
                <a:gd name="T74" fmla="*/ 44 w 1191"/>
                <a:gd name="T75" fmla="*/ 188 h 1203"/>
                <a:gd name="T76" fmla="*/ 179 w 1191"/>
                <a:gd name="T77" fmla="*/ 170 h 1203"/>
                <a:gd name="T78" fmla="*/ 284 w 1191"/>
                <a:gd name="T79" fmla="*/ 260 h 1203"/>
                <a:gd name="T80" fmla="*/ 306 w 1191"/>
                <a:gd name="T81" fmla="*/ 281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1" h="1203">
                  <a:moveTo>
                    <a:pt x="306" y="281"/>
                  </a:moveTo>
                  <a:cubicBezTo>
                    <a:pt x="315" y="268"/>
                    <a:pt x="322" y="257"/>
                    <a:pt x="328" y="246"/>
                  </a:cubicBezTo>
                  <a:cubicBezTo>
                    <a:pt x="368" y="174"/>
                    <a:pt x="407" y="101"/>
                    <a:pt x="446" y="29"/>
                  </a:cubicBezTo>
                  <a:cubicBezTo>
                    <a:pt x="448" y="26"/>
                    <a:pt x="451" y="23"/>
                    <a:pt x="453" y="19"/>
                  </a:cubicBezTo>
                  <a:cubicBezTo>
                    <a:pt x="460" y="0"/>
                    <a:pt x="469" y="0"/>
                    <a:pt x="487" y="10"/>
                  </a:cubicBezTo>
                  <a:cubicBezTo>
                    <a:pt x="559" y="51"/>
                    <a:pt x="632" y="90"/>
                    <a:pt x="705" y="130"/>
                  </a:cubicBezTo>
                  <a:cubicBezTo>
                    <a:pt x="711" y="133"/>
                    <a:pt x="717" y="138"/>
                    <a:pt x="726" y="144"/>
                  </a:cubicBezTo>
                  <a:cubicBezTo>
                    <a:pt x="708" y="162"/>
                    <a:pt x="692" y="180"/>
                    <a:pt x="674" y="196"/>
                  </a:cubicBezTo>
                  <a:cubicBezTo>
                    <a:pt x="625" y="242"/>
                    <a:pt x="610" y="322"/>
                    <a:pt x="638" y="377"/>
                  </a:cubicBezTo>
                  <a:cubicBezTo>
                    <a:pt x="659" y="420"/>
                    <a:pt x="687" y="452"/>
                    <a:pt x="733" y="463"/>
                  </a:cubicBezTo>
                  <a:cubicBezTo>
                    <a:pt x="793" y="479"/>
                    <a:pt x="864" y="445"/>
                    <a:pt x="895" y="391"/>
                  </a:cubicBezTo>
                  <a:cubicBezTo>
                    <a:pt x="917" y="353"/>
                    <a:pt x="921" y="312"/>
                    <a:pt x="930" y="271"/>
                  </a:cubicBezTo>
                  <a:cubicBezTo>
                    <a:pt x="931" y="267"/>
                    <a:pt x="932" y="262"/>
                    <a:pt x="934" y="257"/>
                  </a:cubicBezTo>
                  <a:cubicBezTo>
                    <a:pt x="967" y="275"/>
                    <a:pt x="1000" y="292"/>
                    <a:pt x="1032" y="309"/>
                  </a:cubicBezTo>
                  <a:cubicBezTo>
                    <a:pt x="1080" y="336"/>
                    <a:pt x="1127" y="363"/>
                    <a:pt x="1175" y="389"/>
                  </a:cubicBezTo>
                  <a:cubicBezTo>
                    <a:pt x="1187" y="396"/>
                    <a:pt x="1191" y="401"/>
                    <a:pt x="1183" y="415"/>
                  </a:cubicBezTo>
                  <a:cubicBezTo>
                    <a:pt x="1149" y="475"/>
                    <a:pt x="1116" y="535"/>
                    <a:pt x="1083" y="596"/>
                  </a:cubicBezTo>
                  <a:cubicBezTo>
                    <a:pt x="1056" y="646"/>
                    <a:pt x="1028" y="696"/>
                    <a:pt x="1001" y="746"/>
                  </a:cubicBezTo>
                  <a:cubicBezTo>
                    <a:pt x="969" y="804"/>
                    <a:pt x="936" y="863"/>
                    <a:pt x="904" y="922"/>
                  </a:cubicBezTo>
                  <a:cubicBezTo>
                    <a:pt x="871" y="983"/>
                    <a:pt x="836" y="1043"/>
                    <a:pt x="804" y="1105"/>
                  </a:cubicBezTo>
                  <a:cubicBezTo>
                    <a:pt x="796" y="1122"/>
                    <a:pt x="787" y="1121"/>
                    <a:pt x="775" y="1114"/>
                  </a:cubicBezTo>
                  <a:cubicBezTo>
                    <a:pt x="695" y="1070"/>
                    <a:pt x="615" y="1025"/>
                    <a:pt x="535" y="981"/>
                  </a:cubicBezTo>
                  <a:cubicBezTo>
                    <a:pt x="530" y="978"/>
                    <a:pt x="524" y="975"/>
                    <a:pt x="519" y="973"/>
                  </a:cubicBezTo>
                  <a:cubicBezTo>
                    <a:pt x="505" y="965"/>
                    <a:pt x="499" y="967"/>
                    <a:pt x="495" y="985"/>
                  </a:cubicBezTo>
                  <a:cubicBezTo>
                    <a:pt x="486" y="1027"/>
                    <a:pt x="478" y="1071"/>
                    <a:pt x="461" y="1111"/>
                  </a:cubicBezTo>
                  <a:cubicBezTo>
                    <a:pt x="435" y="1175"/>
                    <a:pt x="348" y="1203"/>
                    <a:pt x="289" y="1169"/>
                  </a:cubicBezTo>
                  <a:cubicBezTo>
                    <a:pt x="247" y="1145"/>
                    <a:pt x="226" y="1096"/>
                    <a:pt x="233" y="1047"/>
                  </a:cubicBezTo>
                  <a:cubicBezTo>
                    <a:pt x="239" y="1010"/>
                    <a:pt x="256" y="978"/>
                    <a:pt x="284" y="953"/>
                  </a:cubicBezTo>
                  <a:cubicBezTo>
                    <a:pt x="303" y="935"/>
                    <a:pt x="322" y="915"/>
                    <a:pt x="342" y="898"/>
                  </a:cubicBezTo>
                  <a:cubicBezTo>
                    <a:pt x="355" y="886"/>
                    <a:pt x="352" y="880"/>
                    <a:pt x="338" y="873"/>
                  </a:cubicBezTo>
                  <a:cubicBezTo>
                    <a:pt x="290" y="846"/>
                    <a:pt x="241" y="819"/>
                    <a:pt x="192" y="793"/>
                  </a:cubicBezTo>
                  <a:cubicBezTo>
                    <a:pt x="154" y="772"/>
                    <a:pt x="116" y="750"/>
                    <a:pt x="77" y="729"/>
                  </a:cubicBezTo>
                  <a:cubicBezTo>
                    <a:pt x="68" y="724"/>
                    <a:pt x="67" y="720"/>
                    <a:pt x="72" y="710"/>
                  </a:cubicBezTo>
                  <a:cubicBezTo>
                    <a:pt x="121" y="622"/>
                    <a:pt x="170" y="533"/>
                    <a:pt x="219" y="444"/>
                  </a:cubicBezTo>
                  <a:cubicBezTo>
                    <a:pt x="226" y="432"/>
                    <a:pt x="223" y="425"/>
                    <a:pt x="209" y="422"/>
                  </a:cubicBezTo>
                  <a:cubicBezTo>
                    <a:pt x="171" y="414"/>
                    <a:pt x="131" y="408"/>
                    <a:pt x="94" y="395"/>
                  </a:cubicBezTo>
                  <a:cubicBezTo>
                    <a:pt x="49" y="380"/>
                    <a:pt x="19" y="347"/>
                    <a:pt x="9" y="299"/>
                  </a:cubicBezTo>
                  <a:cubicBezTo>
                    <a:pt x="0" y="256"/>
                    <a:pt x="10" y="218"/>
                    <a:pt x="44" y="188"/>
                  </a:cubicBezTo>
                  <a:cubicBezTo>
                    <a:pt x="80" y="156"/>
                    <a:pt x="135" y="153"/>
                    <a:pt x="179" y="170"/>
                  </a:cubicBezTo>
                  <a:cubicBezTo>
                    <a:pt x="225" y="187"/>
                    <a:pt x="251" y="228"/>
                    <a:pt x="284" y="260"/>
                  </a:cubicBezTo>
                  <a:cubicBezTo>
                    <a:pt x="290" y="266"/>
                    <a:pt x="296" y="272"/>
                    <a:pt x="306" y="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2529559" y="1844638"/>
              <a:ext cx="1187022" cy="1198544"/>
            </a:xfrm>
            <a:custGeom>
              <a:avLst/>
              <a:gdLst>
                <a:gd name="T0" fmla="*/ 481 w 1134"/>
                <a:gd name="T1" fmla="*/ 6 h 1128"/>
                <a:gd name="T2" fmla="*/ 679 w 1134"/>
                <a:gd name="T3" fmla="*/ 6 h 1128"/>
                <a:gd name="T4" fmla="*/ 838 w 1134"/>
                <a:gd name="T5" fmla="*/ 1 h 1128"/>
                <a:gd name="T6" fmla="*/ 971 w 1134"/>
                <a:gd name="T7" fmla="*/ 2 h 1128"/>
                <a:gd name="T8" fmla="*/ 1109 w 1134"/>
                <a:gd name="T9" fmla="*/ 1 h 1128"/>
                <a:gd name="T10" fmla="*/ 1133 w 1134"/>
                <a:gd name="T11" fmla="*/ 25 h 1128"/>
                <a:gd name="T12" fmla="*/ 1133 w 1134"/>
                <a:gd name="T13" fmla="*/ 283 h 1128"/>
                <a:gd name="T14" fmla="*/ 1112 w 1134"/>
                <a:gd name="T15" fmla="*/ 299 h 1128"/>
                <a:gd name="T16" fmla="*/ 1024 w 1134"/>
                <a:gd name="T17" fmla="*/ 276 h 1128"/>
                <a:gd name="T18" fmla="*/ 855 w 1134"/>
                <a:gd name="T19" fmla="*/ 460 h 1128"/>
                <a:gd name="T20" fmla="*/ 1051 w 1134"/>
                <a:gd name="T21" fmla="*/ 555 h 1128"/>
                <a:gd name="T22" fmla="*/ 1113 w 1134"/>
                <a:gd name="T23" fmla="*/ 535 h 1128"/>
                <a:gd name="T24" fmla="*/ 1133 w 1134"/>
                <a:gd name="T25" fmla="*/ 550 h 1128"/>
                <a:gd name="T26" fmla="*/ 1133 w 1134"/>
                <a:gd name="T27" fmla="*/ 810 h 1128"/>
                <a:gd name="T28" fmla="*/ 1112 w 1134"/>
                <a:gd name="T29" fmla="*/ 828 h 1128"/>
                <a:gd name="T30" fmla="*/ 828 w 1134"/>
                <a:gd name="T31" fmla="*/ 828 h 1128"/>
                <a:gd name="T32" fmla="*/ 807 w 1134"/>
                <a:gd name="T33" fmla="*/ 858 h 1128"/>
                <a:gd name="T34" fmla="*/ 834 w 1134"/>
                <a:gd name="T35" fmla="*/ 956 h 1128"/>
                <a:gd name="T36" fmla="*/ 770 w 1134"/>
                <a:gd name="T37" fmla="*/ 1099 h 1128"/>
                <a:gd name="T38" fmla="*/ 613 w 1134"/>
                <a:gd name="T39" fmla="*/ 1050 h 1128"/>
                <a:gd name="T40" fmla="*/ 606 w 1134"/>
                <a:gd name="T41" fmla="*/ 922 h 1128"/>
                <a:gd name="T42" fmla="*/ 629 w 1134"/>
                <a:gd name="T43" fmla="*/ 850 h 1128"/>
                <a:gd name="T44" fmla="*/ 610 w 1134"/>
                <a:gd name="T45" fmla="*/ 828 h 1128"/>
                <a:gd name="T46" fmla="*/ 337 w 1134"/>
                <a:gd name="T47" fmla="*/ 828 h 1128"/>
                <a:gd name="T48" fmla="*/ 302 w 1134"/>
                <a:gd name="T49" fmla="*/ 792 h 1128"/>
                <a:gd name="T50" fmla="*/ 301 w 1134"/>
                <a:gd name="T51" fmla="*/ 520 h 1128"/>
                <a:gd name="T52" fmla="*/ 275 w 1134"/>
                <a:gd name="T53" fmla="*/ 501 h 1128"/>
                <a:gd name="T54" fmla="*/ 164 w 1134"/>
                <a:gd name="T55" fmla="*/ 532 h 1128"/>
                <a:gd name="T56" fmla="*/ 29 w 1134"/>
                <a:gd name="T57" fmla="*/ 467 h 1128"/>
                <a:gd name="T58" fmla="*/ 65 w 1134"/>
                <a:gd name="T59" fmla="*/ 318 h 1128"/>
                <a:gd name="T60" fmla="*/ 213 w 1134"/>
                <a:gd name="T61" fmla="*/ 305 h 1128"/>
                <a:gd name="T62" fmla="*/ 281 w 1134"/>
                <a:gd name="T63" fmla="*/ 327 h 1128"/>
                <a:gd name="T64" fmla="*/ 302 w 1134"/>
                <a:gd name="T65" fmla="*/ 307 h 1128"/>
                <a:gd name="T66" fmla="*/ 301 w 1134"/>
                <a:gd name="T67" fmla="*/ 35 h 1128"/>
                <a:gd name="T68" fmla="*/ 332 w 1134"/>
                <a:gd name="T69" fmla="*/ 4 h 1128"/>
                <a:gd name="T70" fmla="*/ 481 w 1134"/>
                <a:gd name="T71" fmla="*/ 4 h 1128"/>
                <a:gd name="T72" fmla="*/ 481 w 1134"/>
                <a:gd name="T73" fmla="*/ 6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34" h="1128">
                  <a:moveTo>
                    <a:pt x="481" y="6"/>
                  </a:moveTo>
                  <a:cubicBezTo>
                    <a:pt x="547" y="6"/>
                    <a:pt x="613" y="7"/>
                    <a:pt x="679" y="6"/>
                  </a:cubicBezTo>
                  <a:cubicBezTo>
                    <a:pt x="732" y="5"/>
                    <a:pt x="785" y="2"/>
                    <a:pt x="838" y="1"/>
                  </a:cubicBezTo>
                  <a:cubicBezTo>
                    <a:pt x="882" y="0"/>
                    <a:pt x="927" y="1"/>
                    <a:pt x="971" y="2"/>
                  </a:cubicBezTo>
                  <a:cubicBezTo>
                    <a:pt x="1017" y="2"/>
                    <a:pt x="1063" y="2"/>
                    <a:pt x="1109" y="1"/>
                  </a:cubicBezTo>
                  <a:cubicBezTo>
                    <a:pt x="1127" y="1"/>
                    <a:pt x="1134" y="6"/>
                    <a:pt x="1133" y="25"/>
                  </a:cubicBezTo>
                  <a:cubicBezTo>
                    <a:pt x="1132" y="111"/>
                    <a:pt x="1133" y="197"/>
                    <a:pt x="1133" y="283"/>
                  </a:cubicBezTo>
                  <a:cubicBezTo>
                    <a:pt x="1133" y="299"/>
                    <a:pt x="1130" y="305"/>
                    <a:pt x="1112" y="299"/>
                  </a:cubicBezTo>
                  <a:cubicBezTo>
                    <a:pt x="1083" y="290"/>
                    <a:pt x="1054" y="280"/>
                    <a:pt x="1024" y="276"/>
                  </a:cubicBezTo>
                  <a:cubicBezTo>
                    <a:pt x="914" y="260"/>
                    <a:pt x="822" y="359"/>
                    <a:pt x="855" y="460"/>
                  </a:cubicBezTo>
                  <a:cubicBezTo>
                    <a:pt x="881" y="539"/>
                    <a:pt x="977" y="581"/>
                    <a:pt x="1051" y="555"/>
                  </a:cubicBezTo>
                  <a:cubicBezTo>
                    <a:pt x="1071" y="548"/>
                    <a:pt x="1092" y="542"/>
                    <a:pt x="1113" y="535"/>
                  </a:cubicBezTo>
                  <a:cubicBezTo>
                    <a:pt x="1126" y="531"/>
                    <a:pt x="1133" y="534"/>
                    <a:pt x="1133" y="550"/>
                  </a:cubicBezTo>
                  <a:cubicBezTo>
                    <a:pt x="1133" y="637"/>
                    <a:pt x="1132" y="723"/>
                    <a:pt x="1133" y="810"/>
                  </a:cubicBezTo>
                  <a:cubicBezTo>
                    <a:pt x="1133" y="827"/>
                    <a:pt x="1124" y="828"/>
                    <a:pt x="1112" y="828"/>
                  </a:cubicBezTo>
                  <a:cubicBezTo>
                    <a:pt x="1017" y="827"/>
                    <a:pt x="922" y="827"/>
                    <a:pt x="828" y="828"/>
                  </a:cubicBezTo>
                  <a:cubicBezTo>
                    <a:pt x="798" y="828"/>
                    <a:pt x="797" y="830"/>
                    <a:pt x="807" y="858"/>
                  </a:cubicBezTo>
                  <a:cubicBezTo>
                    <a:pt x="817" y="890"/>
                    <a:pt x="828" y="923"/>
                    <a:pt x="834" y="956"/>
                  </a:cubicBezTo>
                  <a:cubicBezTo>
                    <a:pt x="845" y="1008"/>
                    <a:pt x="822" y="1071"/>
                    <a:pt x="770" y="1099"/>
                  </a:cubicBezTo>
                  <a:cubicBezTo>
                    <a:pt x="714" y="1128"/>
                    <a:pt x="645" y="1109"/>
                    <a:pt x="613" y="1050"/>
                  </a:cubicBezTo>
                  <a:cubicBezTo>
                    <a:pt x="591" y="1008"/>
                    <a:pt x="590" y="966"/>
                    <a:pt x="606" y="922"/>
                  </a:cubicBezTo>
                  <a:cubicBezTo>
                    <a:pt x="615" y="899"/>
                    <a:pt x="621" y="874"/>
                    <a:pt x="629" y="850"/>
                  </a:cubicBezTo>
                  <a:cubicBezTo>
                    <a:pt x="635" y="831"/>
                    <a:pt x="633" y="828"/>
                    <a:pt x="610" y="828"/>
                  </a:cubicBezTo>
                  <a:cubicBezTo>
                    <a:pt x="519" y="827"/>
                    <a:pt x="428" y="828"/>
                    <a:pt x="337" y="828"/>
                  </a:cubicBezTo>
                  <a:cubicBezTo>
                    <a:pt x="297" y="827"/>
                    <a:pt x="302" y="831"/>
                    <a:pt x="302" y="792"/>
                  </a:cubicBezTo>
                  <a:cubicBezTo>
                    <a:pt x="301" y="701"/>
                    <a:pt x="301" y="611"/>
                    <a:pt x="301" y="520"/>
                  </a:cubicBezTo>
                  <a:cubicBezTo>
                    <a:pt x="301" y="494"/>
                    <a:pt x="299" y="494"/>
                    <a:pt x="275" y="501"/>
                  </a:cubicBezTo>
                  <a:cubicBezTo>
                    <a:pt x="238" y="512"/>
                    <a:pt x="202" y="526"/>
                    <a:pt x="164" y="532"/>
                  </a:cubicBezTo>
                  <a:cubicBezTo>
                    <a:pt x="107" y="540"/>
                    <a:pt x="60" y="519"/>
                    <a:pt x="29" y="467"/>
                  </a:cubicBezTo>
                  <a:cubicBezTo>
                    <a:pt x="0" y="419"/>
                    <a:pt x="18" y="348"/>
                    <a:pt x="65" y="318"/>
                  </a:cubicBezTo>
                  <a:cubicBezTo>
                    <a:pt x="113" y="288"/>
                    <a:pt x="162" y="288"/>
                    <a:pt x="213" y="305"/>
                  </a:cubicBezTo>
                  <a:cubicBezTo>
                    <a:pt x="235" y="313"/>
                    <a:pt x="258" y="320"/>
                    <a:pt x="281" y="327"/>
                  </a:cubicBezTo>
                  <a:cubicBezTo>
                    <a:pt x="300" y="334"/>
                    <a:pt x="302" y="322"/>
                    <a:pt x="302" y="307"/>
                  </a:cubicBezTo>
                  <a:cubicBezTo>
                    <a:pt x="301" y="217"/>
                    <a:pt x="301" y="126"/>
                    <a:pt x="301" y="35"/>
                  </a:cubicBezTo>
                  <a:cubicBezTo>
                    <a:pt x="301" y="5"/>
                    <a:pt x="301" y="4"/>
                    <a:pt x="332" y="4"/>
                  </a:cubicBezTo>
                  <a:cubicBezTo>
                    <a:pt x="382" y="3"/>
                    <a:pt x="431" y="4"/>
                    <a:pt x="481" y="4"/>
                  </a:cubicBezTo>
                  <a:cubicBezTo>
                    <a:pt x="481" y="4"/>
                    <a:pt x="481" y="5"/>
                    <a:pt x="481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1278567" y="4357249"/>
              <a:ext cx="1056709" cy="1277966"/>
            </a:xfrm>
            <a:custGeom>
              <a:avLst/>
              <a:gdLst>
                <a:gd name="T0" fmla="*/ 215 w 1009"/>
                <a:gd name="T1" fmla="*/ 1203 h 1203"/>
                <a:gd name="T2" fmla="*/ 0 w 1009"/>
                <a:gd name="T3" fmla="*/ 403 h 1203"/>
                <a:gd name="T4" fmla="*/ 309 w 1009"/>
                <a:gd name="T5" fmla="*/ 318 h 1203"/>
                <a:gd name="T6" fmla="*/ 248 w 1009"/>
                <a:gd name="T7" fmla="*/ 223 h 1203"/>
                <a:gd name="T8" fmla="*/ 268 w 1009"/>
                <a:gd name="T9" fmla="*/ 49 h 1203"/>
                <a:gd name="T10" fmla="*/ 439 w 1009"/>
                <a:gd name="T11" fmla="*/ 68 h 1203"/>
                <a:gd name="T12" fmla="*/ 471 w 1009"/>
                <a:gd name="T13" fmla="*/ 178 h 1203"/>
                <a:gd name="T14" fmla="*/ 466 w 1009"/>
                <a:gd name="T15" fmla="*/ 254 h 1203"/>
                <a:gd name="T16" fmla="*/ 489 w 1009"/>
                <a:gd name="T17" fmla="*/ 271 h 1203"/>
                <a:gd name="T18" fmla="*/ 730 w 1009"/>
                <a:gd name="T19" fmla="*/ 203 h 1203"/>
                <a:gd name="T20" fmla="*/ 777 w 1009"/>
                <a:gd name="T21" fmla="*/ 192 h 1203"/>
                <a:gd name="T22" fmla="*/ 793 w 1009"/>
                <a:gd name="T23" fmla="*/ 203 h 1203"/>
                <a:gd name="T24" fmla="*/ 816 w 1009"/>
                <a:gd name="T25" fmla="*/ 280 h 1203"/>
                <a:gd name="T26" fmla="*/ 869 w 1009"/>
                <a:gd name="T27" fmla="*/ 458 h 1203"/>
                <a:gd name="T28" fmla="*/ 870 w 1009"/>
                <a:gd name="T29" fmla="*/ 476 h 1203"/>
                <a:gd name="T30" fmla="*/ 798 w 1009"/>
                <a:gd name="T31" fmla="*/ 472 h 1203"/>
                <a:gd name="T32" fmla="*/ 651 w 1009"/>
                <a:gd name="T33" fmla="*/ 543 h 1203"/>
                <a:gd name="T34" fmla="*/ 697 w 1009"/>
                <a:gd name="T35" fmla="*/ 740 h 1203"/>
                <a:gd name="T36" fmla="*/ 879 w 1009"/>
                <a:gd name="T37" fmla="*/ 729 h 1203"/>
                <a:gd name="T38" fmla="*/ 930 w 1009"/>
                <a:gd name="T39" fmla="*/ 697 h 1203"/>
                <a:gd name="T40" fmla="*/ 941 w 1009"/>
                <a:gd name="T41" fmla="*/ 727 h 1203"/>
                <a:gd name="T42" fmla="*/ 993 w 1009"/>
                <a:gd name="T43" fmla="*/ 917 h 1203"/>
                <a:gd name="T44" fmla="*/ 1008 w 1009"/>
                <a:gd name="T45" fmla="*/ 977 h 1203"/>
                <a:gd name="T46" fmla="*/ 998 w 1009"/>
                <a:gd name="T47" fmla="*/ 992 h 1203"/>
                <a:gd name="T48" fmla="*/ 744 w 1009"/>
                <a:gd name="T49" fmla="*/ 1062 h 1203"/>
                <a:gd name="T50" fmla="*/ 504 w 1009"/>
                <a:gd name="T51" fmla="*/ 1126 h 1203"/>
                <a:gd name="T52" fmla="*/ 285 w 1009"/>
                <a:gd name="T53" fmla="*/ 1187 h 1203"/>
                <a:gd name="T54" fmla="*/ 215 w 1009"/>
                <a:gd name="T55" fmla="*/ 1203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9" h="1203">
                  <a:moveTo>
                    <a:pt x="215" y="1203"/>
                  </a:moveTo>
                  <a:cubicBezTo>
                    <a:pt x="143" y="936"/>
                    <a:pt x="72" y="670"/>
                    <a:pt x="0" y="403"/>
                  </a:cubicBezTo>
                  <a:cubicBezTo>
                    <a:pt x="105" y="374"/>
                    <a:pt x="205" y="347"/>
                    <a:pt x="309" y="318"/>
                  </a:cubicBezTo>
                  <a:cubicBezTo>
                    <a:pt x="286" y="283"/>
                    <a:pt x="267" y="253"/>
                    <a:pt x="248" y="223"/>
                  </a:cubicBezTo>
                  <a:cubicBezTo>
                    <a:pt x="213" y="169"/>
                    <a:pt x="222" y="91"/>
                    <a:pt x="268" y="49"/>
                  </a:cubicBezTo>
                  <a:cubicBezTo>
                    <a:pt x="320" y="0"/>
                    <a:pt x="399" y="17"/>
                    <a:pt x="439" y="68"/>
                  </a:cubicBezTo>
                  <a:cubicBezTo>
                    <a:pt x="464" y="101"/>
                    <a:pt x="474" y="138"/>
                    <a:pt x="471" y="178"/>
                  </a:cubicBezTo>
                  <a:cubicBezTo>
                    <a:pt x="470" y="204"/>
                    <a:pt x="468" y="229"/>
                    <a:pt x="466" y="254"/>
                  </a:cubicBezTo>
                  <a:cubicBezTo>
                    <a:pt x="465" y="272"/>
                    <a:pt x="473" y="275"/>
                    <a:pt x="489" y="271"/>
                  </a:cubicBezTo>
                  <a:cubicBezTo>
                    <a:pt x="569" y="248"/>
                    <a:pt x="650" y="225"/>
                    <a:pt x="730" y="203"/>
                  </a:cubicBezTo>
                  <a:cubicBezTo>
                    <a:pt x="746" y="199"/>
                    <a:pt x="762" y="196"/>
                    <a:pt x="777" y="192"/>
                  </a:cubicBezTo>
                  <a:cubicBezTo>
                    <a:pt x="787" y="189"/>
                    <a:pt x="795" y="192"/>
                    <a:pt x="793" y="203"/>
                  </a:cubicBezTo>
                  <a:cubicBezTo>
                    <a:pt x="789" y="232"/>
                    <a:pt x="809" y="254"/>
                    <a:pt x="816" y="280"/>
                  </a:cubicBezTo>
                  <a:cubicBezTo>
                    <a:pt x="833" y="340"/>
                    <a:pt x="851" y="399"/>
                    <a:pt x="869" y="458"/>
                  </a:cubicBezTo>
                  <a:cubicBezTo>
                    <a:pt x="870" y="463"/>
                    <a:pt x="869" y="468"/>
                    <a:pt x="870" y="476"/>
                  </a:cubicBezTo>
                  <a:cubicBezTo>
                    <a:pt x="845" y="475"/>
                    <a:pt x="822" y="473"/>
                    <a:pt x="798" y="472"/>
                  </a:cubicBezTo>
                  <a:cubicBezTo>
                    <a:pt x="737" y="471"/>
                    <a:pt x="687" y="492"/>
                    <a:pt x="651" y="543"/>
                  </a:cubicBezTo>
                  <a:cubicBezTo>
                    <a:pt x="599" y="614"/>
                    <a:pt x="625" y="700"/>
                    <a:pt x="697" y="740"/>
                  </a:cubicBezTo>
                  <a:cubicBezTo>
                    <a:pt x="759" y="775"/>
                    <a:pt x="821" y="769"/>
                    <a:pt x="879" y="729"/>
                  </a:cubicBezTo>
                  <a:cubicBezTo>
                    <a:pt x="895" y="718"/>
                    <a:pt x="912" y="708"/>
                    <a:pt x="930" y="697"/>
                  </a:cubicBezTo>
                  <a:cubicBezTo>
                    <a:pt x="934" y="708"/>
                    <a:pt x="939" y="717"/>
                    <a:pt x="941" y="727"/>
                  </a:cubicBezTo>
                  <a:cubicBezTo>
                    <a:pt x="959" y="790"/>
                    <a:pt x="976" y="854"/>
                    <a:pt x="993" y="917"/>
                  </a:cubicBezTo>
                  <a:cubicBezTo>
                    <a:pt x="998" y="937"/>
                    <a:pt x="1004" y="957"/>
                    <a:pt x="1008" y="977"/>
                  </a:cubicBezTo>
                  <a:cubicBezTo>
                    <a:pt x="1009" y="981"/>
                    <a:pt x="1002" y="990"/>
                    <a:pt x="998" y="992"/>
                  </a:cubicBezTo>
                  <a:cubicBezTo>
                    <a:pt x="913" y="1016"/>
                    <a:pt x="829" y="1039"/>
                    <a:pt x="744" y="1062"/>
                  </a:cubicBezTo>
                  <a:cubicBezTo>
                    <a:pt x="664" y="1084"/>
                    <a:pt x="584" y="1104"/>
                    <a:pt x="504" y="1126"/>
                  </a:cubicBezTo>
                  <a:cubicBezTo>
                    <a:pt x="430" y="1146"/>
                    <a:pt x="358" y="1167"/>
                    <a:pt x="285" y="1187"/>
                  </a:cubicBezTo>
                  <a:cubicBezTo>
                    <a:pt x="263" y="1193"/>
                    <a:pt x="241" y="1197"/>
                    <a:pt x="215" y="12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2456110" y="3280243"/>
              <a:ext cx="1172806" cy="1185308"/>
            </a:xfrm>
            <a:custGeom>
              <a:avLst/>
              <a:gdLst>
                <a:gd name="T0" fmla="*/ 606 w 1121"/>
                <a:gd name="T1" fmla="*/ 3 h 1117"/>
                <a:gd name="T2" fmla="*/ 585 w 1121"/>
                <a:gd name="T3" fmla="*/ 67 h 1117"/>
                <a:gd name="T4" fmla="*/ 612 w 1121"/>
                <a:gd name="T5" fmla="*/ 234 h 1117"/>
                <a:gd name="T6" fmla="*/ 749 w 1121"/>
                <a:gd name="T7" fmla="*/ 279 h 1117"/>
                <a:gd name="T8" fmla="*/ 848 w 1121"/>
                <a:gd name="T9" fmla="*/ 186 h 1117"/>
                <a:gd name="T10" fmla="*/ 834 w 1121"/>
                <a:gd name="T11" fmla="*/ 28 h 1117"/>
                <a:gd name="T12" fmla="*/ 827 w 1121"/>
                <a:gd name="T13" fmla="*/ 3 h 1117"/>
                <a:gd name="T14" fmla="*/ 850 w 1121"/>
                <a:gd name="T15" fmla="*/ 1 h 1117"/>
                <a:gd name="T16" fmla="*/ 1100 w 1121"/>
                <a:gd name="T17" fmla="*/ 0 h 1117"/>
                <a:gd name="T18" fmla="*/ 1121 w 1121"/>
                <a:gd name="T19" fmla="*/ 20 h 1117"/>
                <a:gd name="T20" fmla="*/ 1121 w 1121"/>
                <a:gd name="T21" fmla="*/ 286 h 1117"/>
                <a:gd name="T22" fmla="*/ 1119 w 1121"/>
                <a:gd name="T23" fmla="*/ 296 h 1117"/>
                <a:gd name="T24" fmla="*/ 1098 w 1121"/>
                <a:gd name="T25" fmla="*/ 291 h 1117"/>
                <a:gd name="T26" fmla="*/ 939 w 1121"/>
                <a:gd name="T27" fmla="*/ 280 h 1117"/>
                <a:gd name="T28" fmla="*/ 840 w 1121"/>
                <a:gd name="T29" fmla="*/ 405 h 1117"/>
                <a:gd name="T30" fmla="*/ 912 w 1121"/>
                <a:gd name="T31" fmla="*/ 534 h 1117"/>
                <a:gd name="T32" fmla="*/ 1079 w 1121"/>
                <a:gd name="T33" fmla="*/ 538 h 1117"/>
                <a:gd name="T34" fmla="*/ 1119 w 1121"/>
                <a:gd name="T35" fmla="*/ 527 h 1117"/>
                <a:gd name="T36" fmla="*/ 1121 w 1121"/>
                <a:gd name="T37" fmla="*/ 549 h 1117"/>
                <a:gd name="T38" fmla="*/ 1121 w 1121"/>
                <a:gd name="T39" fmla="*/ 809 h 1117"/>
                <a:gd name="T40" fmla="*/ 1101 w 1121"/>
                <a:gd name="T41" fmla="*/ 828 h 1117"/>
                <a:gd name="T42" fmla="*/ 828 w 1121"/>
                <a:gd name="T43" fmla="*/ 828 h 1117"/>
                <a:gd name="T44" fmla="*/ 805 w 1121"/>
                <a:gd name="T45" fmla="*/ 858 h 1117"/>
                <a:gd name="T46" fmla="*/ 833 w 1121"/>
                <a:gd name="T47" fmla="*/ 954 h 1117"/>
                <a:gd name="T48" fmla="*/ 749 w 1121"/>
                <a:gd name="T49" fmla="*/ 1105 h 1117"/>
                <a:gd name="T50" fmla="*/ 629 w 1121"/>
                <a:gd name="T51" fmla="*/ 1065 h 1117"/>
                <a:gd name="T52" fmla="*/ 605 w 1121"/>
                <a:gd name="T53" fmla="*/ 932 h 1117"/>
                <a:gd name="T54" fmla="*/ 630 w 1121"/>
                <a:gd name="T55" fmla="*/ 854 h 1117"/>
                <a:gd name="T56" fmla="*/ 610 w 1121"/>
                <a:gd name="T57" fmla="*/ 828 h 1117"/>
                <a:gd name="T58" fmla="*/ 328 w 1121"/>
                <a:gd name="T59" fmla="*/ 828 h 1117"/>
                <a:gd name="T60" fmla="*/ 301 w 1121"/>
                <a:gd name="T61" fmla="*/ 800 h 1117"/>
                <a:gd name="T62" fmla="*/ 301 w 1121"/>
                <a:gd name="T63" fmla="*/ 528 h 1117"/>
                <a:gd name="T64" fmla="*/ 273 w 1121"/>
                <a:gd name="T65" fmla="*/ 509 h 1117"/>
                <a:gd name="T66" fmla="*/ 136 w 1121"/>
                <a:gd name="T67" fmla="*/ 539 h 1117"/>
                <a:gd name="T68" fmla="*/ 19 w 1121"/>
                <a:gd name="T69" fmla="*/ 391 h 1117"/>
                <a:gd name="T70" fmla="*/ 80 w 1121"/>
                <a:gd name="T71" fmla="*/ 316 h 1117"/>
                <a:gd name="T72" fmla="*/ 201 w 1121"/>
                <a:gd name="T73" fmla="*/ 308 h 1117"/>
                <a:gd name="T74" fmla="*/ 277 w 1121"/>
                <a:gd name="T75" fmla="*/ 332 h 1117"/>
                <a:gd name="T76" fmla="*/ 301 w 1121"/>
                <a:gd name="T77" fmla="*/ 315 h 1117"/>
                <a:gd name="T78" fmla="*/ 301 w 1121"/>
                <a:gd name="T79" fmla="*/ 23 h 1117"/>
                <a:gd name="T80" fmla="*/ 322 w 1121"/>
                <a:gd name="T81" fmla="*/ 0 h 1117"/>
                <a:gd name="T82" fmla="*/ 586 w 1121"/>
                <a:gd name="T83" fmla="*/ 1 h 1117"/>
                <a:gd name="T84" fmla="*/ 606 w 1121"/>
                <a:gd name="T85" fmla="*/ 3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21" h="1117">
                  <a:moveTo>
                    <a:pt x="606" y="3"/>
                  </a:moveTo>
                  <a:cubicBezTo>
                    <a:pt x="598" y="26"/>
                    <a:pt x="591" y="46"/>
                    <a:pt x="585" y="67"/>
                  </a:cubicBezTo>
                  <a:cubicBezTo>
                    <a:pt x="567" y="127"/>
                    <a:pt x="567" y="184"/>
                    <a:pt x="612" y="234"/>
                  </a:cubicBezTo>
                  <a:cubicBezTo>
                    <a:pt x="648" y="274"/>
                    <a:pt x="695" y="291"/>
                    <a:pt x="749" y="279"/>
                  </a:cubicBezTo>
                  <a:cubicBezTo>
                    <a:pt x="799" y="268"/>
                    <a:pt x="829" y="234"/>
                    <a:pt x="848" y="186"/>
                  </a:cubicBezTo>
                  <a:cubicBezTo>
                    <a:pt x="870" y="131"/>
                    <a:pt x="852" y="79"/>
                    <a:pt x="834" y="28"/>
                  </a:cubicBezTo>
                  <a:cubicBezTo>
                    <a:pt x="832" y="20"/>
                    <a:pt x="830" y="13"/>
                    <a:pt x="827" y="3"/>
                  </a:cubicBezTo>
                  <a:cubicBezTo>
                    <a:pt x="836" y="2"/>
                    <a:pt x="843" y="1"/>
                    <a:pt x="850" y="1"/>
                  </a:cubicBezTo>
                  <a:cubicBezTo>
                    <a:pt x="933" y="1"/>
                    <a:pt x="1017" y="1"/>
                    <a:pt x="1100" y="0"/>
                  </a:cubicBezTo>
                  <a:cubicBezTo>
                    <a:pt x="1114" y="0"/>
                    <a:pt x="1121" y="3"/>
                    <a:pt x="1121" y="20"/>
                  </a:cubicBezTo>
                  <a:cubicBezTo>
                    <a:pt x="1121" y="109"/>
                    <a:pt x="1121" y="198"/>
                    <a:pt x="1121" y="286"/>
                  </a:cubicBezTo>
                  <a:cubicBezTo>
                    <a:pt x="1121" y="289"/>
                    <a:pt x="1120" y="291"/>
                    <a:pt x="1119" y="296"/>
                  </a:cubicBezTo>
                  <a:cubicBezTo>
                    <a:pt x="1112" y="295"/>
                    <a:pt x="1105" y="294"/>
                    <a:pt x="1098" y="291"/>
                  </a:cubicBezTo>
                  <a:cubicBezTo>
                    <a:pt x="1046" y="271"/>
                    <a:pt x="993" y="260"/>
                    <a:pt x="939" y="280"/>
                  </a:cubicBezTo>
                  <a:cubicBezTo>
                    <a:pt x="888" y="299"/>
                    <a:pt x="845" y="334"/>
                    <a:pt x="840" y="405"/>
                  </a:cubicBezTo>
                  <a:cubicBezTo>
                    <a:pt x="837" y="455"/>
                    <a:pt x="858" y="503"/>
                    <a:pt x="912" y="534"/>
                  </a:cubicBezTo>
                  <a:cubicBezTo>
                    <a:pt x="967" y="565"/>
                    <a:pt x="1023" y="557"/>
                    <a:pt x="1079" y="538"/>
                  </a:cubicBezTo>
                  <a:cubicBezTo>
                    <a:pt x="1092" y="534"/>
                    <a:pt x="1105" y="531"/>
                    <a:pt x="1119" y="527"/>
                  </a:cubicBezTo>
                  <a:cubicBezTo>
                    <a:pt x="1120" y="536"/>
                    <a:pt x="1121" y="543"/>
                    <a:pt x="1121" y="549"/>
                  </a:cubicBezTo>
                  <a:cubicBezTo>
                    <a:pt x="1121" y="636"/>
                    <a:pt x="1120" y="723"/>
                    <a:pt x="1121" y="809"/>
                  </a:cubicBezTo>
                  <a:cubicBezTo>
                    <a:pt x="1121" y="825"/>
                    <a:pt x="1116" y="828"/>
                    <a:pt x="1101" y="828"/>
                  </a:cubicBezTo>
                  <a:cubicBezTo>
                    <a:pt x="1010" y="828"/>
                    <a:pt x="919" y="828"/>
                    <a:pt x="828" y="828"/>
                  </a:cubicBezTo>
                  <a:cubicBezTo>
                    <a:pt x="797" y="828"/>
                    <a:pt x="796" y="830"/>
                    <a:pt x="805" y="858"/>
                  </a:cubicBezTo>
                  <a:cubicBezTo>
                    <a:pt x="816" y="890"/>
                    <a:pt x="826" y="922"/>
                    <a:pt x="833" y="954"/>
                  </a:cubicBezTo>
                  <a:cubicBezTo>
                    <a:pt x="848" y="1018"/>
                    <a:pt x="809" y="1085"/>
                    <a:pt x="749" y="1105"/>
                  </a:cubicBezTo>
                  <a:cubicBezTo>
                    <a:pt x="709" y="1117"/>
                    <a:pt x="655" y="1099"/>
                    <a:pt x="629" y="1065"/>
                  </a:cubicBezTo>
                  <a:cubicBezTo>
                    <a:pt x="599" y="1025"/>
                    <a:pt x="586" y="982"/>
                    <a:pt x="605" y="932"/>
                  </a:cubicBezTo>
                  <a:cubicBezTo>
                    <a:pt x="614" y="907"/>
                    <a:pt x="622" y="881"/>
                    <a:pt x="630" y="854"/>
                  </a:cubicBezTo>
                  <a:cubicBezTo>
                    <a:pt x="636" y="833"/>
                    <a:pt x="632" y="828"/>
                    <a:pt x="610" y="828"/>
                  </a:cubicBezTo>
                  <a:cubicBezTo>
                    <a:pt x="516" y="828"/>
                    <a:pt x="422" y="828"/>
                    <a:pt x="328" y="828"/>
                  </a:cubicBezTo>
                  <a:cubicBezTo>
                    <a:pt x="301" y="828"/>
                    <a:pt x="301" y="828"/>
                    <a:pt x="301" y="800"/>
                  </a:cubicBezTo>
                  <a:cubicBezTo>
                    <a:pt x="301" y="709"/>
                    <a:pt x="301" y="619"/>
                    <a:pt x="301" y="528"/>
                  </a:cubicBezTo>
                  <a:cubicBezTo>
                    <a:pt x="301" y="502"/>
                    <a:pt x="299" y="502"/>
                    <a:pt x="273" y="509"/>
                  </a:cubicBezTo>
                  <a:cubicBezTo>
                    <a:pt x="228" y="520"/>
                    <a:pt x="185" y="543"/>
                    <a:pt x="136" y="539"/>
                  </a:cubicBezTo>
                  <a:cubicBezTo>
                    <a:pt x="61" y="533"/>
                    <a:pt x="0" y="473"/>
                    <a:pt x="19" y="391"/>
                  </a:cubicBezTo>
                  <a:cubicBezTo>
                    <a:pt x="27" y="356"/>
                    <a:pt x="49" y="332"/>
                    <a:pt x="80" y="316"/>
                  </a:cubicBezTo>
                  <a:cubicBezTo>
                    <a:pt x="119" y="296"/>
                    <a:pt x="159" y="292"/>
                    <a:pt x="201" y="308"/>
                  </a:cubicBezTo>
                  <a:cubicBezTo>
                    <a:pt x="226" y="317"/>
                    <a:pt x="251" y="325"/>
                    <a:pt x="277" y="332"/>
                  </a:cubicBezTo>
                  <a:cubicBezTo>
                    <a:pt x="296" y="338"/>
                    <a:pt x="301" y="335"/>
                    <a:pt x="301" y="315"/>
                  </a:cubicBezTo>
                  <a:cubicBezTo>
                    <a:pt x="301" y="217"/>
                    <a:pt x="301" y="120"/>
                    <a:pt x="301" y="23"/>
                  </a:cubicBezTo>
                  <a:cubicBezTo>
                    <a:pt x="301" y="7"/>
                    <a:pt x="304" y="0"/>
                    <a:pt x="322" y="0"/>
                  </a:cubicBezTo>
                  <a:cubicBezTo>
                    <a:pt x="410" y="1"/>
                    <a:pt x="498" y="1"/>
                    <a:pt x="586" y="1"/>
                  </a:cubicBezTo>
                  <a:cubicBezTo>
                    <a:pt x="591" y="1"/>
                    <a:pt x="597" y="2"/>
                    <a:pt x="606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1202749" y="2945710"/>
              <a:ext cx="952460" cy="1223815"/>
            </a:xfrm>
            <a:custGeom>
              <a:avLst/>
              <a:gdLst>
                <a:gd name="T0" fmla="*/ 602 w 911"/>
                <a:gd name="T1" fmla="*/ 1099 h 1153"/>
                <a:gd name="T2" fmla="*/ 618 w 911"/>
                <a:gd name="T3" fmla="*/ 1021 h 1153"/>
                <a:gd name="T4" fmla="*/ 519 w 911"/>
                <a:gd name="T5" fmla="*/ 832 h 1153"/>
                <a:gd name="T6" fmla="*/ 367 w 911"/>
                <a:gd name="T7" fmla="*/ 885 h 1153"/>
                <a:gd name="T8" fmla="*/ 356 w 911"/>
                <a:gd name="T9" fmla="*/ 1074 h 1153"/>
                <a:gd name="T10" fmla="*/ 377 w 911"/>
                <a:gd name="T11" fmla="*/ 1120 h 1153"/>
                <a:gd name="T12" fmla="*/ 322 w 911"/>
                <a:gd name="T13" fmla="*/ 1129 h 1153"/>
                <a:gd name="T14" fmla="*/ 106 w 911"/>
                <a:gd name="T15" fmla="*/ 1151 h 1153"/>
                <a:gd name="T16" fmla="*/ 83 w 911"/>
                <a:gd name="T17" fmla="*/ 1133 h 1153"/>
                <a:gd name="T18" fmla="*/ 56 w 911"/>
                <a:gd name="T19" fmla="*/ 858 h 1153"/>
                <a:gd name="T20" fmla="*/ 29 w 911"/>
                <a:gd name="T21" fmla="*/ 617 h 1153"/>
                <a:gd name="T22" fmla="*/ 2 w 911"/>
                <a:gd name="T23" fmla="*/ 341 h 1153"/>
                <a:gd name="T24" fmla="*/ 23 w 911"/>
                <a:gd name="T25" fmla="*/ 323 h 1153"/>
                <a:gd name="T26" fmla="*/ 101 w 911"/>
                <a:gd name="T27" fmla="*/ 316 h 1153"/>
                <a:gd name="T28" fmla="*/ 307 w 911"/>
                <a:gd name="T29" fmla="*/ 297 h 1153"/>
                <a:gd name="T30" fmla="*/ 323 w 911"/>
                <a:gd name="T31" fmla="*/ 266 h 1153"/>
                <a:gd name="T32" fmla="*/ 278 w 911"/>
                <a:gd name="T33" fmla="*/ 166 h 1153"/>
                <a:gd name="T34" fmla="*/ 314 w 911"/>
                <a:gd name="T35" fmla="*/ 43 h 1153"/>
                <a:gd name="T36" fmla="*/ 430 w 911"/>
                <a:gd name="T37" fmla="*/ 16 h 1153"/>
                <a:gd name="T38" fmla="*/ 512 w 911"/>
                <a:gd name="T39" fmla="*/ 112 h 1153"/>
                <a:gd name="T40" fmla="*/ 506 w 911"/>
                <a:gd name="T41" fmla="*/ 214 h 1153"/>
                <a:gd name="T42" fmla="*/ 497 w 911"/>
                <a:gd name="T43" fmla="*/ 259 h 1153"/>
                <a:gd name="T44" fmla="*/ 513 w 911"/>
                <a:gd name="T45" fmla="*/ 274 h 1153"/>
                <a:gd name="T46" fmla="*/ 770 w 911"/>
                <a:gd name="T47" fmla="*/ 248 h 1153"/>
                <a:gd name="T48" fmla="*/ 812 w 911"/>
                <a:gd name="T49" fmla="*/ 244 h 1153"/>
                <a:gd name="T50" fmla="*/ 830 w 911"/>
                <a:gd name="T51" fmla="*/ 261 h 1153"/>
                <a:gd name="T52" fmla="*/ 854 w 911"/>
                <a:gd name="T53" fmla="*/ 514 h 1153"/>
                <a:gd name="T54" fmla="*/ 859 w 911"/>
                <a:gd name="T55" fmla="*/ 551 h 1153"/>
                <a:gd name="T56" fmla="*/ 754 w 911"/>
                <a:gd name="T57" fmla="*/ 532 h 1153"/>
                <a:gd name="T58" fmla="*/ 586 w 911"/>
                <a:gd name="T59" fmla="*/ 655 h 1153"/>
                <a:gd name="T60" fmla="*/ 682 w 911"/>
                <a:gd name="T61" fmla="*/ 806 h 1153"/>
                <a:gd name="T62" fmla="*/ 816 w 911"/>
                <a:gd name="T63" fmla="*/ 797 h 1153"/>
                <a:gd name="T64" fmla="*/ 880 w 911"/>
                <a:gd name="T65" fmla="*/ 768 h 1153"/>
                <a:gd name="T66" fmla="*/ 892 w 911"/>
                <a:gd name="T67" fmla="*/ 869 h 1153"/>
                <a:gd name="T68" fmla="*/ 908 w 911"/>
                <a:gd name="T69" fmla="*/ 1031 h 1153"/>
                <a:gd name="T70" fmla="*/ 909 w 911"/>
                <a:gd name="T71" fmla="*/ 1035 h 1153"/>
                <a:gd name="T72" fmla="*/ 876 w 911"/>
                <a:gd name="T73" fmla="*/ 1072 h 1153"/>
                <a:gd name="T74" fmla="*/ 714 w 911"/>
                <a:gd name="T75" fmla="*/ 1089 h 1153"/>
                <a:gd name="T76" fmla="*/ 602 w 911"/>
                <a:gd name="T77" fmla="*/ 1099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11" h="1153">
                  <a:moveTo>
                    <a:pt x="602" y="1099"/>
                  </a:moveTo>
                  <a:cubicBezTo>
                    <a:pt x="608" y="1071"/>
                    <a:pt x="612" y="1046"/>
                    <a:pt x="618" y="1021"/>
                  </a:cubicBezTo>
                  <a:cubicBezTo>
                    <a:pt x="637" y="942"/>
                    <a:pt x="598" y="858"/>
                    <a:pt x="519" y="832"/>
                  </a:cubicBezTo>
                  <a:cubicBezTo>
                    <a:pt x="460" y="813"/>
                    <a:pt x="404" y="830"/>
                    <a:pt x="367" y="885"/>
                  </a:cubicBezTo>
                  <a:cubicBezTo>
                    <a:pt x="327" y="946"/>
                    <a:pt x="323" y="1009"/>
                    <a:pt x="356" y="1074"/>
                  </a:cubicBezTo>
                  <a:cubicBezTo>
                    <a:pt x="363" y="1088"/>
                    <a:pt x="369" y="1103"/>
                    <a:pt x="377" y="1120"/>
                  </a:cubicBezTo>
                  <a:cubicBezTo>
                    <a:pt x="357" y="1124"/>
                    <a:pt x="339" y="1127"/>
                    <a:pt x="322" y="1129"/>
                  </a:cubicBezTo>
                  <a:cubicBezTo>
                    <a:pt x="250" y="1137"/>
                    <a:pt x="178" y="1144"/>
                    <a:pt x="106" y="1151"/>
                  </a:cubicBezTo>
                  <a:cubicBezTo>
                    <a:pt x="92" y="1153"/>
                    <a:pt x="85" y="1151"/>
                    <a:pt x="83" y="1133"/>
                  </a:cubicBezTo>
                  <a:cubicBezTo>
                    <a:pt x="75" y="1042"/>
                    <a:pt x="65" y="950"/>
                    <a:pt x="56" y="858"/>
                  </a:cubicBezTo>
                  <a:cubicBezTo>
                    <a:pt x="47" y="778"/>
                    <a:pt x="38" y="697"/>
                    <a:pt x="29" y="617"/>
                  </a:cubicBezTo>
                  <a:cubicBezTo>
                    <a:pt x="20" y="525"/>
                    <a:pt x="11" y="433"/>
                    <a:pt x="2" y="341"/>
                  </a:cubicBezTo>
                  <a:cubicBezTo>
                    <a:pt x="0" y="323"/>
                    <a:pt x="13" y="324"/>
                    <a:pt x="23" y="323"/>
                  </a:cubicBezTo>
                  <a:cubicBezTo>
                    <a:pt x="49" y="320"/>
                    <a:pt x="75" y="318"/>
                    <a:pt x="101" y="316"/>
                  </a:cubicBezTo>
                  <a:cubicBezTo>
                    <a:pt x="170" y="310"/>
                    <a:pt x="238" y="303"/>
                    <a:pt x="307" y="297"/>
                  </a:cubicBezTo>
                  <a:cubicBezTo>
                    <a:pt x="328" y="295"/>
                    <a:pt x="333" y="286"/>
                    <a:pt x="323" y="266"/>
                  </a:cubicBezTo>
                  <a:cubicBezTo>
                    <a:pt x="308" y="233"/>
                    <a:pt x="287" y="201"/>
                    <a:pt x="278" y="166"/>
                  </a:cubicBezTo>
                  <a:cubicBezTo>
                    <a:pt x="266" y="120"/>
                    <a:pt x="278" y="76"/>
                    <a:pt x="314" y="43"/>
                  </a:cubicBezTo>
                  <a:cubicBezTo>
                    <a:pt x="347" y="12"/>
                    <a:pt x="387" y="0"/>
                    <a:pt x="430" y="16"/>
                  </a:cubicBezTo>
                  <a:cubicBezTo>
                    <a:pt x="475" y="32"/>
                    <a:pt x="500" y="66"/>
                    <a:pt x="512" y="112"/>
                  </a:cubicBezTo>
                  <a:cubicBezTo>
                    <a:pt x="522" y="147"/>
                    <a:pt x="513" y="180"/>
                    <a:pt x="506" y="214"/>
                  </a:cubicBezTo>
                  <a:cubicBezTo>
                    <a:pt x="503" y="229"/>
                    <a:pt x="499" y="243"/>
                    <a:pt x="497" y="259"/>
                  </a:cubicBezTo>
                  <a:cubicBezTo>
                    <a:pt x="496" y="269"/>
                    <a:pt x="499" y="276"/>
                    <a:pt x="513" y="274"/>
                  </a:cubicBezTo>
                  <a:cubicBezTo>
                    <a:pt x="599" y="265"/>
                    <a:pt x="685" y="257"/>
                    <a:pt x="770" y="248"/>
                  </a:cubicBezTo>
                  <a:cubicBezTo>
                    <a:pt x="784" y="247"/>
                    <a:pt x="798" y="247"/>
                    <a:pt x="812" y="244"/>
                  </a:cubicBezTo>
                  <a:cubicBezTo>
                    <a:pt x="827" y="241"/>
                    <a:pt x="829" y="250"/>
                    <a:pt x="830" y="261"/>
                  </a:cubicBezTo>
                  <a:cubicBezTo>
                    <a:pt x="838" y="345"/>
                    <a:pt x="846" y="430"/>
                    <a:pt x="854" y="514"/>
                  </a:cubicBezTo>
                  <a:cubicBezTo>
                    <a:pt x="855" y="526"/>
                    <a:pt x="857" y="537"/>
                    <a:pt x="859" y="551"/>
                  </a:cubicBezTo>
                  <a:cubicBezTo>
                    <a:pt x="821" y="544"/>
                    <a:pt x="788" y="536"/>
                    <a:pt x="754" y="532"/>
                  </a:cubicBezTo>
                  <a:cubicBezTo>
                    <a:pt x="673" y="524"/>
                    <a:pt x="599" y="576"/>
                    <a:pt x="586" y="655"/>
                  </a:cubicBezTo>
                  <a:cubicBezTo>
                    <a:pt x="573" y="729"/>
                    <a:pt x="618" y="782"/>
                    <a:pt x="682" y="806"/>
                  </a:cubicBezTo>
                  <a:cubicBezTo>
                    <a:pt x="728" y="823"/>
                    <a:pt x="772" y="816"/>
                    <a:pt x="816" y="797"/>
                  </a:cubicBezTo>
                  <a:cubicBezTo>
                    <a:pt x="836" y="788"/>
                    <a:pt x="856" y="778"/>
                    <a:pt x="880" y="768"/>
                  </a:cubicBezTo>
                  <a:cubicBezTo>
                    <a:pt x="884" y="805"/>
                    <a:pt x="888" y="837"/>
                    <a:pt x="892" y="869"/>
                  </a:cubicBezTo>
                  <a:cubicBezTo>
                    <a:pt x="898" y="923"/>
                    <a:pt x="903" y="977"/>
                    <a:pt x="908" y="1031"/>
                  </a:cubicBezTo>
                  <a:cubicBezTo>
                    <a:pt x="908" y="1033"/>
                    <a:pt x="909" y="1034"/>
                    <a:pt x="909" y="1035"/>
                  </a:cubicBezTo>
                  <a:cubicBezTo>
                    <a:pt x="911" y="1066"/>
                    <a:pt x="906" y="1070"/>
                    <a:pt x="876" y="1072"/>
                  </a:cubicBezTo>
                  <a:cubicBezTo>
                    <a:pt x="822" y="1077"/>
                    <a:pt x="768" y="1083"/>
                    <a:pt x="714" y="1089"/>
                  </a:cubicBezTo>
                  <a:cubicBezTo>
                    <a:pt x="678" y="1092"/>
                    <a:pt x="643" y="1095"/>
                    <a:pt x="602" y="10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1228811" y="1757996"/>
              <a:ext cx="983262" cy="997584"/>
            </a:xfrm>
            <a:custGeom>
              <a:avLst/>
              <a:gdLst>
                <a:gd name="T0" fmla="*/ 293 w 939"/>
                <a:gd name="T1" fmla="*/ 862 h 939"/>
                <a:gd name="T2" fmla="*/ 98 w 939"/>
                <a:gd name="T3" fmla="*/ 834 h 939"/>
                <a:gd name="T4" fmla="*/ 15 w 939"/>
                <a:gd name="T5" fmla="*/ 822 h 939"/>
                <a:gd name="T6" fmla="*/ 1 w 939"/>
                <a:gd name="T7" fmla="*/ 803 h 939"/>
                <a:gd name="T8" fmla="*/ 11 w 939"/>
                <a:gd name="T9" fmla="*/ 742 h 939"/>
                <a:gd name="T10" fmla="*/ 40 w 939"/>
                <a:gd name="T11" fmla="*/ 528 h 939"/>
                <a:gd name="T12" fmla="*/ 90 w 939"/>
                <a:gd name="T13" fmla="*/ 211 h 939"/>
                <a:gd name="T14" fmla="*/ 120 w 939"/>
                <a:gd name="T15" fmla="*/ 17 h 939"/>
                <a:gd name="T16" fmla="*/ 140 w 939"/>
                <a:gd name="T17" fmla="*/ 2 h 939"/>
                <a:gd name="T18" fmla="*/ 365 w 939"/>
                <a:gd name="T19" fmla="*/ 34 h 939"/>
                <a:gd name="T20" fmla="*/ 541 w 939"/>
                <a:gd name="T21" fmla="*/ 58 h 939"/>
                <a:gd name="T22" fmla="*/ 737 w 939"/>
                <a:gd name="T23" fmla="*/ 88 h 939"/>
                <a:gd name="T24" fmla="*/ 917 w 939"/>
                <a:gd name="T25" fmla="*/ 113 h 939"/>
                <a:gd name="T26" fmla="*/ 937 w 939"/>
                <a:gd name="T27" fmla="*/ 137 h 939"/>
                <a:gd name="T28" fmla="*/ 905 w 939"/>
                <a:gd name="T29" fmla="*/ 354 h 939"/>
                <a:gd name="T30" fmla="*/ 899 w 939"/>
                <a:gd name="T31" fmla="*/ 399 h 939"/>
                <a:gd name="T32" fmla="*/ 877 w 939"/>
                <a:gd name="T33" fmla="*/ 412 h 939"/>
                <a:gd name="T34" fmla="*/ 793 w 939"/>
                <a:gd name="T35" fmla="*/ 374 h 939"/>
                <a:gd name="T36" fmla="*/ 595 w 939"/>
                <a:gd name="T37" fmla="*/ 515 h 939"/>
                <a:gd name="T38" fmla="*/ 677 w 939"/>
                <a:gd name="T39" fmla="*/ 633 h 939"/>
                <a:gd name="T40" fmla="*/ 846 w 939"/>
                <a:gd name="T41" fmla="*/ 639 h 939"/>
                <a:gd name="T42" fmla="*/ 858 w 939"/>
                <a:gd name="T43" fmla="*/ 636 h 939"/>
                <a:gd name="T44" fmla="*/ 864 w 939"/>
                <a:gd name="T45" fmla="*/ 638 h 939"/>
                <a:gd name="T46" fmla="*/ 818 w 939"/>
                <a:gd name="T47" fmla="*/ 939 h 939"/>
                <a:gd name="T48" fmla="*/ 729 w 939"/>
                <a:gd name="T49" fmla="*/ 925 h 939"/>
                <a:gd name="T50" fmla="*/ 543 w 939"/>
                <a:gd name="T51" fmla="*/ 900 h 939"/>
                <a:gd name="T52" fmla="*/ 527 w 939"/>
                <a:gd name="T53" fmla="*/ 869 h 939"/>
                <a:gd name="T54" fmla="*/ 561 w 939"/>
                <a:gd name="T55" fmla="*/ 779 h 939"/>
                <a:gd name="T56" fmla="*/ 503 w 939"/>
                <a:gd name="T57" fmla="*/ 630 h 939"/>
                <a:gd name="T58" fmla="*/ 331 w 939"/>
                <a:gd name="T59" fmla="*/ 645 h 939"/>
                <a:gd name="T60" fmla="*/ 285 w 939"/>
                <a:gd name="T61" fmla="*/ 800 h 939"/>
                <a:gd name="T62" fmla="*/ 293 w 939"/>
                <a:gd name="T63" fmla="*/ 862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9" h="939">
                  <a:moveTo>
                    <a:pt x="293" y="862"/>
                  </a:moveTo>
                  <a:cubicBezTo>
                    <a:pt x="225" y="853"/>
                    <a:pt x="162" y="843"/>
                    <a:pt x="98" y="834"/>
                  </a:cubicBezTo>
                  <a:cubicBezTo>
                    <a:pt x="70" y="830"/>
                    <a:pt x="43" y="825"/>
                    <a:pt x="15" y="822"/>
                  </a:cubicBezTo>
                  <a:cubicBezTo>
                    <a:pt x="2" y="820"/>
                    <a:pt x="0" y="815"/>
                    <a:pt x="1" y="803"/>
                  </a:cubicBezTo>
                  <a:cubicBezTo>
                    <a:pt x="5" y="783"/>
                    <a:pt x="8" y="763"/>
                    <a:pt x="11" y="742"/>
                  </a:cubicBezTo>
                  <a:cubicBezTo>
                    <a:pt x="21" y="671"/>
                    <a:pt x="30" y="600"/>
                    <a:pt x="40" y="528"/>
                  </a:cubicBezTo>
                  <a:cubicBezTo>
                    <a:pt x="56" y="422"/>
                    <a:pt x="73" y="317"/>
                    <a:pt x="90" y="211"/>
                  </a:cubicBezTo>
                  <a:cubicBezTo>
                    <a:pt x="100" y="146"/>
                    <a:pt x="111" y="82"/>
                    <a:pt x="120" y="17"/>
                  </a:cubicBezTo>
                  <a:cubicBezTo>
                    <a:pt x="122" y="2"/>
                    <a:pt x="128" y="0"/>
                    <a:pt x="140" y="2"/>
                  </a:cubicBezTo>
                  <a:cubicBezTo>
                    <a:pt x="215" y="13"/>
                    <a:pt x="290" y="24"/>
                    <a:pt x="365" y="34"/>
                  </a:cubicBezTo>
                  <a:cubicBezTo>
                    <a:pt x="424" y="43"/>
                    <a:pt x="483" y="50"/>
                    <a:pt x="541" y="58"/>
                  </a:cubicBezTo>
                  <a:cubicBezTo>
                    <a:pt x="607" y="68"/>
                    <a:pt x="672" y="79"/>
                    <a:pt x="737" y="88"/>
                  </a:cubicBezTo>
                  <a:cubicBezTo>
                    <a:pt x="797" y="97"/>
                    <a:pt x="857" y="105"/>
                    <a:pt x="917" y="113"/>
                  </a:cubicBezTo>
                  <a:cubicBezTo>
                    <a:pt x="933" y="115"/>
                    <a:pt x="939" y="120"/>
                    <a:pt x="937" y="137"/>
                  </a:cubicBezTo>
                  <a:cubicBezTo>
                    <a:pt x="926" y="209"/>
                    <a:pt x="915" y="281"/>
                    <a:pt x="905" y="354"/>
                  </a:cubicBezTo>
                  <a:cubicBezTo>
                    <a:pt x="903" y="369"/>
                    <a:pt x="901" y="384"/>
                    <a:pt x="899" y="399"/>
                  </a:cubicBezTo>
                  <a:cubicBezTo>
                    <a:pt x="897" y="418"/>
                    <a:pt x="893" y="420"/>
                    <a:pt x="877" y="412"/>
                  </a:cubicBezTo>
                  <a:cubicBezTo>
                    <a:pt x="849" y="399"/>
                    <a:pt x="822" y="384"/>
                    <a:pt x="793" y="374"/>
                  </a:cubicBezTo>
                  <a:cubicBezTo>
                    <a:pt x="696" y="342"/>
                    <a:pt x="588" y="415"/>
                    <a:pt x="595" y="515"/>
                  </a:cubicBezTo>
                  <a:cubicBezTo>
                    <a:pt x="599" y="569"/>
                    <a:pt x="631" y="607"/>
                    <a:pt x="677" y="633"/>
                  </a:cubicBezTo>
                  <a:cubicBezTo>
                    <a:pt x="732" y="664"/>
                    <a:pt x="789" y="649"/>
                    <a:pt x="846" y="639"/>
                  </a:cubicBezTo>
                  <a:cubicBezTo>
                    <a:pt x="850" y="638"/>
                    <a:pt x="854" y="637"/>
                    <a:pt x="858" y="636"/>
                  </a:cubicBezTo>
                  <a:cubicBezTo>
                    <a:pt x="858" y="636"/>
                    <a:pt x="859" y="637"/>
                    <a:pt x="864" y="638"/>
                  </a:cubicBezTo>
                  <a:cubicBezTo>
                    <a:pt x="849" y="737"/>
                    <a:pt x="834" y="836"/>
                    <a:pt x="818" y="939"/>
                  </a:cubicBezTo>
                  <a:cubicBezTo>
                    <a:pt x="787" y="934"/>
                    <a:pt x="758" y="930"/>
                    <a:pt x="729" y="925"/>
                  </a:cubicBezTo>
                  <a:cubicBezTo>
                    <a:pt x="667" y="917"/>
                    <a:pt x="605" y="908"/>
                    <a:pt x="543" y="900"/>
                  </a:cubicBezTo>
                  <a:cubicBezTo>
                    <a:pt x="518" y="897"/>
                    <a:pt x="517" y="892"/>
                    <a:pt x="527" y="869"/>
                  </a:cubicBezTo>
                  <a:cubicBezTo>
                    <a:pt x="540" y="840"/>
                    <a:pt x="555" y="810"/>
                    <a:pt x="561" y="779"/>
                  </a:cubicBezTo>
                  <a:cubicBezTo>
                    <a:pt x="572" y="719"/>
                    <a:pt x="553" y="668"/>
                    <a:pt x="503" y="630"/>
                  </a:cubicBezTo>
                  <a:cubicBezTo>
                    <a:pt x="448" y="588"/>
                    <a:pt x="378" y="598"/>
                    <a:pt x="331" y="645"/>
                  </a:cubicBezTo>
                  <a:cubicBezTo>
                    <a:pt x="288" y="688"/>
                    <a:pt x="270" y="739"/>
                    <a:pt x="285" y="800"/>
                  </a:cubicBezTo>
                  <a:cubicBezTo>
                    <a:pt x="290" y="819"/>
                    <a:pt x="290" y="840"/>
                    <a:pt x="293" y="8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4169117" y="4609954"/>
              <a:ext cx="867165" cy="876045"/>
            </a:xfrm>
            <a:custGeom>
              <a:avLst/>
              <a:gdLst>
                <a:gd name="T0" fmla="*/ 3 w 828"/>
                <a:gd name="T1" fmla="*/ 825 h 825"/>
                <a:gd name="T2" fmla="*/ 3 w 828"/>
                <a:gd name="T3" fmla="*/ 526 h 825"/>
                <a:gd name="T4" fmla="*/ 100 w 828"/>
                <a:gd name="T5" fmla="*/ 553 h 825"/>
                <a:gd name="T6" fmla="*/ 278 w 828"/>
                <a:gd name="T7" fmla="*/ 421 h 825"/>
                <a:gd name="T8" fmla="*/ 201 w 828"/>
                <a:gd name="T9" fmla="*/ 288 h 825"/>
                <a:gd name="T10" fmla="*/ 54 w 828"/>
                <a:gd name="T11" fmla="*/ 283 h 825"/>
                <a:gd name="T12" fmla="*/ 4 w 828"/>
                <a:gd name="T13" fmla="*/ 297 h 825"/>
                <a:gd name="T14" fmla="*/ 2 w 828"/>
                <a:gd name="T15" fmla="*/ 287 h 825"/>
                <a:gd name="T16" fmla="*/ 0 w 828"/>
                <a:gd name="T17" fmla="*/ 23 h 825"/>
                <a:gd name="T18" fmla="*/ 18 w 828"/>
                <a:gd name="T19" fmla="*/ 4 h 825"/>
                <a:gd name="T20" fmla="*/ 260 w 828"/>
                <a:gd name="T21" fmla="*/ 4 h 825"/>
                <a:gd name="T22" fmla="*/ 283 w 828"/>
                <a:gd name="T23" fmla="*/ 39 h 825"/>
                <a:gd name="T24" fmla="*/ 309 w 828"/>
                <a:gd name="T25" fmla="*/ 238 h 825"/>
                <a:gd name="T26" fmla="*/ 504 w 828"/>
                <a:gd name="T27" fmla="*/ 241 h 825"/>
                <a:gd name="T28" fmla="*/ 544 w 828"/>
                <a:gd name="T29" fmla="*/ 59 h 825"/>
                <a:gd name="T30" fmla="*/ 529 w 828"/>
                <a:gd name="T31" fmla="*/ 2 h 825"/>
                <a:gd name="T32" fmla="*/ 547 w 828"/>
                <a:gd name="T33" fmla="*/ 0 h 825"/>
                <a:gd name="T34" fmla="*/ 807 w 828"/>
                <a:gd name="T35" fmla="*/ 0 h 825"/>
                <a:gd name="T36" fmla="*/ 828 w 828"/>
                <a:gd name="T37" fmla="*/ 20 h 825"/>
                <a:gd name="T38" fmla="*/ 828 w 828"/>
                <a:gd name="T39" fmla="*/ 810 h 825"/>
                <a:gd name="T40" fmla="*/ 826 w 828"/>
                <a:gd name="T41" fmla="*/ 825 h 825"/>
                <a:gd name="T42" fmla="*/ 3 w 828"/>
                <a:gd name="T43" fmla="*/ 82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8" h="825">
                  <a:moveTo>
                    <a:pt x="3" y="825"/>
                  </a:moveTo>
                  <a:cubicBezTo>
                    <a:pt x="3" y="725"/>
                    <a:pt x="3" y="626"/>
                    <a:pt x="3" y="526"/>
                  </a:cubicBezTo>
                  <a:cubicBezTo>
                    <a:pt x="36" y="536"/>
                    <a:pt x="67" y="547"/>
                    <a:pt x="100" y="553"/>
                  </a:cubicBezTo>
                  <a:cubicBezTo>
                    <a:pt x="178" y="567"/>
                    <a:pt x="269" y="515"/>
                    <a:pt x="278" y="421"/>
                  </a:cubicBezTo>
                  <a:cubicBezTo>
                    <a:pt x="284" y="366"/>
                    <a:pt x="254" y="316"/>
                    <a:pt x="201" y="288"/>
                  </a:cubicBezTo>
                  <a:cubicBezTo>
                    <a:pt x="153" y="263"/>
                    <a:pt x="104" y="263"/>
                    <a:pt x="54" y="283"/>
                  </a:cubicBezTo>
                  <a:cubicBezTo>
                    <a:pt x="39" y="290"/>
                    <a:pt x="21" y="293"/>
                    <a:pt x="4" y="297"/>
                  </a:cubicBezTo>
                  <a:cubicBezTo>
                    <a:pt x="3" y="293"/>
                    <a:pt x="2" y="290"/>
                    <a:pt x="2" y="287"/>
                  </a:cubicBezTo>
                  <a:cubicBezTo>
                    <a:pt x="1" y="199"/>
                    <a:pt x="1" y="111"/>
                    <a:pt x="0" y="23"/>
                  </a:cubicBezTo>
                  <a:cubicBezTo>
                    <a:pt x="0" y="9"/>
                    <a:pt x="3" y="4"/>
                    <a:pt x="18" y="4"/>
                  </a:cubicBezTo>
                  <a:cubicBezTo>
                    <a:pt x="98" y="5"/>
                    <a:pt x="179" y="4"/>
                    <a:pt x="260" y="4"/>
                  </a:cubicBezTo>
                  <a:cubicBezTo>
                    <a:pt x="290" y="4"/>
                    <a:pt x="292" y="10"/>
                    <a:pt x="283" y="39"/>
                  </a:cubicBezTo>
                  <a:cubicBezTo>
                    <a:pt x="261" y="109"/>
                    <a:pt x="254" y="178"/>
                    <a:pt x="309" y="238"/>
                  </a:cubicBezTo>
                  <a:cubicBezTo>
                    <a:pt x="364" y="298"/>
                    <a:pt x="449" y="300"/>
                    <a:pt x="504" y="241"/>
                  </a:cubicBezTo>
                  <a:cubicBezTo>
                    <a:pt x="552" y="189"/>
                    <a:pt x="563" y="127"/>
                    <a:pt x="544" y="59"/>
                  </a:cubicBezTo>
                  <a:cubicBezTo>
                    <a:pt x="539" y="41"/>
                    <a:pt x="535" y="23"/>
                    <a:pt x="529" y="2"/>
                  </a:cubicBezTo>
                  <a:cubicBezTo>
                    <a:pt x="535" y="2"/>
                    <a:pt x="541" y="0"/>
                    <a:pt x="547" y="0"/>
                  </a:cubicBezTo>
                  <a:cubicBezTo>
                    <a:pt x="634" y="0"/>
                    <a:pt x="721" y="1"/>
                    <a:pt x="807" y="0"/>
                  </a:cubicBezTo>
                  <a:cubicBezTo>
                    <a:pt x="823" y="0"/>
                    <a:pt x="828" y="4"/>
                    <a:pt x="828" y="20"/>
                  </a:cubicBezTo>
                  <a:cubicBezTo>
                    <a:pt x="828" y="283"/>
                    <a:pt x="828" y="546"/>
                    <a:pt x="828" y="810"/>
                  </a:cubicBezTo>
                  <a:cubicBezTo>
                    <a:pt x="828" y="814"/>
                    <a:pt x="827" y="819"/>
                    <a:pt x="826" y="825"/>
                  </a:cubicBezTo>
                  <a:cubicBezTo>
                    <a:pt x="552" y="825"/>
                    <a:pt x="278" y="825"/>
                    <a:pt x="3" y="8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410814" y="845273"/>
            <a:ext cx="5969724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Өзүн жана башкаларды сыйлайт</a:t>
            </a:r>
            <a:endParaRPr lang="en-US" sz="2400" dirty="0" smtClean="0"/>
          </a:p>
        </p:txBody>
      </p:sp>
      <p:sp>
        <p:nvSpPr>
          <p:cNvPr id="24" name="Oval 23"/>
          <p:cNvSpPr/>
          <p:nvPr/>
        </p:nvSpPr>
        <p:spPr>
          <a:xfrm>
            <a:off x="521436" y="845271"/>
            <a:ext cx="506366" cy="5063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34495" y="1679296"/>
            <a:ext cx="506366" cy="5063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77893" y="2800918"/>
            <a:ext cx="506366" cy="5063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srgbClr val="FFFFFF"/>
                </a:solidFill>
                <a:latin typeface="Calibri" panose="020F0502020204030204"/>
              </a:rPr>
              <a:t>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04556" y="2726114"/>
            <a:ext cx="610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Басмырлоосуз, адамдарга бирдей мамиле жазайт </a:t>
            </a:r>
            <a:endParaRPr lang="en-US" sz="2400" dirty="0" smtClean="0"/>
          </a:p>
        </p:txBody>
      </p:sp>
      <p:sp>
        <p:nvSpPr>
          <p:cNvPr id="29" name="Oval 28"/>
          <p:cNvSpPr/>
          <p:nvPr/>
        </p:nvSpPr>
        <p:spPr>
          <a:xfrm>
            <a:off x="469183" y="3692101"/>
            <a:ext cx="506366" cy="5063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1652" y="3692102"/>
            <a:ext cx="6048052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Билимдүү: </a:t>
            </a:r>
            <a:r>
              <a:rPr lang="ru-RU" sz="2400" dirty="0" smtClean="0"/>
              <a:t>ал </a:t>
            </a:r>
            <a:r>
              <a:rPr lang="ru-RU" sz="2400" dirty="0" err="1" smtClean="0"/>
              <a:t>маалыматтуу</a:t>
            </a:r>
            <a:endParaRPr lang="en-US" sz="2400" dirty="0" smtClean="0"/>
          </a:p>
        </p:txBody>
      </p:sp>
      <p:sp>
        <p:nvSpPr>
          <p:cNvPr id="34" name="Прямоугольник 33"/>
          <p:cNvSpPr/>
          <p:nvPr/>
        </p:nvSpPr>
        <p:spPr>
          <a:xfrm>
            <a:off x="1371601" y="1525785"/>
            <a:ext cx="6164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Жеткиликтүү жана ишенимдүү: жетектөөчүлөргө кызмат кылууга даяр болуу жана ага жетишуу</a:t>
            </a:r>
            <a:endParaRPr lang="en-US" sz="2400" dirty="0" smtClean="0"/>
          </a:p>
        </p:txBody>
      </p:sp>
      <p:sp>
        <p:nvSpPr>
          <p:cNvPr id="22" name="Oval 24"/>
          <p:cNvSpPr/>
          <p:nvPr/>
        </p:nvSpPr>
        <p:spPr>
          <a:xfrm>
            <a:off x="521432" y="4435206"/>
            <a:ext cx="506366" cy="5063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noProof="0" dirty="0">
                <a:solidFill>
                  <a:srgbClr val="FFFFFF"/>
                </a:solidFill>
                <a:latin typeface="Calibri" panose="020F0502020204030204"/>
              </a:rPr>
              <a:t>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02750" y="4272892"/>
            <a:ext cx="7657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Түшүнүү: баалуулуктар жана адамдарга боор ооруйт, бирок эмоционалдык эмес </a:t>
            </a:r>
            <a:endParaRPr lang="en-US" sz="2400" dirty="0" smtClean="0"/>
          </a:p>
        </p:txBody>
      </p:sp>
      <p:sp>
        <p:nvSpPr>
          <p:cNvPr id="31" name="Oval 25"/>
          <p:cNvSpPr/>
          <p:nvPr/>
        </p:nvSpPr>
        <p:spPr>
          <a:xfrm>
            <a:off x="335362" y="5321898"/>
            <a:ext cx="855940" cy="5063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noProof="0" dirty="0" smtClean="0">
                <a:solidFill>
                  <a:srgbClr val="FFFFFF"/>
                </a:solidFill>
                <a:latin typeface="Calibri" panose="020F0502020204030204"/>
              </a:rPr>
              <a:t>10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91300" y="5103888"/>
            <a:ext cx="1062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Өзүн өзү башкара билүү: өзү жөнүндө ой жүгүртөт жана башкаларга тийгизген таасирин түшүнөт, эмоцияларды натыйжалуу көзөмөлдөйт, күчтүүлүгүн бекемдейт жана кемчиликтеринин устундо иштейт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5539"/>
            <a:ext cx="3887755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dirty="0" smtClean="0"/>
              <a:t>Жакшы лидер</a:t>
            </a:r>
            <a:endParaRPr lang="en-US" sz="28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229147" y="1519466"/>
            <a:ext cx="2890524" cy="2684880"/>
            <a:chOff x="1111250" y="2736547"/>
            <a:chExt cx="3473207" cy="3016554"/>
          </a:xfrm>
        </p:grpSpPr>
        <p:sp>
          <p:nvSpPr>
            <p:cNvPr id="19" name="Freeform 18"/>
            <p:cNvSpPr/>
            <p:nvPr/>
          </p:nvSpPr>
          <p:spPr bwMode="auto">
            <a:xfrm>
              <a:off x="1199068" y="3392988"/>
              <a:ext cx="3385389" cy="2360113"/>
            </a:xfrm>
            <a:custGeom>
              <a:avLst/>
              <a:gdLst>
                <a:gd name="T0" fmla="*/ 642 w 768"/>
                <a:gd name="T1" fmla="*/ 101 h 535"/>
                <a:gd name="T2" fmla="*/ 603 w 768"/>
                <a:gd name="T3" fmla="*/ 72 h 535"/>
                <a:gd name="T4" fmla="*/ 768 w 768"/>
                <a:gd name="T5" fmla="*/ 0 h 535"/>
                <a:gd name="T6" fmla="*/ 748 w 768"/>
                <a:gd name="T7" fmla="*/ 179 h 535"/>
                <a:gd name="T8" fmla="*/ 728 w 768"/>
                <a:gd name="T9" fmla="*/ 165 h 535"/>
                <a:gd name="T10" fmla="*/ 711 w 768"/>
                <a:gd name="T11" fmla="*/ 152 h 535"/>
                <a:gd name="T12" fmla="*/ 706 w 768"/>
                <a:gd name="T13" fmla="*/ 153 h 535"/>
                <a:gd name="T14" fmla="*/ 634 w 768"/>
                <a:gd name="T15" fmla="*/ 247 h 535"/>
                <a:gd name="T16" fmla="*/ 560 w 768"/>
                <a:gd name="T17" fmla="*/ 343 h 535"/>
                <a:gd name="T18" fmla="*/ 548 w 768"/>
                <a:gd name="T19" fmla="*/ 359 h 535"/>
                <a:gd name="T20" fmla="*/ 540 w 768"/>
                <a:gd name="T21" fmla="*/ 364 h 535"/>
                <a:gd name="T22" fmla="*/ 480 w 768"/>
                <a:gd name="T23" fmla="*/ 372 h 535"/>
                <a:gd name="T24" fmla="*/ 430 w 768"/>
                <a:gd name="T25" fmla="*/ 380 h 535"/>
                <a:gd name="T26" fmla="*/ 365 w 768"/>
                <a:gd name="T27" fmla="*/ 389 h 535"/>
                <a:gd name="T28" fmla="*/ 318 w 768"/>
                <a:gd name="T29" fmla="*/ 406 h 535"/>
                <a:gd name="T30" fmla="*/ 257 w 768"/>
                <a:gd name="T31" fmla="*/ 433 h 535"/>
                <a:gd name="T32" fmla="*/ 190 w 768"/>
                <a:gd name="T33" fmla="*/ 464 h 535"/>
                <a:gd name="T34" fmla="*/ 131 w 768"/>
                <a:gd name="T35" fmla="*/ 491 h 535"/>
                <a:gd name="T36" fmla="*/ 78 w 768"/>
                <a:gd name="T37" fmla="*/ 515 h 535"/>
                <a:gd name="T38" fmla="*/ 37 w 768"/>
                <a:gd name="T39" fmla="*/ 534 h 535"/>
                <a:gd name="T40" fmla="*/ 32 w 768"/>
                <a:gd name="T41" fmla="*/ 532 h 535"/>
                <a:gd name="T42" fmla="*/ 1 w 768"/>
                <a:gd name="T43" fmla="*/ 465 h 535"/>
                <a:gd name="T44" fmla="*/ 3 w 768"/>
                <a:gd name="T45" fmla="*/ 459 h 535"/>
                <a:gd name="T46" fmla="*/ 70 w 768"/>
                <a:gd name="T47" fmla="*/ 428 h 535"/>
                <a:gd name="T48" fmla="*/ 121 w 768"/>
                <a:gd name="T49" fmla="*/ 405 h 535"/>
                <a:gd name="T50" fmla="*/ 203 w 768"/>
                <a:gd name="T51" fmla="*/ 368 h 535"/>
                <a:gd name="T52" fmla="*/ 294 w 768"/>
                <a:gd name="T53" fmla="*/ 326 h 535"/>
                <a:gd name="T54" fmla="*/ 319 w 768"/>
                <a:gd name="T55" fmla="*/ 315 h 535"/>
                <a:gd name="T56" fmla="*/ 341 w 768"/>
                <a:gd name="T57" fmla="*/ 310 h 535"/>
                <a:gd name="T58" fmla="*/ 397 w 768"/>
                <a:gd name="T59" fmla="*/ 301 h 535"/>
                <a:gd name="T60" fmla="*/ 447 w 768"/>
                <a:gd name="T61" fmla="*/ 294 h 535"/>
                <a:gd name="T62" fmla="*/ 498 w 768"/>
                <a:gd name="T63" fmla="*/ 286 h 535"/>
                <a:gd name="T64" fmla="*/ 502 w 768"/>
                <a:gd name="T65" fmla="*/ 283 h 535"/>
                <a:gd name="T66" fmla="*/ 556 w 768"/>
                <a:gd name="T67" fmla="*/ 214 h 535"/>
                <a:gd name="T68" fmla="*/ 626 w 768"/>
                <a:gd name="T69" fmla="*/ 122 h 535"/>
                <a:gd name="T70" fmla="*/ 642 w 768"/>
                <a:gd name="T71" fmla="*/ 10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8" h="535">
                  <a:moveTo>
                    <a:pt x="642" y="101"/>
                  </a:moveTo>
                  <a:cubicBezTo>
                    <a:pt x="629" y="91"/>
                    <a:pt x="616" y="82"/>
                    <a:pt x="603" y="72"/>
                  </a:cubicBezTo>
                  <a:cubicBezTo>
                    <a:pt x="658" y="48"/>
                    <a:pt x="713" y="24"/>
                    <a:pt x="768" y="0"/>
                  </a:cubicBezTo>
                  <a:cubicBezTo>
                    <a:pt x="761" y="60"/>
                    <a:pt x="755" y="119"/>
                    <a:pt x="748" y="179"/>
                  </a:cubicBezTo>
                  <a:cubicBezTo>
                    <a:pt x="741" y="174"/>
                    <a:pt x="734" y="169"/>
                    <a:pt x="728" y="165"/>
                  </a:cubicBezTo>
                  <a:cubicBezTo>
                    <a:pt x="723" y="160"/>
                    <a:pt x="717" y="156"/>
                    <a:pt x="711" y="152"/>
                  </a:cubicBezTo>
                  <a:cubicBezTo>
                    <a:pt x="709" y="150"/>
                    <a:pt x="708" y="151"/>
                    <a:pt x="706" y="153"/>
                  </a:cubicBezTo>
                  <a:cubicBezTo>
                    <a:pt x="682" y="184"/>
                    <a:pt x="658" y="215"/>
                    <a:pt x="634" y="247"/>
                  </a:cubicBezTo>
                  <a:cubicBezTo>
                    <a:pt x="610" y="279"/>
                    <a:pt x="585" y="311"/>
                    <a:pt x="560" y="343"/>
                  </a:cubicBezTo>
                  <a:cubicBezTo>
                    <a:pt x="556" y="348"/>
                    <a:pt x="552" y="354"/>
                    <a:pt x="548" y="359"/>
                  </a:cubicBezTo>
                  <a:cubicBezTo>
                    <a:pt x="546" y="361"/>
                    <a:pt x="543" y="363"/>
                    <a:pt x="540" y="364"/>
                  </a:cubicBezTo>
                  <a:cubicBezTo>
                    <a:pt x="520" y="367"/>
                    <a:pt x="500" y="370"/>
                    <a:pt x="480" y="372"/>
                  </a:cubicBezTo>
                  <a:cubicBezTo>
                    <a:pt x="463" y="375"/>
                    <a:pt x="446" y="377"/>
                    <a:pt x="430" y="380"/>
                  </a:cubicBezTo>
                  <a:cubicBezTo>
                    <a:pt x="408" y="383"/>
                    <a:pt x="387" y="388"/>
                    <a:pt x="365" y="389"/>
                  </a:cubicBezTo>
                  <a:cubicBezTo>
                    <a:pt x="348" y="391"/>
                    <a:pt x="333" y="399"/>
                    <a:pt x="318" y="406"/>
                  </a:cubicBezTo>
                  <a:cubicBezTo>
                    <a:pt x="297" y="415"/>
                    <a:pt x="277" y="424"/>
                    <a:pt x="257" y="433"/>
                  </a:cubicBezTo>
                  <a:cubicBezTo>
                    <a:pt x="235" y="444"/>
                    <a:pt x="213" y="454"/>
                    <a:pt x="190" y="464"/>
                  </a:cubicBezTo>
                  <a:cubicBezTo>
                    <a:pt x="171" y="473"/>
                    <a:pt x="151" y="482"/>
                    <a:pt x="131" y="491"/>
                  </a:cubicBezTo>
                  <a:cubicBezTo>
                    <a:pt x="113" y="499"/>
                    <a:pt x="96" y="507"/>
                    <a:pt x="78" y="515"/>
                  </a:cubicBezTo>
                  <a:cubicBezTo>
                    <a:pt x="64" y="522"/>
                    <a:pt x="51" y="528"/>
                    <a:pt x="37" y="534"/>
                  </a:cubicBezTo>
                  <a:cubicBezTo>
                    <a:pt x="34" y="535"/>
                    <a:pt x="33" y="535"/>
                    <a:pt x="32" y="532"/>
                  </a:cubicBezTo>
                  <a:cubicBezTo>
                    <a:pt x="22" y="509"/>
                    <a:pt x="11" y="487"/>
                    <a:pt x="1" y="465"/>
                  </a:cubicBezTo>
                  <a:cubicBezTo>
                    <a:pt x="0" y="462"/>
                    <a:pt x="0" y="461"/>
                    <a:pt x="3" y="459"/>
                  </a:cubicBezTo>
                  <a:cubicBezTo>
                    <a:pt x="25" y="449"/>
                    <a:pt x="48" y="439"/>
                    <a:pt x="70" y="428"/>
                  </a:cubicBezTo>
                  <a:cubicBezTo>
                    <a:pt x="87" y="421"/>
                    <a:pt x="104" y="413"/>
                    <a:pt x="121" y="405"/>
                  </a:cubicBezTo>
                  <a:cubicBezTo>
                    <a:pt x="148" y="393"/>
                    <a:pt x="175" y="380"/>
                    <a:pt x="203" y="368"/>
                  </a:cubicBezTo>
                  <a:cubicBezTo>
                    <a:pt x="233" y="354"/>
                    <a:pt x="264" y="340"/>
                    <a:pt x="294" y="326"/>
                  </a:cubicBezTo>
                  <a:cubicBezTo>
                    <a:pt x="302" y="323"/>
                    <a:pt x="311" y="318"/>
                    <a:pt x="319" y="315"/>
                  </a:cubicBezTo>
                  <a:cubicBezTo>
                    <a:pt x="326" y="313"/>
                    <a:pt x="334" y="311"/>
                    <a:pt x="341" y="310"/>
                  </a:cubicBezTo>
                  <a:cubicBezTo>
                    <a:pt x="360" y="307"/>
                    <a:pt x="378" y="304"/>
                    <a:pt x="397" y="301"/>
                  </a:cubicBezTo>
                  <a:cubicBezTo>
                    <a:pt x="413" y="299"/>
                    <a:pt x="430" y="297"/>
                    <a:pt x="447" y="294"/>
                  </a:cubicBezTo>
                  <a:cubicBezTo>
                    <a:pt x="464" y="292"/>
                    <a:pt x="481" y="289"/>
                    <a:pt x="498" y="286"/>
                  </a:cubicBezTo>
                  <a:cubicBezTo>
                    <a:pt x="499" y="286"/>
                    <a:pt x="501" y="284"/>
                    <a:pt x="502" y="283"/>
                  </a:cubicBezTo>
                  <a:cubicBezTo>
                    <a:pt x="520" y="260"/>
                    <a:pt x="538" y="237"/>
                    <a:pt x="556" y="214"/>
                  </a:cubicBezTo>
                  <a:cubicBezTo>
                    <a:pt x="579" y="183"/>
                    <a:pt x="603" y="153"/>
                    <a:pt x="626" y="122"/>
                  </a:cubicBezTo>
                  <a:cubicBezTo>
                    <a:pt x="631" y="115"/>
                    <a:pt x="637" y="108"/>
                    <a:pt x="642" y="1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689782" y="2736547"/>
              <a:ext cx="1159199" cy="1918826"/>
            </a:xfrm>
            <a:custGeom>
              <a:avLst/>
              <a:gdLst>
                <a:gd name="T0" fmla="*/ 30 w 263"/>
                <a:gd name="T1" fmla="*/ 255 h 435"/>
                <a:gd name="T2" fmla="*/ 19 w 263"/>
                <a:gd name="T3" fmla="*/ 304 h 435"/>
                <a:gd name="T4" fmla="*/ 1 w 263"/>
                <a:gd name="T5" fmla="*/ 248 h 435"/>
                <a:gd name="T6" fmla="*/ 34 w 263"/>
                <a:gd name="T7" fmla="*/ 202 h 435"/>
                <a:gd name="T8" fmla="*/ 48 w 263"/>
                <a:gd name="T9" fmla="*/ 175 h 435"/>
                <a:gd name="T10" fmla="*/ 40 w 263"/>
                <a:gd name="T11" fmla="*/ 122 h 435"/>
                <a:gd name="T12" fmla="*/ 93 w 263"/>
                <a:gd name="T13" fmla="*/ 150 h 435"/>
                <a:gd name="T14" fmla="*/ 88 w 263"/>
                <a:gd name="T15" fmla="*/ 186 h 435"/>
                <a:gd name="T16" fmla="*/ 129 w 263"/>
                <a:gd name="T17" fmla="*/ 188 h 435"/>
                <a:gd name="T18" fmla="*/ 154 w 263"/>
                <a:gd name="T19" fmla="*/ 174 h 435"/>
                <a:gd name="T20" fmla="*/ 158 w 263"/>
                <a:gd name="T21" fmla="*/ 15 h 435"/>
                <a:gd name="T22" fmla="*/ 178 w 263"/>
                <a:gd name="T23" fmla="*/ 13 h 435"/>
                <a:gd name="T24" fmla="*/ 255 w 263"/>
                <a:gd name="T25" fmla="*/ 22 h 435"/>
                <a:gd name="T26" fmla="*/ 252 w 263"/>
                <a:gd name="T27" fmla="*/ 38 h 435"/>
                <a:gd name="T28" fmla="*/ 243 w 263"/>
                <a:gd name="T29" fmla="*/ 55 h 435"/>
                <a:gd name="T30" fmla="*/ 263 w 263"/>
                <a:gd name="T31" fmla="*/ 84 h 435"/>
                <a:gd name="T32" fmla="*/ 183 w 263"/>
                <a:gd name="T33" fmla="*/ 84 h 435"/>
                <a:gd name="T34" fmla="*/ 178 w 263"/>
                <a:gd name="T35" fmla="*/ 157 h 435"/>
                <a:gd name="T36" fmla="*/ 190 w 263"/>
                <a:gd name="T37" fmla="*/ 174 h 435"/>
                <a:gd name="T38" fmla="*/ 178 w 263"/>
                <a:gd name="T39" fmla="*/ 199 h 435"/>
                <a:gd name="T40" fmla="*/ 169 w 263"/>
                <a:gd name="T41" fmla="*/ 225 h 435"/>
                <a:gd name="T42" fmla="*/ 158 w 263"/>
                <a:gd name="T43" fmla="*/ 205 h 435"/>
                <a:gd name="T44" fmla="*/ 135 w 263"/>
                <a:gd name="T45" fmla="*/ 217 h 435"/>
                <a:gd name="T46" fmla="*/ 91 w 263"/>
                <a:gd name="T47" fmla="*/ 217 h 435"/>
                <a:gd name="T48" fmla="*/ 95 w 263"/>
                <a:gd name="T49" fmla="*/ 276 h 435"/>
                <a:gd name="T50" fmla="*/ 102 w 263"/>
                <a:gd name="T51" fmla="*/ 292 h 435"/>
                <a:gd name="T52" fmla="*/ 149 w 263"/>
                <a:gd name="T53" fmla="*/ 312 h 435"/>
                <a:gd name="T54" fmla="*/ 171 w 263"/>
                <a:gd name="T55" fmla="*/ 381 h 435"/>
                <a:gd name="T56" fmla="*/ 140 w 263"/>
                <a:gd name="T57" fmla="*/ 364 h 435"/>
                <a:gd name="T58" fmla="*/ 120 w 263"/>
                <a:gd name="T59" fmla="*/ 330 h 435"/>
                <a:gd name="T60" fmla="*/ 89 w 263"/>
                <a:gd name="T61" fmla="*/ 321 h 435"/>
                <a:gd name="T62" fmla="*/ 92 w 263"/>
                <a:gd name="T63" fmla="*/ 365 h 435"/>
                <a:gd name="T64" fmla="*/ 63 w 263"/>
                <a:gd name="T65" fmla="*/ 423 h 435"/>
                <a:gd name="T66" fmla="*/ 35 w 263"/>
                <a:gd name="T67" fmla="*/ 408 h 435"/>
                <a:gd name="T68" fmla="*/ 60 w 263"/>
                <a:gd name="T69" fmla="*/ 359 h 435"/>
                <a:gd name="T70" fmla="*/ 53 w 263"/>
                <a:gd name="T71" fmla="*/ 320 h 435"/>
                <a:gd name="T72" fmla="*/ 41 w 263"/>
                <a:gd name="T73" fmla="*/ 242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" h="435">
                  <a:moveTo>
                    <a:pt x="40" y="239"/>
                  </a:moveTo>
                  <a:cubicBezTo>
                    <a:pt x="33" y="241"/>
                    <a:pt x="29" y="249"/>
                    <a:pt x="30" y="255"/>
                  </a:cubicBezTo>
                  <a:cubicBezTo>
                    <a:pt x="31" y="267"/>
                    <a:pt x="32" y="278"/>
                    <a:pt x="32" y="290"/>
                  </a:cubicBezTo>
                  <a:cubicBezTo>
                    <a:pt x="32" y="298"/>
                    <a:pt x="27" y="304"/>
                    <a:pt x="19" y="304"/>
                  </a:cubicBezTo>
                  <a:cubicBezTo>
                    <a:pt x="11" y="305"/>
                    <a:pt x="5" y="300"/>
                    <a:pt x="4" y="291"/>
                  </a:cubicBezTo>
                  <a:cubicBezTo>
                    <a:pt x="3" y="277"/>
                    <a:pt x="3" y="262"/>
                    <a:pt x="1" y="248"/>
                  </a:cubicBezTo>
                  <a:cubicBezTo>
                    <a:pt x="0" y="240"/>
                    <a:pt x="2" y="235"/>
                    <a:pt x="7" y="230"/>
                  </a:cubicBezTo>
                  <a:cubicBezTo>
                    <a:pt x="17" y="221"/>
                    <a:pt x="25" y="211"/>
                    <a:pt x="34" y="202"/>
                  </a:cubicBezTo>
                  <a:cubicBezTo>
                    <a:pt x="36" y="200"/>
                    <a:pt x="37" y="199"/>
                    <a:pt x="37" y="197"/>
                  </a:cubicBezTo>
                  <a:cubicBezTo>
                    <a:pt x="38" y="189"/>
                    <a:pt x="40" y="181"/>
                    <a:pt x="48" y="175"/>
                  </a:cubicBezTo>
                  <a:cubicBezTo>
                    <a:pt x="35" y="168"/>
                    <a:pt x="29" y="157"/>
                    <a:pt x="30" y="143"/>
                  </a:cubicBezTo>
                  <a:cubicBezTo>
                    <a:pt x="30" y="135"/>
                    <a:pt x="34" y="128"/>
                    <a:pt x="40" y="122"/>
                  </a:cubicBezTo>
                  <a:cubicBezTo>
                    <a:pt x="52" y="111"/>
                    <a:pt x="72" y="111"/>
                    <a:pt x="84" y="123"/>
                  </a:cubicBezTo>
                  <a:cubicBezTo>
                    <a:pt x="91" y="131"/>
                    <a:pt x="94" y="139"/>
                    <a:pt x="93" y="150"/>
                  </a:cubicBezTo>
                  <a:cubicBezTo>
                    <a:pt x="92" y="160"/>
                    <a:pt x="86" y="168"/>
                    <a:pt x="78" y="173"/>
                  </a:cubicBezTo>
                  <a:cubicBezTo>
                    <a:pt x="82" y="178"/>
                    <a:pt x="84" y="182"/>
                    <a:pt x="88" y="186"/>
                  </a:cubicBezTo>
                  <a:cubicBezTo>
                    <a:pt x="88" y="187"/>
                    <a:pt x="90" y="188"/>
                    <a:pt x="92" y="188"/>
                  </a:cubicBezTo>
                  <a:cubicBezTo>
                    <a:pt x="104" y="188"/>
                    <a:pt x="117" y="188"/>
                    <a:pt x="129" y="188"/>
                  </a:cubicBezTo>
                  <a:cubicBezTo>
                    <a:pt x="131" y="188"/>
                    <a:pt x="133" y="187"/>
                    <a:pt x="135" y="186"/>
                  </a:cubicBezTo>
                  <a:cubicBezTo>
                    <a:pt x="141" y="182"/>
                    <a:pt x="147" y="178"/>
                    <a:pt x="154" y="174"/>
                  </a:cubicBezTo>
                  <a:cubicBezTo>
                    <a:pt x="157" y="172"/>
                    <a:pt x="158" y="169"/>
                    <a:pt x="158" y="165"/>
                  </a:cubicBezTo>
                  <a:cubicBezTo>
                    <a:pt x="158" y="115"/>
                    <a:pt x="158" y="65"/>
                    <a:pt x="158" y="15"/>
                  </a:cubicBezTo>
                  <a:cubicBezTo>
                    <a:pt x="158" y="11"/>
                    <a:pt x="159" y="6"/>
                    <a:pt x="163" y="4"/>
                  </a:cubicBezTo>
                  <a:cubicBezTo>
                    <a:pt x="170" y="0"/>
                    <a:pt x="178" y="4"/>
                    <a:pt x="178" y="13"/>
                  </a:cubicBezTo>
                  <a:cubicBezTo>
                    <a:pt x="179" y="22"/>
                    <a:pt x="179" y="22"/>
                    <a:pt x="187" y="22"/>
                  </a:cubicBezTo>
                  <a:cubicBezTo>
                    <a:pt x="210" y="22"/>
                    <a:pt x="232" y="22"/>
                    <a:pt x="255" y="22"/>
                  </a:cubicBezTo>
                  <a:cubicBezTo>
                    <a:pt x="257" y="22"/>
                    <a:pt x="259" y="22"/>
                    <a:pt x="263" y="22"/>
                  </a:cubicBezTo>
                  <a:cubicBezTo>
                    <a:pt x="259" y="28"/>
                    <a:pt x="255" y="33"/>
                    <a:pt x="252" y="38"/>
                  </a:cubicBezTo>
                  <a:cubicBezTo>
                    <a:pt x="249" y="42"/>
                    <a:pt x="246" y="46"/>
                    <a:pt x="244" y="49"/>
                  </a:cubicBezTo>
                  <a:cubicBezTo>
                    <a:pt x="242" y="51"/>
                    <a:pt x="242" y="53"/>
                    <a:pt x="243" y="55"/>
                  </a:cubicBezTo>
                  <a:cubicBezTo>
                    <a:pt x="249" y="63"/>
                    <a:pt x="254" y="71"/>
                    <a:pt x="260" y="79"/>
                  </a:cubicBezTo>
                  <a:cubicBezTo>
                    <a:pt x="261" y="80"/>
                    <a:pt x="262" y="82"/>
                    <a:pt x="263" y="84"/>
                  </a:cubicBezTo>
                  <a:cubicBezTo>
                    <a:pt x="260" y="84"/>
                    <a:pt x="259" y="84"/>
                    <a:pt x="257" y="84"/>
                  </a:cubicBezTo>
                  <a:cubicBezTo>
                    <a:pt x="232" y="84"/>
                    <a:pt x="208" y="84"/>
                    <a:pt x="183" y="84"/>
                  </a:cubicBezTo>
                  <a:cubicBezTo>
                    <a:pt x="179" y="84"/>
                    <a:pt x="178" y="85"/>
                    <a:pt x="178" y="89"/>
                  </a:cubicBezTo>
                  <a:cubicBezTo>
                    <a:pt x="178" y="112"/>
                    <a:pt x="178" y="134"/>
                    <a:pt x="178" y="157"/>
                  </a:cubicBezTo>
                  <a:cubicBezTo>
                    <a:pt x="178" y="160"/>
                    <a:pt x="179" y="161"/>
                    <a:pt x="182" y="163"/>
                  </a:cubicBezTo>
                  <a:cubicBezTo>
                    <a:pt x="187" y="164"/>
                    <a:pt x="190" y="168"/>
                    <a:pt x="190" y="174"/>
                  </a:cubicBezTo>
                  <a:cubicBezTo>
                    <a:pt x="191" y="180"/>
                    <a:pt x="189" y="185"/>
                    <a:pt x="184" y="188"/>
                  </a:cubicBezTo>
                  <a:cubicBezTo>
                    <a:pt x="179" y="190"/>
                    <a:pt x="178" y="194"/>
                    <a:pt x="178" y="199"/>
                  </a:cubicBezTo>
                  <a:cubicBezTo>
                    <a:pt x="178" y="204"/>
                    <a:pt x="178" y="210"/>
                    <a:pt x="178" y="215"/>
                  </a:cubicBezTo>
                  <a:cubicBezTo>
                    <a:pt x="178" y="222"/>
                    <a:pt x="175" y="225"/>
                    <a:pt x="169" y="225"/>
                  </a:cubicBezTo>
                  <a:cubicBezTo>
                    <a:pt x="163" y="226"/>
                    <a:pt x="159" y="222"/>
                    <a:pt x="158" y="216"/>
                  </a:cubicBezTo>
                  <a:cubicBezTo>
                    <a:pt x="158" y="213"/>
                    <a:pt x="158" y="210"/>
                    <a:pt x="158" y="205"/>
                  </a:cubicBezTo>
                  <a:cubicBezTo>
                    <a:pt x="153" y="209"/>
                    <a:pt x="149" y="212"/>
                    <a:pt x="144" y="214"/>
                  </a:cubicBezTo>
                  <a:cubicBezTo>
                    <a:pt x="142" y="216"/>
                    <a:pt x="138" y="217"/>
                    <a:pt x="135" y="217"/>
                  </a:cubicBezTo>
                  <a:cubicBezTo>
                    <a:pt x="122" y="217"/>
                    <a:pt x="109" y="217"/>
                    <a:pt x="96" y="216"/>
                  </a:cubicBezTo>
                  <a:cubicBezTo>
                    <a:pt x="94" y="216"/>
                    <a:pt x="93" y="217"/>
                    <a:pt x="91" y="217"/>
                  </a:cubicBezTo>
                  <a:cubicBezTo>
                    <a:pt x="92" y="225"/>
                    <a:pt x="92" y="234"/>
                    <a:pt x="93" y="243"/>
                  </a:cubicBezTo>
                  <a:cubicBezTo>
                    <a:pt x="94" y="254"/>
                    <a:pt x="94" y="265"/>
                    <a:pt x="95" y="276"/>
                  </a:cubicBezTo>
                  <a:cubicBezTo>
                    <a:pt x="96" y="279"/>
                    <a:pt x="96" y="282"/>
                    <a:pt x="96" y="285"/>
                  </a:cubicBezTo>
                  <a:cubicBezTo>
                    <a:pt x="96" y="289"/>
                    <a:pt x="99" y="290"/>
                    <a:pt x="102" y="292"/>
                  </a:cubicBezTo>
                  <a:cubicBezTo>
                    <a:pt x="115" y="295"/>
                    <a:pt x="128" y="299"/>
                    <a:pt x="140" y="303"/>
                  </a:cubicBezTo>
                  <a:cubicBezTo>
                    <a:pt x="143" y="305"/>
                    <a:pt x="147" y="309"/>
                    <a:pt x="149" y="312"/>
                  </a:cubicBezTo>
                  <a:cubicBezTo>
                    <a:pt x="157" y="328"/>
                    <a:pt x="165" y="344"/>
                    <a:pt x="174" y="360"/>
                  </a:cubicBezTo>
                  <a:cubicBezTo>
                    <a:pt x="178" y="367"/>
                    <a:pt x="177" y="376"/>
                    <a:pt x="171" y="381"/>
                  </a:cubicBezTo>
                  <a:cubicBezTo>
                    <a:pt x="165" y="385"/>
                    <a:pt x="155" y="386"/>
                    <a:pt x="150" y="380"/>
                  </a:cubicBezTo>
                  <a:cubicBezTo>
                    <a:pt x="146" y="375"/>
                    <a:pt x="144" y="370"/>
                    <a:pt x="140" y="364"/>
                  </a:cubicBezTo>
                  <a:cubicBezTo>
                    <a:pt x="135" y="354"/>
                    <a:pt x="130" y="344"/>
                    <a:pt x="125" y="335"/>
                  </a:cubicBezTo>
                  <a:cubicBezTo>
                    <a:pt x="124" y="333"/>
                    <a:pt x="122" y="330"/>
                    <a:pt x="120" y="330"/>
                  </a:cubicBezTo>
                  <a:cubicBezTo>
                    <a:pt x="110" y="327"/>
                    <a:pt x="101" y="324"/>
                    <a:pt x="91" y="321"/>
                  </a:cubicBezTo>
                  <a:cubicBezTo>
                    <a:pt x="91" y="321"/>
                    <a:pt x="90" y="321"/>
                    <a:pt x="89" y="321"/>
                  </a:cubicBezTo>
                  <a:cubicBezTo>
                    <a:pt x="89" y="327"/>
                    <a:pt x="90" y="334"/>
                    <a:pt x="90" y="340"/>
                  </a:cubicBezTo>
                  <a:cubicBezTo>
                    <a:pt x="91" y="348"/>
                    <a:pt x="93" y="357"/>
                    <a:pt x="92" y="365"/>
                  </a:cubicBezTo>
                  <a:cubicBezTo>
                    <a:pt x="91" y="371"/>
                    <a:pt x="88" y="378"/>
                    <a:pt x="85" y="383"/>
                  </a:cubicBezTo>
                  <a:cubicBezTo>
                    <a:pt x="78" y="397"/>
                    <a:pt x="70" y="410"/>
                    <a:pt x="63" y="423"/>
                  </a:cubicBezTo>
                  <a:cubicBezTo>
                    <a:pt x="58" y="432"/>
                    <a:pt x="49" y="435"/>
                    <a:pt x="41" y="431"/>
                  </a:cubicBezTo>
                  <a:cubicBezTo>
                    <a:pt x="33" y="426"/>
                    <a:pt x="30" y="417"/>
                    <a:pt x="35" y="408"/>
                  </a:cubicBezTo>
                  <a:cubicBezTo>
                    <a:pt x="43" y="394"/>
                    <a:pt x="51" y="379"/>
                    <a:pt x="59" y="365"/>
                  </a:cubicBezTo>
                  <a:cubicBezTo>
                    <a:pt x="60" y="363"/>
                    <a:pt x="60" y="361"/>
                    <a:pt x="60" y="359"/>
                  </a:cubicBezTo>
                  <a:cubicBezTo>
                    <a:pt x="60" y="349"/>
                    <a:pt x="59" y="340"/>
                    <a:pt x="58" y="330"/>
                  </a:cubicBezTo>
                  <a:cubicBezTo>
                    <a:pt x="58" y="326"/>
                    <a:pt x="57" y="323"/>
                    <a:pt x="53" y="320"/>
                  </a:cubicBezTo>
                  <a:cubicBezTo>
                    <a:pt x="48" y="316"/>
                    <a:pt x="46" y="309"/>
                    <a:pt x="45" y="302"/>
                  </a:cubicBezTo>
                  <a:cubicBezTo>
                    <a:pt x="44" y="282"/>
                    <a:pt x="42" y="262"/>
                    <a:pt x="41" y="242"/>
                  </a:cubicBezTo>
                  <a:cubicBezTo>
                    <a:pt x="41" y="241"/>
                    <a:pt x="41" y="240"/>
                    <a:pt x="40" y="2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1111250" y="4178960"/>
              <a:ext cx="656441" cy="1124072"/>
            </a:xfrm>
            <a:custGeom>
              <a:avLst/>
              <a:gdLst>
                <a:gd name="T0" fmla="*/ 72 w 149"/>
                <a:gd name="T1" fmla="*/ 163 h 255"/>
                <a:gd name="T2" fmla="*/ 74 w 149"/>
                <a:gd name="T3" fmla="*/ 182 h 255"/>
                <a:gd name="T4" fmla="*/ 75 w 149"/>
                <a:gd name="T5" fmla="*/ 198 h 255"/>
                <a:gd name="T6" fmla="*/ 71 w 149"/>
                <a:gd name="T7" fmla="*/ 211 h 255"/>
                <a:gd name="T8" fmla="*/ 54 w 149"/>
                <a:gd name="T9" fmla="*/ 244 h 255"/>
                <a:gd name="T10" fmla="*/ 35 w 149"/>
                <a:gd name="T11" fmla="*/ 250 h 255"/>
                <a:gd name="T12" fmla="*/ 33 w 149"/>
                <a:gd name="T13" fmla="*/ 232 h 255"/>
                <a:gd name="T14" fmla="*/ 49 w 149"/>
                <a:gd name="T15" fmla="*/ 199 h 255"/>
                <a:gd name="T16" fmla="*/ 51 w 149"/>
                <a:gd name="T17" fmla="*/ 193 h 255"/>
                <a:gd name="T18" fmla="*/ 48 w 149"/>
                <a:gd name="T19" fmla="*/ 170 h 255"/>
                <a:gd name="T20" fmla="*/ 45 w 149"/>
                <a:gd name="T21" fmla="*/ 165 h 255"/>
                <a:gd name="T22" fmla="*/ 37 w 149"/>
                <a:gd name="T23" fmla="*/ 149 h 255"/>
                <a:gd name="T24" fmla="*/ 33 w 149"/>
                <a:gd name="T25" fmla="*/ 106 h 255"/>
                <a:gd name="T26" fmla="*/ 32 w 149"/>
                <a:gd name="T27" fmla="*/ 101 h 255"/>
                <a:gd name="T28" fmla="*/ 24 w 149"/>
                <a:gd name="T29" fmla="*/ 116 h 255"/>
                <a:gd name="T30" fmla="*/ 27 w 149"/>
                <a:gd name="T31" fmla="*/ 141 h 255"/>
                <a:gd name="T32" fmla="*/ 11 w 149"/>
                <a:gd name="T33" fmla="*/ 152 h 255"/>
                <a:gd name="T34" fmla="*/ 5 w 149"/>
                <a:gd name="T35" fmla="*/ 141 h 255"/>
                <a:gd name="T36" fmla="*/ 2 w 149"/>
                <a:gd name="T37" fmla="*/ 114 h 255"/>
                <a:gd name="T38" fmla="*/ 9 w 149"/>
                <a:gd name="T39" fmla="*/ 91 h 255"/>
                <a:gd name="T40" fmla="*/ 27 w 149"/>
                <a:gd name="T41" fmla="*/ 72 h 255"/>
                <a:gd name="T42" fmla="*/ 29 w 149"/>
                <a:gd name="T43" fmla="*/ 68 h 255"/>
                <a:gd name="T44" fmla="*/ 36 w 149"/>
                <a:gd name="T45" fmla="*/ 51 h 255"/>
                <a:gd name="T46" fmla="*/ 22 w 149"/>
                <a:gd name="T47" fmla="*/ 23 h 255"/>
                <a:gd name="T48" fmla="*/ 34 w 149"/>
                <a:gd name="T49" fmla="*/ 7 h 255"/>
                <a:gd name="T50" fmla="*/ 68 w 149"/>
                <a:gd name="T51" fmla="*/ 16 h 255"/>
                <a:gd name="T52" fmla="*/ 60 w 149"/>
                <a:gd name="T53" fmla="*/ 48 h 255"/>
                <a:gd name="T54" fmla="*/ 68 w 149"/>
                <a:gd name="T55" fmla="*/ 59 h 255"/>
                <a:gd name="T56" fmla="*/ 71 w 149"/>
                <a:gd name="T57" fmla="*/ 60 h 255"/>
                <a:gd name="T58" fmla="*/ 100 w 149"/>
                <a:gd name="T59" fmla="*/ 60 h 255"/>
                <a:gd name="T60" fmla="*/ 105 w 149"/>
                <a:gd name="T61" fmla="*/ 58 h 255"/>
                <a:gd name="T62" fmla="*/ 129 w 149"/>
                <a:gd name="T63" fmla="*/ 40 h 255"/>
                <a:gd name="T64" fmla="*/ 146 w 149"/>
                <a:gd name="T65" fmla="*/ 42 h 255"/>
                <a:gd name="T66" fmla="*/ 143 w 149"/>
                <a:gd name="T67" fmla="*/ 58 h 255"/>
                <a:gd name="T68" fmla="*/ 112 w 149"/>
                <a:gd name="T69" fmla="*/ 80 h 255"/>
                <a:gd name="T70" fmla="*/ 106 w 149"/>
                <a:gd name="T71" fmla="*/ 82 h 255"/>
                <a:gd name="T72" fmla="*/ 77 w 149"/>
                <a:gd name="T73" fmla="*/ 82 h 255"/>
                <a:gd name="T74" fmla="*/ 71 w 149"/>
                <a:gd name="T75" fmla="*/ 82 h 255"/>
                <a:gd name="T76" fmla="*/ 73 w 149"/>
                <a:gd name="T77" fmla="*/ 105 h 255"/>
                <a:gd name="T78" fmla="*/ 76 w 149"/>
                <a:gd name="T79" fmla="*/ 133 h 255"/>
                <a:gd name="T80" fmla="*/ 82 w 149"/>
                <a:gd name="T81" fmla="*/ 141 h 255"/>
                <a:gd name="T82" fmla="*/ 109 w 149"/>
                <a:gd name="T83" fmla="*/ 149 h 255"/>
                <a:gd name="T84" fmla="*/ 118 w 149"/>
                <a:gd name="T85" fmla="*/ 155 h 255"/>
                <a:gd name="T86" fmla="*/ 140 w 149"/>
                <a:gd name="T87" fmla="*/ 193 h 255"/>
                <a:gd name="T88" fmla="*/ 135 w 149"/>
                <a:gd name="T89" fmla="*/ 210 h 255"/>
                <a:gd name="T90" fmla="*/ 118 w 149"/>
                <a:gd name="T91" fmla="*/ 205 h 255"/>
                <a:gd name="T92" fmla="*/ 101 w 149"/>
                <a:gd name="T93" fmla="*/ 174 h 255"/>
                <a:gd name="T94" fmla="*/ 97 w 149"/>
                <a:gd name="T95" fmla="*/ 171 h 255"/>
                <a:gd name="T96" fmla="*/ 72 w 149"/>
                <a:gd name="T97" fmla="*/ 16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9" h="255">
                  <a:moveTo>
                    <a:pt x="72" y="163"/>
                  </a:moveTo>
                  <a:cubicBezTo>
                    <a:pt x="72" y="170"/>
                    <a:pt x="73" y="176"/>
                    <a:pt x="74" y="182"/>
                  </a:cubicBezTo>
                  <a:cubicBezTo>
                    <a:pt x="74" y="187"/>
                    <a:pt x="76" y="193"/>
                    <a:pt x="75" y="198"/>
                  </a:cubicBezTo>
                  <a:cubicBezTo>
                    <a:pt x="75" y="203"/>
                    <a:pt x="73" y="207"/>
                    <a:pt x="71" y="211"/>
                  </a:cubicBezTo>
                  <a:cubicBezTo>
                    <a:pt x="66" y="222"/>
                    <a:pt x="60" y="233"/>
                    <a:pt x="54" y="244"/>
                  </a:cubicBezTo>
                  <a:cubicBezTo>
                    <a:pt x="50" y="252"/>
                    <a:pt x="42" y="255"/>
                    <a:pt x="35" y="250"/>
                  </a:cubicBezTo>
                  <a:cubicBezTo>
                    <a:pt x="30" y="246"/>
                    <a:pt x="29" y="239"/>
                    <a:pt x="33" y="232"/>
                  </a:cubicBezTo>
                  <a:cubicBezTo>
                    <a:pt x="38" y="221"/>
                    <a:pt x="44" y="210"/>
                    <a:pt x="49" y="199"/>
                  </a:cubicBezTo>
                  <a:cubicBezTo>
                    <a:pt x="50" y="197"/>
                    <a:pt x="51" y="195"/>
                    <a:pt x="51" y="193"/>
                  </a:cubicBezTo>
                  <a:cubicBezTo>
                    <a:pt x="50" y="185"/>
                    <a:pt x="49" y="177"/>
                    <a:pt x="48" y="170"/>
                  </a:cubicBezTo>
                  <a:cubicBezTo>
                    <a:pt x="48" y="168"/>
                    <a:pt x="47" y="166"/>
                    <a:pt x="45" y="165"/>
                  </a:cubicBezTo>
                  <a:cubicBezTo>
                    <a:pt x="40" y="161"/>
                    <a:pt x="38" y="155"/>
                    <a:pt x="37" y="149"/>
                  </a:cubicBezTo>
                  <a:cubicBezTo>
                    <a:pt x="36" y="134"/>
                    <a:pt x="35" y="120"/>
                    <a:pt x="33" y="106"/>
                  </a:cubicBezTo>
                  <a:cubicBezTo>
                    <a:pt x="33" y="105"/>
                    <a:pt x="32" y="103"/>
                    <a:pt x="32" y="101"/>
                  </a:cubicBezTo>
                  <a:cubicBezTo>
                    <a:pt x="27" y="105"/>
                    <a:pt x="23" y="109"/>
                    <a:pt x="24" y="116"/>
                  </a:cubicBezTo>
                  <a:cubicBezTo>
                    <a:pt x="26" y="124"/>
                    <a:pt x="26" y="132"/>
                    <a:pt x="27" y="141"/>
                  </a:cubicBezTo>
                  <a:cubicBezTo>
                    <a:pt x="28" y="150"/>
                    <a:pt x="20" y="155"/>
                    <a:pt x="11" y="152"/>
                  </a:cubicBezTo>
                  <a:cubicBezTo>
                    <a:pt x="7" y="150"/>
                    <a:pt x="5" y="146"/>
                    <a:pt x="5" y="141"/>
                  </a:cubicBezTo>
                  <a:cubicBezTo>
                    <a:pt x="4" y="132"/>
                    <a:pt x="4" y="123"/>
                    <a:pt x="2" y="114"/>
                  </a:cubicBezTo>
                  <a:cubicBezTo>
                    <a:pt x="0" y="104"/>
                    <a:pt x="3" y="98"/>
                    <a:pt x="9" y="91"/>
                  </a:cubicBezTo>
                  <a:cubicBezTo>
                    <a:pt x="16" y="85"/>
                    <a:pt x="21" y="79"/>
                    <a:pt x="27" y="72"/>
                  </a:cubicBezTo>
                  <a:cubicBezTo>
                    <a:pt x="28" y="71"/>
                    <a:pt x="29" y="69"/>
                    <a:pt x="29" y="68"/>
                  </a:cubicBezTo>
                  <a:cubicBezTo>
                    <a:pt x="29" y="61"/>
                    <a:pt x="32" y="56"/>
                    <a:pt x="36" y="51"/>
                  </a:cubicBezTo>
                  <a:cubicBezTo>
                    <a:pt x="26" y="45"/>
                    <a:pt x="20" y="36"/>
                    <a:pt x="22" y="23"/>
                  </a:cubicBezTo>
                  <a:cubicBezTo>
                    <a:pt x="24" y="16"/>
                    <a:pt x="28" y="10"/>
                    <a:pt x="34" y="7"/>
                  </a:cubicBezTo>
                  <a:cubicBezTo>
                    <a:pt x="45" y="0"/>
                    <a:pt x="62" y="4"/>
                    <a:pt x="68" y="16"/>
                  </a:cubicBezTo>
                  <a:cubicBezTo>
                    <a:pt x="75" y="29"/>
                    <a:pt x="71" y="43"/>
                    <a:pt x="60" y="48"/>
                  </a:cubicBezTo>
                  <a:cubicBezTo>
                    <a:pt x="62" y="52"/>
                    <a:pt x="65" y="56"/>
                    <a:pt x="68" y="59"/>
                  </a:cubicBezTo>
                  <a:cubicBezTo>
                    <a:pt x="69" y="60"/>
                    <a:pt x="70" y="60"/>
                    <a:pt x="71" y="60"/>
                  </a:cubicBezTo>
                  <a:cubicBezTo>
                    <a:pt x="81" y="60"/>
                    <a:pt x="90" y="60"/>
                    <a:pt x="100" y="60"/>
                  </a:cubicBezTo>
                  <a:cubicBezTo>
                    <a:pt x="101" y="60"/>
                    <a:pt x="103" y="59"/>
                    <a:pt x="105" y="58"/>
                  </a:cubicBezTo>
                  <a:cubicBezTo>
                    <a:pt x="113" y="52"/>
                    <a:pt x="121" y="46"/>
                    <a:pt x="129" y="40"/>
                  </a:cubicBezTo>
                  <a:cubicBezTo>
                    <a:pt x="135" y="36"/>
                    <a:pt x="142" y="37"/>
                    <a:pt x="146" y="42"/>
                  </a:cubicBezTo>
                  <a:cubicBezTo>
                    <a:pt x="149" y="46"/>
                    <a:pt x="149" y="54"/>
                    <a:pt x="143" y="58"/>
                  </a:cubicBezTo>
                  <a:cubicBezTo>
                    <a:pt x="132" y="65"/>
                    <a:pt x="122" y="73"/>
                    <a:pt x="112" y="80"/>
                  </a:cubicBezTo>
                  <a:cubicBezTo>
                    <a:pt x="110" y="81"/>
                    <a:pt x="108" y="82"/>
                    <a:pt x="106" y="82"/>
                  </a:cubicBezTo>
                  <a:cubicBezTo>
                    <a:pt x="96" y="82"/>
                    <a:pt x="87" y="82"/>
                    <a:pt x="77" y="82"/>
                  </a:cubicBezTo>
                  <a:cubicBezTo>
                    <a:pt x="76" y="82"/>
                    <a:pt x="74" y="82"/>
                    <a:pt x="71" y="82"/>
                  </a:cubicBezTo>
                  <a:cubicBezTo>
                    <a:pt x="72" y="90"/>
                    <a:pt x="73" y="98"/>
                    <a:pt x="73" y="105"/>
                  </a:cubicBezTo>
                  <a:cubicBezTo>
                    <a:pt x="74" y="114"/>
                    <a:pt x="75" y="124"/>
                    <a:pt x="76" y="133"/>
                  </a:cubicBezTo>
                  <a:cubicBezTo>
                    <a:pt x="77" y="137"/>
                    <a:pt x="77" y="140"/>
                    <a:pt x="82" y="141"/>
                  </a:cubicBezTo>
                  <a:cubicBezTo>
                    <a:pt x="91" y="143"/>
                    <a:pt x="100" y="146"/>
                    <a:pt x="109" y="149"/>
                  </a:cubicBezTo>
                  <a:cubicBezTo>
                    <a:pt x="112" y="150"/>
                    <a:pt x="116" y="152"/>
                    <a:pt x="118" y="155"/>
                  </a:cubicBezTo>
                  <a:cubicBezTo>
                    <a:pt x="125" y="168"/>
                    <a:pt x="132" y="181"/>
                    <a:pt x="140" y="193"/>
                  </a:cubicBezTo>
                  <a:cubicBezTo>
                    <a:pt x="143" y="200"/>
                    <a:pt x="141" y="207"/>
                    <a:pt x="135" y="210"/>
                  </a:cubicBezTo>
                  <a:cubicBezTo>
                    <a:pt x="129" y="214"/>
                    <a:pt x="122" y="212"/>
                    <a:pt x="118" y="205"/>
                  </a:cubicBezTo>
                  <a:cubicBezTo>
                    <a:pt x="112" y="195"/>
                    <a:pt x="107" y="185"/>
                    <a:pt x="101" y="174"/>
                  </a:cubicBezTo>
                  <a:cubicBezTo>
                    <a:pt x="100" y="173"/>
                    <a:pt x="99" y="171"/>
                    <a:pt x="97" y="171"/>
                  </a:cubicBezTo>
                  <a:cubicBezTo>
                    <a:pt x="89" y="168"/>
                    <a:pt x="81" y="166"/>
                    <a:pt x="72" y="16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1837946" y="3856228"/>
              <a:ext cx="656441" cy="1121877"/>
            </a:xfrm>
            <a:custGeom>
              <a:avLst/>
              <a:gdLst>
                <a:gd name="T0" fmla="*/ 59 w 149"/>
                <a:gd name="T1" fmla="*/ 48 h 254"/>
                <a:gd name="T2" fmla="*/ 67 w 149"/>
                <a:gd name="T3" fmla="*/ 58 h 254"/>
                <a:gd name="T4" fmla="*/ 71 w 149"/>
                <a:gd name="T5" fmla="*/ 59 h 254"/>
                <a:gd name="T6" fmla="*/ 98 w 149"/>
                <a:gd name="T7" fmla="*/ 59 h 254"/>
                <a:gd name="T8" fmla="*/ 105 w 149"/>
                <a:gd name="T9" fmla="*/ 56 h 254"/>
                <a:gd name="T10" fmla="*/ 129 w 149"/>
                <a:gd name="T11" fmla="*/ 39 h 254"/>
                <a:gd name="T12" fmla="*/ 145 w 149"/>
                <a:gd name="T13" fmla="*/ 41 h 254"/>
                <a:gd name="T14" fmla="*/ 142 w 149"/>
                <a:gd name="T15" fmla="*/ 57 h 254"/>
                <a:gd name="T16" fmla="*/ 112 w 149"/>
                <a:gd name="T17" fmla="*/ 78 h 254"/>
                <a:gd name="T18" fmla="*/ 104 w 149"/>
                <a:gd name="T19" fmla="*/ 81 h 254"/>
                <a:gd name="T20" fmla="*/ 75 w 149"/>
                <a:gd name="T21" fmla="*/ 81 h 254"/>
                <a:gd name="T22" fmla="*/ 71 w 149"/>
                <a:gd name="T23" fmla="*/ 86 h 254"/>
                <a:gd name="T24" fmla="*/ 75 w 149"/>
                <a:gd name="T25" fmla="*/ 134 h 254"/>
                <a:gd name="T26" fmla="*/ 81 w 149"/>
                <a:gd name="T27" fmla="*/ 140 h 254"/>
                <a:gd name="T28" fmla="*/ 105 w 149"/>
                <a:gd name="T29" fmla="*/ 146 h 254"/>
                <a:gd name="T30" fmla="*/ 119 w 149"/>
                <a:gd name="T31" fmla="*/ 157 h 254"/>
                <a:gd name="T32" fmla="*/ 139 w 149"/>
                <a:gd name="T33" fmla="*/ 192 h 254"/>
                <a:gd name="T34" fmla="*/ 134 w 149"/>
                <a:gd name="T35" fmla="*/ 209 h 254"/>
                <a:gd name="T36" fmla="*/ 118 w 149"/>
                <a:gd name="T37" fmla="*/ 204 h 254"/>
                <a:gd name="T38" fmla="*/ 100 w 149"/>
                <a:gd name="T39" fmla="*/ 173 h 254"/>
                <a:gd name="T40" fmla="*/ 95 w 149"/>
                <a:gd name="T41" fmla="*/ 169 h 254"/>
                <a:gd name="T42" fmla="*/ 71 w 149"/>
                <a:gd name="T43" fmla="*/ 162 h 254"/>
                <a:gd name="T44" fmla="*/ 73 w 149"/>
                <a:gd name="T45" fmla="*/ 183 h 254"/>
                <a:gd name="T46" fmla="*/ 74 w 149"/>
                <a:gd name="T47" fmla="*/ 199 h 254"/>
                <a:gd name="T48" fmla="*/ 67 w 149"/>
                <a:gd name="T49" fmla="*/ 215 h 254"/>
                <a:gd name="T50" fmla="*/ 54 w 149"/>
                <a:gd name="T51" fmla="*/ 242 h 254"/>
                <a:gd name="T52" fmla="*/ 33 w 149"/>
                <a:gd name="T53" fmla="*/ 248 h 254"/>
                <a:gd name="T54" fmla="*/ 32 w 149"/>
                <a:gd name="T55" fmla="*/ 230 h 254"/>
                <a:gd name="T56" fmla="*/ 49 w 149"/>
                <a:gd name="T57" fmla="*/ 198 h 254"/>
                <a:gd name="T58" fmla="*/ 50 w 149"/>
                <a:gd name="T59" fmla="*/ 192 h 254"/>
                <a:gd name="T60" fmla="*/ 47 w 149"/>
                <a:gd name="T61" fmla="*/ 169 h 254"/>
                <a:gd name="T62" fmla="*/ 44 w 149"/>
                <a:gd name="T63" fmla="*/ 164 h 254"/>
                <a:gd name="T64" fmla="*/ 37 w 149"/>
                <a:gd name="T65" fmla="*/ 149 h 254"/>
                <a:gd name="T66" fmla="*/ 31 w 149"/>
                <a:gd name="T67" fmla="*/ 102 h 254"/>
                <a:gd name="T68" fmla="*/ 31 w 149"/>
                <a:gd name="T69" fmla="*/ 100 h 254"/>
                <a:gd name="T70" fmla="*/ 23 w 149"/>
                <a:gd name="T71" fmla="*/ 113 h 254"/>
                <a:gd name="T72" fmla="*/ 26 w 149"/>
                <a:gd name="T73" fmla="*/ 138 h 254"/>
                <a:gd name="T74" fmla="*/ 16 w 149"/>
                <a:gd name="T75" fmla="*/ 151 h 254"/>
                <a:gd name="T76" fmla="*/ 4 w 149"/>
                <a:gd name="T77" fmla="*/ 141 h 254"/>
                <a:gd name="T78" fmla="*/ 0 w 149"/>
                <a:gd name="T79" fmla="*/ 103 h 254"/>
                <a:gd name="T80" fmla="*/ 2 w 149"/>
                <a:gd name="T81" fmla="*/ 98 h 254"/>
                <a:gd name="T82" fmla="*/ 26 w 149"/>
                <a:gd name="T83" fmla="*/ 71 h 254"/>
                <a:gd name="T84" fmla="*/ 28 w 149"/>
                <a:gd name="T85" fmla="*/ 67 h 254"/>
                <a:gd name="T86" fmla="*/ 35 w 149"/>
                <a:gd name="T87" fmla="*/ 50 h 254"/>
                <a:gd name="T88" fmla="*/ 21 w 149"/>
                <a:gd name="T89" fmla="*/ 28 h 254"/>
                <a:gd name="T90" fmla="*/ 28 w 149"/>
                <a:gd name="T91" fmla="*/ 9 h 254"/>
                <a:gd name="T92" fmla="*/ 63 w 149"/>
                <a:gd name="T93" fmla="*/ 9 h 254"/>
                <a:gd name="T94" fmla="*/ 59 w 149"/>
                <a:gd name="T95" fmla="*/ 4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9" h="254">
                  <a:moveTo>
                    <a:pt x="59" y="48"/>
                  </a:moveTo>
                  <a:cubicBezTo>
                    <a:pt x="62" y="51"/>
                    <a:pt x="64" y="55"/>
                    <a:pt x="67" y="58"/>
                  </a:cubicBezTo>
                  <a:cubicBezTo>
                    <a:pt x="68" y="59"/>
                    <a:pt x="69" y="59"/>
                    <a:pt x="71" y="59"/>
                  </a:cubicBezTo>
                  <a:cubicBezTo>
                    <a:pt x="80" y="59"/>
                    <a:pt x="89" y="59"/>
                    <a:pt x="98" y="59"/>
                  </a:cubicBezTo>
                  <a:cubicBezTo>
                    <a:pt x="101" y="59"/>
                    <a:pt x="103" y="57"/>
                    <a:pt x="105" y="56"/>
                  </a:cubicBezTo>
                  <a:cubicBezTo>
                    <a:pt x="113" y="51"/>
                    <a:pt x="121" y="45"/>
                    <a:pt x="129" y="39"/>
                  </a:cubicBezTo>
                  <a:cubicBezTo>
                    <a:pt x="134" y="35"/>
                    <a:pt x="141" y="36"/>
                    <a:pt x="145" y="41"/>
                  </a:cubicBezTo>
                  <a:cubicBezTo>
                    <a:pt x="149" y="46"/>
                    <a:pt x="147" y="53"/>
                    <a:pt x="142" y="57"/>
                  </a:cubicBezTo>
                  <a:cubicBezTo>
                    <a:pt x="132" y="64"/>
                    <a:pt x="122" y="71"/>
                    <a:pt x="112" y="78"/>
                  </a:cubicBezTo>
                  <a:cubicBezTo>
                    <a:pt x="110" y="80"/>
                    <a:pt x="107" y="80"/>
                    <a:pt x="104" y="81"/>
                  </a:cubicBezTo>
                  <a:cubicBezTo>
                    <a:pt x="95" y="81"/>
                    <a:pt x="85" y="81"/>
                    <a:pt x="75" y="81"/>
                  </a:cubicBezTo>
                  <a:cubicBezTo>
                    <a:pt x="72" y="81"/>
                    <a:pt x="70" y="82"/>
                    <a:pt x="71" y="86"/>
                  </a:cubicBezTo>
                  <a:cubicBezTo>
                    <a:pt x="73" y="102"/>
                    <a:pt x="74" y="118"/>
                    <a:pt x="75" y="134"/>
                  </a:cubicBezTo>
                  <a:cubicBezTo>
                    <a:pt x="76" y="138"/>
                    <a:pt x="78" y="139"/>
                    <a:pt x="81" y="140"/>
                  </a:cubicBezTo>
                  <a:cubicBezTo>
                    <a:pt x="89" y="142"/>
                    <a:pt x="97" y="145"/>
                    <a:pt x="105" y="146"/>
                  </a:cubicBezTo>
                  <a:cubicBezTo>
                    <a:pt x="111" y="148"/>
                    <a:pt x="116" y="151"/>
                    <a:pt x="119" y="157"/>
                  </a:cubicBezTo>
                  <a:cubicBezTo>
                    <a:pt x="125" y="169"/>
                    <a:pt x="132" y="181"/>
                    <a:pt x="139" y="192"/>
                  </a:cubicBezTo>
                  <a:cubicBezTo>
                    <a:pt x="142" y="199"/>
                    <a:pt x="140" y="206"/>
                    <a:pt x="134" y="209"/>
                  </a:cubicBezTo>
                  <a:cubicBezTo>
                    <a:pt x="129" y="212"/>
                    <a:pt x="121" y="210"/>
                    <a:pt x="118" y="204"/>
                  </a:cubicBezTo>
                  <a:cubicBezTo>
                    <a:pt x="112" y="194"/>
                    <a:pt x="106" y="184"/>
                    <a:pt x="100" y="173"/>
                  </a:cubicBezTo>
                  <a:cubicBezTo>
                    <a:pt x="99" y="172"/>
                    <a:pt x="97" y="170"/>
                    <a:pt x="95" y="169"/>
                  </a:cubicBezTo>
                  <a:cubicBezTo>
                    <a:pt x="88" y="167"/>
                    <a:pt x="80" y="165"/>
                    <a:pt x="71" y="162"/>
                  </a:cubicBezTo>
                  <a:cubicBezTo>
                    <a:pt x="72" y="170"/>
                    <a:pt x="72" y="177"/>
                    <a:pt x="73" y="183"/>
                  </a:cubicBezTo>
                  <a:cubicBezTo>
                    <a:pt x="74" y="189"/>
                    <a:pt x="75" y="194"/>
                    <a:pt x="74" y="199"/>
                  </a:cubicBezTo>
                  <a:cubicBezTo>
                    <a:pt x="73" y="205"/>
                    <a:pt x="70" y="210"/>
                    <a:pt x="67" y="215"/>
                  </a:cubicBezTo>
                  <a:cubicBezTo>
                    <a:pt x="63" y="224"/>
                    <a:pt x="58" y="233"/>
                    <a:pt x="54" y="242"/>
                  </a:cubicBezTo>
                  <a:cubicBezTo>
                    <a:pt x="49" y="251"/>
                    <a:pt x="40" y="254"/>
                    <a:pt x="33" y="248"/>
                  </a:cubicBezTo>
                  <a:cubicBezTo>
                    <a:pt x="29" y="244"/>
                    <a:pt x="28" y="237"/>
                    <a:pt x="32" y="230"/>
                  </a:cubicBezTo>
                  <a:cubicBezTo>
                    <a:pt x="38" y="219"/>
                    <a:pt x="43" y="209"/>
                    <a:pt x="49" y="198"/>
                  </a:cubicBezTo>
                  <a:cubicBezTo>
                    <a:pt x="49" y="196"/>
                    <a:pt x="50" y="194"/>
                    <a:pt x="50" y="192"/>
                  </a:cubicBezTo>
                  <a:cubicBezTo>
                    <a:pt x="49" y="184"/>
                    <a:pt x="48" y="177"/>
                    <a:pt x="47" y="169"/>
                  </a:cubicBezTo>
                  <a:cubicBezTo>
                    <a:pt x="47" y="168"/>
                    <a:pt x="46" y="165"/>
                    <a:pt x="44" y="164"/>
                  </a:cubicBezTo>
                  <a:cubicBezTo>
                    <a:pt x="40" y="160"/>
                    <a:pt x="37" y="155"/>
                    <a:pt x="37" y="149"/>
                  </a:cubicBezTo>
                  <a:cubicBezTo>
                    <a:pt x="35" y="133"/>
                    <a:pt x="33" y="118"/>
                    <a:pt x="31" y="102"/>
                  </a:cubicBezTo>
                  <a:cubicBezTo>
                    <a:pt x="31" y="102"/>
                    <a:pt x="31" y="101"/>
                    <a:pt x="31" y="100"/>
                  </a:cubicBezTo>
                  <a:cubicBezTo>
                    <a:pt x="25" y="103"/>
                    <a:pt x="23" y="108"/>
                    <a:pt x="23" y="113"/>
                  </a:cubicBezTo>
                  <a:cubicBezTo>
                    <a:pt x="24" y="121"/>
                    <a:pt x="25" y="130"/>
                    <a:pt x="26" y="138"/>
                  </a:cubicBezTo>
                  <a:cubicBezTo>
                    <a:pt x="27" y="146"/>
                    <a:pt x="23" y="151"/>
                    <a:pt x="16" y="151"/>
                  </a:cubicBezTo>
                  <a:cubicBezTo>
                    <a:pt x="10" y="152"/>
                    <a:pt x="5" y="148"/>
                    <a:pt x="4" y="141"/>
                  </a:cubicBezTo>
                  <a:cubicBezTo>
                    <a:pt x="3" y="128"/>
                    <a:pt x="1" y="116"/>
                    <a:pt x="0" y="103"/>
                  </a:cubicBezTo>
                  <a:cubicBezTo>
                    <a:pt x="0" y="101"/>
                    <a:pt x="1" y="99"/>
                    <a:pt x="2" y="98"/>
                  </a:cubicBezTo>
                  <a:cubicBezTo>
                    <a:pt x="10" y="89"/>
                    <a:pt x="18" y="80"/>
                    <a:pt x="26" y="71"/>
                  </a:cubicBezTo>
                  <a:cubicBezTo>
                    <a:pt x="27" y="70"/>
                    <a:pt x="28" y="69"/>
                    <a:pt x="28" y="67"/>
                  </a:cubicBezTo>
                  <a:cubicBezTo>
                    <a:pt x="30" y="57"/>
                    <a:pt x="30" y="57"/>
                    <a:pt x="35" y="50"/>
                  </a:cubicBezTo>
                  <a:cubicBezTo>
                    <a:pt x="27" y="45"/>
                    <a:pt x="21" y="38"/>
                    <a:pt x="21" y="28"/>
                  </a:cubicBezTo>
                  <a:cubicBezTo>
                    <a:pt x="21" y="21"/>
                    <a:pt x="23" y="15"/>
                    <a:pt x="28" y="9"/>
                  </a:cubicBezTo>
                  <a:cubicBezTo>
                    <a:pt x="37" y="0"/>
                    <a:pt x="53" y="0"/>
                    <a:pt x="63" y="9"/>
                  </a:cubicBezTo>
                  <a:cubicBezTo>
                    <a:pt x="74" y="19"/>
                    <a:pt x="73" y="35"/>
                    <a:pt x="59" y="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337560" y="643890"/>
            <a:ext cx="8150225" cy="55695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Жакшы Лидер </a:t>
            </a:r>
            <a:r>
              <a:rPr lang="en-US" sz="2000" dirty="0" smtClean="0"/>
              <a:t>- бул адамдардын ишенимине, сый-урматына ээ болгон, алардын муктаждыктарын жана көйгөйлөрүн чечүүгө жетектеген адамдар. </a:t>
            </a:r>
            <a:endParaRPr lang="en-US" sz="2000" dirty="0" smtClean="0"/>
          </a:p>
          <a:p>
            <a:r>
              <a:rPr lang="en-US" sz="2000" b="1" dirty="0" smtClean="0"/>
              <a:t>Жакшы Лидер </a:t>
            </a:r>
            <a:r>
              <a:rPr lang="en-US" sz="2000" dirty="0" smtClean="0"/>
              <a:t>- бул адамдардын иш-аракеттерин жана ой-пикирлерин башкаруучу </a:t>
            </a:r>
            <a:endParaRPr lang="en-US" sz="2000" dirty="0" smtClean="0"/>
          </a:p>
          <a:p>
            <a:r>
              <a:rPr lang="en-US" sz="2000" b="1" dirty="0" smtClean="0"/>
              <a:t>Жакшы Лидер </a:t>
            </a:r>
            <a:r>
              <a:rPr lang="en-US" sz="2000" dirty="0" smtClean="0"/>
              <a:t>- адамдар менен жакшы мамиледе болгон адам</a:t>
            </a:r>
            <a:endParaRPr lang="en-US" sz="2000" dirty="0" smtClean="0"/>
          </a:p>
          <a:p>
            <a:pPr algn="just"/>
            <a:r>
              <a:rPr lang="en-US" sz="2000" b="1" dirty="0" smtClean="0"/>
              <a:t>Жакшы Лидер </a:t>
            </a:r>
            <a:r>
              <a:rPr lang="en-US" sz="2000" dirty="0" smtClean="0"/>
              <a:t>- бул идеялары, пикирлери жана үлгүлүү аракеттери башкалардын өнүгүүсүнө таасир эткен адам.</a:t>
            </a:r>
            <a:endParaRPr lang="en-US" sz="2000" dirty="0" smtClean="0"/>
          </a:p>
          <a:p>
            <a:pPr algn="just"/>
            <a:r>
              <a:rPr lang="en-US" sz="2000" b="1" dirty="0" smtClean="0"/>
              <a:t>Жакшы Лидер </a:t>
            </a:r>
            <a:r>
              <a:rPr lang="en-US" sz="2000" dirty="0" smtClean="0"/>
              <a:t>- бул ачык, туруктуу, ишенимдүү жана ар бир адам менен кандайча иш алып барууну билген адам</a:t>
            </a:r>
            <a:endParaRPr lang="en-US" sz="2000" dirty="0" smtClean="0"/>
          </a:p>
          <a:p>
            <a:r>
              <a:rPr lang="en-US" sz="2000" b="1" dirty="0" smtClean="0"/>
              <a:t>Жакшы Лидер </a:t>
            </a:r>
            <a:r>
              <a:rPr lang="en-US" sz="2000" dirty="0" smtClean="0"/>
              <a:t>- бул кырдаалды түшүнгөн жана жалпы түшүнүккө ээ адам </a:t>
            </a:r>
            <a:endParaRPr lang="en-US" sz="2000" dirty="0" smtClean="0"/>
          </a:p>
          <a:p>
            <a:r>
              <a:rPr lang="en-US" sz="2000" b="1" dirty="0" smtClean="0"/>
              <a:t>Жакшы Лидер </a:t>
            </a:r>
            <a:r>
              <a:rPr lang="en-US" sz="2000" dirty="0" smtClean="0"/>
              <a:t>- популярдуу, көнүмүш жана кызматташууга даяр адам. </a:t>
            </a:r>
            <a:endParaRPr lang="en-US" sz="2000" dirty="0" smtClean="0"/>
          </a:p>
          <a:p>
            <a:r>
              <a:rPr lang="en-US" sz="2000" b="1" dirty="0" smtClean="0"/>
              <a:t>Жакшы Лидер </a:t>
            </a:r>
            <a:r>
              <a:rPr lang="en-US" sz="2000" dirty="0" smtClean="0"/>
              <a:t>- бирөө, чынчыкды жана достукту  бекем тутунган адам</a:t>
            </a:r>
            <a:endParaRPr lang="en-US" sz="2000" dirty="0" smtClean="0"/>
          </a:p>
          <a:p>
            <a:pPr algn="just"/>
            <a:r>
              <a:rPr lang="en-US" sz="2000" b="1" dirty="0" smtClean="0"/>
              <a:t>Жакшы Лидер </a:t>
            </a:r>
            <a:r>
              <a:rPr lang="en-US" sz="2000" dirty="0" smtClean="0"/>
              <a:t>- бул өз максатына жетүү үчүн, топ катары биримдигин сактап калуу үчүн чебердик менен жетекчилик кыла алган адам.</a:t>
            </a:r>
            <a:endParaRPr lang="ru-RU" altLang="en-US" sz="2000" dirty="0" smtClean="0"/>
          </a:p>
          <a:p>
            <a:pPr marL="285750" indent="-285750" algn="just">
              <a:defRPr/>
            </a:pPr>
            <a:endParaRPr lang="en-GB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endParaRPr kumimoji="0" lang="en-GB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527381" y="2025153"/>
            <a:ext cx="3127904" cy="3316010"/>
            <a:chOff x="5173663" y="2449513"/>
            <a:chExt cx="1847850" cy="1958976"/>
          </a:xfrm>
        </p:grpSpPr>
        <p:sp>
          <p:nvSpPr>
            <p:cNvPr id="21" name="Freeform 5"/>
            <p:cNvSpPr/>
            <p:nvPr/>
          </p:nvSpPr>
          <p:spPr bwMode="auto">
            <a:xfrm>
              <a:off x="5741988" y="2449513"/>
              <a:ext cx="1279525" cy="1841500"/>
            </a:xfrm>
            <a:custGeom>
              <a:avLst/>
              <a:gdLst>
                <a:gd name="T0" fmla="*/ 196 w 401"/>
                <a:gd name="T1" fmla="*/ 226 h 577"/>
                <a:gd name="T2" fmla="*/ 203 w 401"/>
                <a:gd name="T3" fmla="*/ 226 h 577"/>
                <a:gd name="T4" fmla="*/ 308 w 401"/>
                <a:gd name="T5" fmla="*/ 225 h 577"/>
                <a:gd name="T6" fmla="*/ 354 w 401"/>
                <a:gd name="T7" fmla="*/ 228 h 577"/>
                <a:gd name="T8" fmla="*/ 393 w 401"/>
                <a:gd name="T9" fmla="*/ 256 h 577"/>
                <a:gd name="T10" fmla="*/ 395 w 401"/>
                <a:gd name="T11" fmla="*/ 298 h 577"/>
                <a:gd name="T12" fmla="*/ 379 w 401"/>
                <a:gd name="T13" fmla="*/ 313 h 577"/>
                <a:gd name="T14" fmla="*/ 375 w 401"/>
                <a:gd name="T15" fmla="*/ 316 h 577"/>
                <a:gd name="T16" fmla="*/ 400 w 401"/>
                <a:gd name="T17" fmla="*/ 364 h 577"/>
                <a:gd name="T18" fmla="*/ 371 w 401"/>
                <a:gd name="T19" fmla="*/ 409 h 577"/>
                <a:gd name="T20" fmla="*/ 391 w 401"/>
                <a:gd name="T21" fmla="*/ 457 h 577"/>
                <a:gd name="T22" fmla="*/ 361 w 401"/>
                <a:gd name="T23" fmla="*/ 499 h 577"/>
                <a:gd name="T24" fmla="*/ 371 w 401"/>
                <a:gd name="T25" fmla="*/ 511 h 577"/>
                <a:gd name="T26" fmla="*/ 374 w 401"/>
                <a:gd name="T27" fmla="*/ 533 h 577"/>
                <a:gd name="T28" fmla="*/ 340 w 401"/>
                <a:gd name="T29" fmla="*/ 575 h 577"/>
                <a:gd name="T30" fmla="*/ 325 w 401"/>
                <a:gd name="T31" fmla="*/ 577 h 577"/>
                <a:gd name="T32" fmla="*/ 271 w 401"/>
                <a:gd name="T33" fmla="*/ 575 h 577"/>
                <a:gd name="T34" fmla="*/ 45 w 401"/>
                <a:gd name="T35" fmla="*/ 575 h 577"/>
                <a:gd name="T36" fmla="*/ 22 w 401"/>
                <a:gd name="T37" fmla="*/ 573 h 577"/>
                <a:gd name="T38" fmla="*/ 3 w 401"/>
                <a:gd name="T39" fmla="*/ 551 h 577"/>
                <a:gd name="T40" fmla="*/ 2 w 401"/>
                <a:gd name="T41" fmla="*/ 497 h 577"/>
                <a:gd name="T42" fmla="*/ 0 w 401"/>
                <a:gd name="T43" fmla="*/ 382 h 577"/>
                <a:gd name="T44" fmla="*/ 1 w 401"/>
                <a:gd name="T45" fmla="*/ 320 h 577"/>
                <a:gd name="T46" fmla="*/ 9 w 401"/>
                <a:gd name="T47" fmla="*/ 276 h 577"/>
                <a:gd name="T48" fmla="*/ 30 w 401"/>
                <a:gd name="T49" fmla="*/ 224 h 577"/>
                <a:gd name="T50" fmla="*/ 70 w 401"/>
                <a:gd name="T51" fmla="*/ 173 h 577"/>
                <a:gd name="T52" fmla="*/ 123 w 401"/>
                <a:gd name="T53" fmla="*/ 122 h 577"/>
                <a:gd name="T54" fmla="*/ 144 w 401"/>
                <a:gd name="T55" fmla="*/ 68 h 577"/>
                <a:gd name="T56" fmla="*/ 144 w 401"/>
                <a:gd name="T57" fmla="*/ 29 h 577"/>
                <a:gd name="T58" fmla="*/ 147 w 401"/>
                <a:gd name="T59" fmla="*/ 19 h 577"/>
                <a:gd name="T60" fmla="*/ 182 w 401"/>
                <a:gd name="T61" fmla="*/ 3 h 577"/>
                <a:gd name="T62" fmla="*/ 224 w 401"/>
                <a:gd name="T63" fmla="*/ 31 h 577"/>
                <a:gd name="T64" fmla="*/ 234 w 401"/>
                <a:gd name="T65" fmla="*/ 67 h 577"/>
                <a:gd name="T66" fmla="*/ 231 w 401"/>
                <a:gd name="T67" fmla="*/ 110 h 577"/>
                <a:gd name="T68" fmla="*/ 208 w 401"/>
                <a:gd name="T69" fmla="*/ 187 h 577"/>
                <a:gd name="T70" fmla="*/ 198 w 401"/>
                <a:gd name="T71" fmla="*/ 217 h 577"/>
                <a:gd name="T72" fmla="*/ 196 w 401"/>
                <a:gd name="T73" fmla="*/ 22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1" h="577">
                  <a:moveTo>
                    <a:pt x="196" y="226"/>
                  </a:moveTo>
                  <a:cubicBezTo>
                    <a:pt x="199" y="226"/>
                    <a:pt x="201" y="226"/>
                    <a:pt x="203" y="226"/>
                  </a:cubicBezTo>
                  <a:cubicBezTo>
                    <a:pt x="238" y="226"/>
                    <a:pt x="273" y="225"/>
                    <a:pt x="308" y="225"/>
                  </a:cubicBezTo>
                  <a:cubicBezTo>
                    <a:pt x="324" y="225"/>
                    <a:pt x="339" y="226"/>
                    <a:pt x="354" y="228"/>
                  </a:cubicBezTo>
                  <a:cubicBezTo>
                    <a:pt x="372" y="230"/>
                    <a:pt x="384" y="241"/>
                    <a:pt x="393" y="256"/>
                  </a:cubicBezTo>
                  <a:cubicBezTo>
                    <a:pt x="401" y="270"/>
                    <a:pt x="401" y="284"/>
                    <a:pt x="395" y="298"/>
                  </a:cubicBezTo>
                  <a:cubicBezTo>
                    <a:pt x="392" y="306"/>
                    <a:pt x="385" y="310"/>
                    <a:pt x="379" y="313"/>
                  </a:cubicBezTo>
                  <a:cubicBezTo>
                    <a:pt x="378" y="314"/>
                    <a:pt x="377" y="315"/>
                    <a:pt x="375" y="316"/>
                  </a:cubicBezTo>
                  <a:cubicBezTo>
                    <a:pt x="394" y="327"/>
                    <a:pt x="400" y="344"/>
                    <a:pt x="400" y="364"/>
                  </a:cubicBezTo>
                  <a:cubicBezTo>
                    <a:pt x="401" y="385"/>
                    <a:pt x="388" y="399"/>
                    <a:pt x="371" y="409"/>
                  </a:cubicBezTo>
                  <a:cubicBezTo>
                    <a:pt x="387" y="422"/>
                    <a:pt x="394" y="438"/>
                    <a:pt x="391" y="457"/>
                  </a:cubicBezTo>
                  <a:cubicBezTo>
                    <a:pt x="388" y="476"/>
                    <a:pt x="379" y="491"/>
                    <a:pt x="361" y="499"/>
                  </a:cubicBezTo>
                  <a:cubicBezTo>
                    <a:pt x="365" y="503"/>
                    <a:pt x="369" y="507"/>
                    <a:pt x="371" y="511"/>
                  </a:cubicBezTo>
                  <a:cubicBezTo>
                    <a:pt x="376" y="518"/>
                    <a:pt x="376" y="526"/>
                    <a:pt x="374" y="533"/>
                  </a:cubicBezTo>
                  <a:cubicBezTo>
                    <a:pt x="369" y="552"/>
                    <a:pt x="359" y="567"/>
                    <a:pt x="340" y="575"/>
                  </a:cubicBezTo>
                  <a:cubicBezTo>
                    <a:pt x="335" y="577"/>
                    <a:pt x="330" y="577"/>
                    <a:pt x="325" y="577"/>
                  </a:cubicBezTo>
                  <a:cubicBezTo>
                    <a:pt x="307" y="577"/>
                    <a:pt x="289" y="575"/>
                    <a:pt x="271" y="575"/>
                  </a:cubicBezTo>
                  <a:cubicBezTo>
                    <a:pt x="196" y="575"/>
                    <a:pt x="120" y="576"/>
                    <a:pt x="45" y="575"/>
                  </a:cubicBezTo>
                  <a:cubicBezTo>
                    <a:pt x="37" y="575"/>
                    <a:pt x="30" y="574"/>
                    <a:pt x="22" y="573"/>
                  </a:cubicBezTo>
                  <a:cubicBezTo>
                    <a:pt x="9" y="571"/>
                    <a:pt x="4" y="563"/>
                    <a:pt x="3" y="551"/>
                  </a:cubicBezTo>
                  <a:cubicBezTo>
                    <a:pt x="2" y="533"/>
                    <a:pt x="2" y="515"/>
                    <a:pt x="2" y="497"/>
                  </a:cubicBezTo>
                  <a:cubicBezTo>
                    <a:pt x="1" y="458"/>
                    <a:pt x="0" y="420"/>
                    <a:pt x="0" y="382"/>
                  </a:cubicBezTo>
                  <a:cubicBezTo>
                    <a:pt x="0" y="361"/>
                    <a:pt x="0" y="340"/>
                    <a:pt x="1" y="320"/>
                  </a:cubicBezTo>
                  <a:cubicBezTo>
                    <a:pt x="1" y="305"/>
                    <a:pt x="4" y="290"/>
                    <a:pt x="9" y="276"/>
                  </a:cubicBezTo>
                  <a:cubicBezTo>
                    <a:pt x="15" y="258"/>
                    <a:pt x="21" y="240"/>
                    <a:pt x="30" y="224"/>
                  </a:cubicBezTo>
                  <a:cubicBezTo>
                    <a:pt x="41" y="204"/>
                    <a:pt x="55" y="188"/>
                    <a:pt x="70" y="173"/>
                  </a:cubicBezTo>
                  <a:cubicBezTo>
                    <a:pt x="88" y="155"/>
                    <a:pt x="105" y="139"/>
                    <a:pt x="123" y="122"/>
                  </a:cubicBezTo>
                  <a:cubicBezTo>
                    <a:pt x="137" y="107"/>
                    <a:pt x="144" y="89"/>
                    <a:pt x="144" y="68"/>
                  </a:cubicBezTo>
                  <a:cubicBezTo>
                    <a:pt x="145" y="55"/>
                    <a:pt x="144" y="42"/>
                    <a:pt x="144" y="29"/>
                  </a:cubicBezTo>
                  <a:cubicBezTo>
                    <a:pt x="145" y="26"/>
                    <a:pt x="145" y="22"/>
                    <a:pt x="147" y="19"/>
                  </a:cubicBezTo>
                  <a:cubicBezTo>
                    <a:pt x="154" y="6"/>
                    <a:pt x="167" y="0"/>
                    <a:pt x="182" y="3"/>
                  </a:cubicBezTo>
                  <a:cubicBezTo>
                    <a:pt x="199" y="7"/>
                    <a:pt x="214" y="15"/>
                    <a:pt x="224" y="31"/>
                  </a:cubicBezTo>
                  <a:cubicBezTo>
                    <a:pt x="231" y="42"/>
                    <a:pt x="234" y="54"/>
                    <a:pt x="234" y="67"/>
                  </a:cubicBezTo>
                  <a:cubicBezTo>
                    <a:pt x="234" y="81"/>
                    <a:pt x="233" y="96"/>
                    <a:pt x="231" y="110"/>
                  </a:cubicBezTo>
                  <a:cubicBezTo>
                    <a:pt x="227" y="137"/>
                    <a:pt x="218" y="162"/>
                    <a:pt x="208" y="187"/>
                  </a:cubicBezTo>
                  <a:cubicBezTo>
                    <a:pt x="205" y="197"/>
                    <a:pt x="201" y="207"/>
                    <a:pt x="198" y="217"/>
                  </a:cubicBezTo>
                  <a:cubicBezTo>
                    <a:pt x="197" y="219"/>
                    <a:pt x="196" y="222"/>
                    <a:pt x="196" y="2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6"/>
            <p:cNvSpPr/>
            <p:nvPr/>
          </p:nvSpPr>
          <p:spPr bwMode="auto">
            <a:xfrm>
              <a:off x="5173663" y="3355976"/>
              <a:ext cx="473075" cy="1052513"/>
            </a:xfrm>
            <a:custGeom>
              <a:avLst/>
              <a:gdLst>
                <a:gd name="T0" fmla="*/ 0 w 148"/>
                <a:gd name="T1" fmla="*/ 164 h 330"/>
                <a:gd name="T2" fmla="*/ 0 w 148"/>
                <a:gd name="T3" fmla="*/ 36 h 330"/>
                <a:gd name="T4" fmla="*/ 33 w 148"/>
                <a:gd name="T5" fmla="*/ 1 h 330"/>
                <a:gd name="T6" fmla="*/ 87 w 148"/>
                <a:gd name="T7" fmla="*/ 0 h 330"/>
                <a:gd name="T8" fmla="*/ 110 w 148"/>
                <a:gd name="T9" fmla="*/ 0 h 330"/>
                <a:gd name="T10" fmla="*/ 148 w 148"/>
                <a:gd name="T11" fmla="*/ 38 h 330"/>
                <a:gd name="T12" fmla="*/ 148 w 148"/>
                <a:gd name="T13" fmla="*/ 199 h 330"/>
                <a:gd name="T14" fmla="*/ 148 w 148"/>
                <a:gd name="T15" fmla="*/ 292 h 330"/>
                <a:gd name="T16" fmla="*/ 129 w 148"/>
                <a:gd name="T17" fmla="*/ 325 h 330"/>
                <a:gd name="T18" fmla="*/ 113 w 148"/>
                <a:gd name="T19" fmla="*/ 329 h 330"/>
                <a:gd name="T20" fmla="*/ 34 w 148"/>
                <a:gd name="T21" fmla="*/ 329 h 330"/>
                <a:gd name="T22" fmla="*/ 0 w 148"/>
                <a:gd name="T23" fmla="*/ 294 h 330"/>
                <a:gd name="T24" fmla="*/ 0 w 148"/>
                <a:gd name="T25" fmla="*/ 164 h 330"/>
                <a:gd name="T26" fmla="*/ 0 w 148"/>
                <a:gd name="T27" fmla="*/ 16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330">
                  <a:moveTo>
                    <a:pt x="0" y="164"/>
                  </a:moveTo>
                  <a:cubicBezTo>
                    <a:pt x="0" y="121"/>
                    <a:pt x="0" y="79"/>
                    <a:pt x="0" y="36"/>
                  </a:cubicBezTo>
                  <a:cubicBezTo>
                    <a:pt x="0" y="16"/>
                    <a:pt x="12" y="2"/>
                    <a:pt x="33" y="1"/>
                  </a:cubicBezTo>
                  <a:cubicBezTo>
                    <a:pt x="51" y="0"/>
                    <a:pt x="69" y="0"/>
                    <a:pt x="87" y="0"/>
                  </a:cubicBezTo>
                  <a:cubicBezTo>
                    <a:pt x="95" y="0"/>
                    <a:pt x="102" y="1"/>
                    <a:pt x="110" y="0"/>
                  </a:cubicBezTo>
                  <a:cubicBezTo>
                    <a:pt x="132" y="0"/>
                    <a:pt x="148" y="17"/>
                    <a:pt x="148" y="38"/>
                  </a:cubicBezTo>
                  <a:cubicBezTo>
                    <a:pt x="147" y="92"/>
                    <a:pt x="148" y="145"/>
                    <a:pt x="148" y="199"/>
                  </a:cubicBezTo>
                  <a:cubicBezTo>
                    <a:pt x="148" y="230"/>
                    <a:pt x="148" y="261"/>
                    <a:pt x="148" y="292"/>
                  </a:cubicBezTo>
                  <a:cubicBezTo>
                    <a:pt x="148" y="307"/>
                    <a:pt x="142" y="318"/>
                    <a:pt x="129" y="325"/>
                  </a:cubicBezTo>
                  <a:cubicBezTo>
                    <a:pt x="124" y="327"/>
                    <a:pt x="119" y="329"/>
                    <a:pt x="113" y="329"/>
                  </a:cubicBezTo>
                  <a:cubicBezTo>
                    <a:pt x="87" y="330"/>
                    <a:pt x="60" y="329"/>
                    <a:pt x="34" y="329"/>
                  </a:cubicBezTo>
                  <a:cubicBezTo>
                    <a:pt x="17" y="330"/>
                    <a:pt x="0" y="313"/>
                    <a:pt x="0" y="294"/>
                  </a:cubicBezTo>
                  <a:cubicBezTo>
                    <a:pt x="1" y="250"/>
                    <a:pt x="0" y="207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397002" y="295063"/>
            <a:ext cx="9138935" cy="6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 smtClean="0"/>
              <a:t>Лидер башкара билиши керек</a:t>
            </a:r>
            <a:endParaRPr lang="en-US" sz="32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23927" y="1267247"/>
            <a:ext cx="6240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 smtClean="0"/>
              <a:t>Башкаруунун биринчи деңгээли - эмоцияларды контролдоо</a:t>
            </a:r>
            <a:r>
              <a:rPr lang="en-US" sz="2800" dirty="0" smtClean="0">
                <a:latin typeface="Open Sans" panose="020B0606030504020204" pitchFamily="34" charset="0"/>
              </a:rPr>
              <a:t>. </a:t>
            </a:r>
            <a:endParaRPr lang="en-GB" sz="28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31906" y="2951346"/>
            <a:ext cx="6509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Көзөмөлдүн экинчи деңгээли - максаттарды контролдоо </a:t>
            </a:r>
            <a:endParaRPr lang="en-US" sz="2800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5224873" y="4107700"/>
            <a:ext cx="6768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Көзөмөлдүн үчүнчү деңгээли - убакытты контролдоо</a:t>
            </a:r>
            <a:endParaRPr lang="en-US" sz="2800" dirty="0" smtClean="0"/>
          </a:p>
        </p:txBody>
      </p:sp>
      <p:grpSp>
        <p:nvGrpSpPr>
          <p:cNvPr id="3" name="Group 26"/>
          <p:cNvGrpSpPr/>
          <p:nvPr/>
        </p:nvGrpSpPr>
        <p:grpSpPr>
          <a:xfrm>
            <a:off x="4230433" y="1557042"/>
            <a:ext cx="622523" cy="622523"/>
            <a:chOff x="6846265" y="2263804"/>
            <a:chExt cx="622523" cy="622523"/>
          </a:xfrm>
        </p:grpSpPr>
        <p:sp>
          <p:nvSpPr>
            <p:cNvPr id="44" name="Oval 43"/>
            <p:cNvSpPr/>
            <p:nvPr/>
          </p:nvSpPr>
          <p:spPr>
            <a:xfrm>
              <a:off x="6846265" y="2263804"/>
              <a:ext cx="622523" cy="62252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4" name="Group 48"/>
            <p:cNvGrpSpPr/>
            <p:nvPr/>
          </p:nvGrpSpPr>
          <p:grpSpPr>
            <a:xfrm>
              <a:off x="6967900" y="2348466"/>
              <a:ext cx="379252" cy="402060"/>
              <a:chOff x="5173663" y="2449513"/>
              <a:chExt cx="1847850" cy="1958976"/>
            </a:xfrm>
            <a:solidFill>
              <a:schemeClr val="bg1"/>
            </a:solidFill>
          </p:grpSpPr>
          <p:sp>
            <p:nvSpPr>
              <p:cNvPr id="50" name="Freeform 5"/>
              <p:cNvSpPr/>
              <p:nvPr/>
            </p:nvSpPr>
            <p:spPr bwMode="auto">
              <a:xfrm>
                <a:off x="5741988" y="2449513"/>
                <a:ext cx="1279525" cy="1841500"/>
              </a:xfrm>
              <a:custGeom>
                <a:avLst/>
                <a:gdLst>
                  <a:gd name="T0" fmla="*/ 196 w 401"/>
                  <a:gd name="T1" fmla="*/ 226 h 577"/>
                  <a:gd name="T2" fmla="*/ 203 w 401"/>
                  <a:gd name="T3" fmla="*/ 226 h 577"/>
                  <a:gd name="T4" fmla="*/ 308 w 401"/>
                  <a:gd name="T5" fmla="*/ 225 h 577"/>
                  <a:gd name="T6" fmla="*/ 354 w 401"/>
                  <a:gd name="T7" fmla="*/ 228 h 577"/>
                  <a:gd name="T8" fmla="*/ 393 w 401"/>
                  <a:gd name="T9" fmla="*/ 256 h 577"/>
                  <a:gd name="T10" fmla="*/ 395 w 401"/>
                  <a:gd name="T11" fmla="*/ 298 h 577"/>
                  <a:gd name="T12" fmla="*/ 379 w 401"/>
                  <a:gd name="T13" fmla="*/ 313 h 577"/>
                  <a:gd name="T14" fmla="*/ 375 w 401"/>
                  <a:gd name="T15" fmla="*/ 316 h 577"/>
                  <a:gd name="T16" fmla="*/ 400 w 401"/>
                  <a:gd name="T17" fmla="*/ 364 h 577"/>
                  <a:gd name="T18" fmla="*/ 371 w 401"/>
                  <a:gd name="T19" fmla="*/ 409 h 577"/>
                  <a:gd name="T20" fmla="*/ 391 w 401"/>
                  <a:gd name="T21" fmla="*/ 457 h 577"/>
                  <a:gd name="T22" fmla="*/ 361 w 401"/>
                  <a:gd name="T23" fmla="*/ 499 h 577"/>
                  <a:gd name="T24" fmla="*/ 371 w 401"/>
                  <a:gd name="T25" fmla="*/ 511 h 577"/>
                  <a:gd name="T26" fmla="*/ 374 w 401"/>
                  <a:gd name="T27" fmla="*/ 533 h 577"/>
                  <a:gd name="T28" fmla="*/ 340 w 401"/>
                  <a:gd name="T29" fmla="*/ 575 h 577"/>
                  <a:gd name="T30" fmla="*/ 325 w 401"/>
                  <a:gd name="T31" fmla="*/ 577 h 577"/>
                  <a:gd name="T32" fmla="*/ 271 w 401"/>
                  <a:gd name="T33" fmla="*/ 575 h 577"/>
                  <a:gd name="T34" fmla="*/ 45 w 401"/>
                  <a:gd name="T35" fmla="*/ 575 h 577"/>
                  <a:gd name="T36" fmla="*/ 22 w 401"/>
                  <a:gd name="T37" fmla="*/ 573 h 577"/>
                  <a:gd name="T38" fmla="*/ 3 w 401"/>
                  <a:gd name="T39" fmla="*/ 551 h 577"/>
                  <a:gd name="T40" fmla="*/ 2 w 401"/>
                  <a:gd name="T41" fmla="*/ 497 h 577"/>
                  <a:gd name="T42" fmla="*/ 0 w 401"/>
                  <a:gd name="T43" fmla="*/ 382 h 577"/>
                  <a:gd name="T44" fmla="*/ 1 w 401"/>
                  <a:gd name="T45" fmla="*/ 320 h 577"/>
                  <a:gd name="T46" fmla="*/ 9 w 401"/>
                  <a:gd name="T47" fmla="*/ 276 h 577"/>
                  <a:gd name="T48" fmla="*/ 30 w 401"/>
                  <a:gd name="T49" fmla="*/ 224 h 577"/>
                  <a:gd name="T50" fmla="*/ 70 w 401"/>
                  <a:gd name="T51" fmla="*/ 173 h 577"/>
                  <a:gd name="T52" fmla="*/ 123 w 401"/>
                  <a:gd name="T53" fmla="*/ 122 h 577"/>
                  <a:gd name="T54" fmla="*/ 144 w 401"/>
                  <a:gd name="T55" fmla="*/ 68 h 577"/>
                  <a:gd name="T56" fmla="*/ 144 w 401"/>
                  <a:gd name="T57" fmla="*/ 29 h 577"/>
                  <a:gd name="T58" fmla="*/ 147 w 401"/>
                  <a:gd name="T59" fmla="*/ 19 h 577"/>
                  <a:gd name="T60" fmla="*/ 182 w 401"/>
                  <a:gd name="T61" fmla="*/ 3 h 577"/>
                  <a:gd name="T62" fmla="*/ 224 w 401"/>
                  <a:gd name="T63" fmla="*/ 31 h 577"/>
                  <a:gd name="T64" fmla="*/ 234 w 401"/>
                  <a:gd name="T65" fmla="*/ 67 h 577"/>
                  <a:gd name="T66" fmla="*/ 231 w 401"/>
                  <a:gd name="T67" fmla="*/ 110 h 577"/>
                  <a:gd name="T68" fmla="*/ 208 w 401"/>
                  <a:gd name="T69" fmla="*/ 187 h 577"/>
                  <a:gd name="T70" fmla="*/ 198 w 401"/>
                  <a:gd name="T71" fmla="*/ 217 h 577"/>
                  <a:gd name="T72" fmla="*/ 196 w 401"/>
                  <a:gd name="T73" fmla="*/ 226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01" h="577">
                    <a:moveTo>
                      <a:pt x="196" y="226"/>
                    </a:moveTo>
                    <a:cubicBezTo>
                      <a:pt x="199" y="226"/>
                      <a:pt x="201" y="226"/>
                      <a:pt x="203" y="226"/>
                    </a:cubicBezTo>
                    <a:cubicBezTo>
                      <a:pt x="238" y="226"/>
                      <a:pt x="273" y="225"/>
                      <a:pt x="308" y="225"/>
                    </a:cubicBezTo>
                    <a:cubicBezTo>
                      <a:pt x="324" y="225"/>
                      <a:pt x="339" y="226"/>
                      <a:pt x="354" y="228"/>
                    </a:cubicBezTo>
                    <a:cubicBezTo>
                      <a:pt x="372" y="230"/>
                      <a:pt x="384" y="241"/>
                      <a:pt x="393" y="256"/>
                    </a:cubicBezTo>
                    <a:cubicBezTo>
                      <a:pt x="401" y="270"/>
                      <a:pt x="401" y="284"/>
                      <a:pt x="395" y="298"/>
                    </a:cubicBezTo>
                    <a:cubicBezTo>
                      <a:pt x="392" y="306"/>
                      <a:pt x="385" y="310"/>
                      <a:pt x="379" y="313"/>
                    </a:cubicBezTo>
                    <a:cubicBezTo>
                      <a:pt x="378" y="314"/>
                      <a:pt x="377" y="315"/>
                      <a:pt x="375" y="316"/>
                    </a:cubicBezTo>
                    <a:cubicBezTo>
                      <a:pt x="394" y="327"/>
                      <a:pt x="400" y="344"/>
                      <a:pt x="400" y="364"/>
                    </a:cubicBezTo>
                    <a:cubicBezTo>
                      <a:pt x="401" y="385"/>
                      <a:pt x="388" y="399"/>
                      <a:pt x="371" y="409"/>
                    </a:cubicBezTo>
                    <a:cubicBezTo>
                      <a:pt x="387" y="422"/>
                      <a:pt x="394" y="438"/>
                      <a:pt x="391" y="457"/>
                    </a:cubicBezTo>
                    <a:cubicBezTo>
                      <a:pt x="388" y="476"/>
                      <a:pt x="379" y="491"/>
                      <a:pt x="361" y="499"/>
                    </a:cubicBezTo>
                    <a:cubicBezTo>
                      <a:pt x="365" y="503"/>
                      <a:pt x="369" y="507"/>
                      <a:pt x="371" y="511"/>
                    </a:cubicBezTo>
                    <a:cubicBezTo>
                      <a:pt x="376" y="518"/>
                      <a:pt x="376" y="526"/>
                      <a:pt x="374" y="533"/>
                    </a:cubicBezTo>
                    <a:cubicBezTo>
                      <a:pt x="369" y="552"/>
                      <a:pt x="359" y="567"/>
                      <a:pt x="340" y="575"/>
                    </a:cubicBezTo>
                    <a:cubicBezTo>
                      <a:pt x="335" y="577"/>
                      <a:pt x="330" y="577"/>
                      <a:pt x="325" y="577"/>
                    </a:cubicBezTo>
                    <a:cubicBezTo>
                      <a:pt x="307" y="577"/>
                      <a:pt x="289" y="575"/>
                      <a:pt x="271" y="575"/>
                    </a:cubicBezTo>
                    <a:cubicBezTo>
                      <a:pt x="196" y="575"/>
                      <a:pt x="120" y="576"/>
                      <a:pt x="45" y="575"/>
                    </a:cubicBezTo>
                    <a:cubicBezTo>
                      <a:pt x="37" y="575"/>
                      <a:pt x="30" y="574"/>
                      <a:pt x="22" y="573"/>
                    </a:cubicBezTo>
                    <a:cubicBezTo>
                      <a:pt x="9" y="571"/>
                      <a:pt x="4" y="563"/>
                      <a:pt x="3" y="551"/>
                    </a:cubicBezTo>
                    <a:cubicBezTo>
                      <a:pt x="2" y="533"/>
                      <a:pt x="2" y="515"/>
                      <a:pt x="2" y="497"/>
                    </a:cubicBezTo>
                    <a:cubicBezTo>
                      <a:pt x="1" y="458"/>
                      <a:pt x="0" y="420"/>
                      <a:pt x="0" y="382"/>
                    </a:cubicBezTo>
                    <a:cubicBezTo>
                      <a:pt x="0" y="361"/>
                      <a:pt x="0" y="340"/>
                      <a:pt x="1" y="320"/>
                    </a:cubicBezTo>
                    <a:cubicBezTo>
                      <a:pt x="1" y="305"/>
                      <a:pt x="4" y="290"/>
                      <a:pt x="9" y="276"/>
                    </a:cubicBezTo>
                    <a:cubicBezTo>
                      <a:pt x="15" y="258"/>
                      <a:pt x="21" y="240"/>
                      <a:pt x="30" y="224"/>
                    </a:cubicBezTo>
                    <a:cubicBezTo>
                      <a:pt x="41" y="204"/>
                      <a:pt x="55" y="188"/>
                      <a:pt x="70" y="173"/>
                    </a:cubicBezTo>
                    <a:cubicBezTo>
                      <a:pt x="88" y="155"/>
                      <a:pt x="105" y="139"/>
                      <a:pt x="123" y="122"/>
                    </a:cubicBezTo>
                    <a:cubicBezTo>
                      <a:pt x="137" y="107"/>
                      <a:pt x="144" y="89"/>
                      <a:pt x="144" y="68"/>
                    </a:cubicBezTo>
                    <a:cubicBezTo>
                      <a:pt x="145" y="55"/>
                      <a:pt x="144" y="42"/>
                      <a:pt x="144" y="29"/>
                    </a:cubicBezTo>
                    <a:cubicBezTo>
                      <a:pt x="145" y="26"/>
                      <a:pt x="145" y="22"/>
                      <a:pt x="147" y="19"/>
                    </a:cubicBezTo>
                    <a:cubicBezTo>
                      <a:pt x="154" y="6"/>
                      <a:pt x="167" y="0"/>
                      <a:pt x="182" y="3"/>
                    </a:cubicBezTo>
                    <a:cubicBezTo>
                      <a:pt x="199" y="7"/>
                      <a:pt x="214" y="15"/>
                      <a:pt x="224" y="31"/>
                    </a:cubicBezTo>
                    <a:cubicBezTo>
                      <a:pt x="231" y="42"/>
                      <a:pt x="234" y="54"/>
                      <a:pt x="234" y="67"/>
                    </a:cubicBezTo>
                    <a:cubicBezTo>
                      <a:pt x="234" y="81"/>
                      <a:pt x="233" y="96"/>
                      <a:pt x="231" y="110"/>
                    </a:cubicBezTo>
                    <a:cubicBezTo>
                      <a:pt x="227" y="137"/>
                      <a:pt x="218" y="162"/>
                      <a:pt x="208" y="187"/>
                    </a:cubicBezTo>
                    <a:cubicBezTo>
                      <a:pt x="205" y="197"/>
                      <a:pt x="201" y="207"/>
                      <a:pt x="198" y="217"/>
                    </a:cubicBezTo>
                    <a:cubicBezTo>
                      <a:pt x="197" y="219"/>
                      <a:pt x="196" y="222"/>
                      <a:pt x="196" y="2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1" name="Freeform 6"/>
              <p:cNvSpPr/>
              <p:nvPr/>
            </p:nvSpPr>
            <p:spPr bwMode="auto">
              <a:xfrm>
                <a:off x="5173663" y="3355976"/>
                <a:ext cx="473075" cy="1052513"/>
              </a:xfrm>
              <a:custGeom>
                <a:avLst/>
                <a:gdLst>
                  <a:gd name="T0" fmla="*/ 0 w 148"/>
                  <a:gd name="T1" fmla="*/ 164 h 330"/>
                  <a:gd name="T2" fmla="*/ 0 w 148"/>
                  <a:gd name="T3" fmla="*/ 36 h 330"/>
                  <a:gd name="T4" fmla="*/ 33 w 148"/>
                  <a:gd name="T5" fmla="*/ 1 h 330"/>
                  <a:gd name="T6" fmla="*/ 87 w 148"/>
                  <a:gd name="T7" fmla="*/ 0 h 330"/>
                  <a:gd name="T8" fmla="*/ 110 w 148"/>
                  <a:gd name="T9" fmla="*/ 0 h 330"/>
                  <a:gd name="T10" fmla="*/ 148 w 148"/>
                  <a:gd name="T11" fmla="*/ 38 h 330"/>
                  <a:gd name="T12" fmla="*/ 148 w 148"/>
                  <a:gd name="T13" fmla="*/ 199 h 330"/>
                  <a:gd name="T14" fmla="*/ 148 w 148"/>
                  <a:gd name="T15" fmla="*/ 292 h 330"/>
                  <a:gd name="T16" fmla="*/ 129 w 148"/>
                  <a:gd name="T17" fmla="*/ 325 h 330"/>
                  <a:gd name="T18" fmla="*/ 113 w 148"/>
                  <a:gd name="T19" fmla="*/ 329 h 330"/>
                  <a:gd name="T20" fmla="*/ 34 w 148"/>
                  <a:gd name="T21" fmla="*/ 329 h 330"/>
                  <a:gd name="T22" fmla="*/ 0 w 148"/>
                  <a:gd name="T23" fmla="*/ 294 h 330"/>
                  <a:gd name="T24" fmla="*/ 0 w 148"/>
                  <a:gd name="T25" fmla="*/ 164 h 330"/>
                  <a:gd name="T26" fmla="*/ 0 w 148"/>
                  <a:gd name="T27" fmla="*/ 164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8" h="330">
                    <a:moveTo>
                      <a:pt x="0" y="164"/>
                    </a:moveTo>
                    <a:cubicBezTo>
                      <a:pt x="0" y="121"/>
                      <a:pt x="0" y="79"/>
                      <a:pt x="0" y="36"/>
                    </a:cubicBezTo>
                    <a:cubicBezTo>
                      <a:pt x="0" y="16"/>
                      <a:pt x="12" y="2"/>
                      <a:pt x="33" y="1"/>
                    </a:cubicBezTo>
                    <a:cubicBezTo>
                      <a:pt x="51" y="0"/>
                      <a:pt x="69" y="0"/>
                      <a:pt x="87" y="0"/>
                    </a:cubicBezTo>
                    <a:cubicBezTo>
                      <a:pt x="95" y="0"/>
                      <a:pt x="102" y="1"/>
                      <a:pt x="110" y="0"/>
                    </a:cubicBezTo>
                    <a:cubicBezTo>
                      <a:pt x="132" y="0"/>
                      <a:pt x="148" y="17"/>
                      <a:pt x="148" y="38"/>
                    </a:cubicBezTo>
                    <a:cubicBezTo>
                      <a:pt x="147" y="92"/>
                      <a:pt x="148" y="145"/>
                      <a:pt x="148" y="199"/>
                    </a:cubicBezTo>
                    <a:cubicBezTo>
                      <a:pt x="148" y="230"/>
                      <a:pt x="148" y="261"/>
                      <a:pt x="148" y="292"/>
                    </a:cubicBezTo>
                    <a:cubicBezTo>
                      <a:pt x="148" y="307"/>
                      <a:pt x="142" y="318"/>
                      <a:pt x="129" y="325"/>
                    </a:cubicBezTo>
                    <a:cubicBezTo>
                      <a:pt x="124" y="327"/>
                      <a:pt x="119" y="329"/>
                      <a:pt x="113" y="329"/>
                    </a:cubicBezTo>
                    <a:cubicBezTo>
                      <a:pt x="87" y="330"/>
                      <a:pt x="60" y="329"/>
                      <a:pt x="34" y="329"/>
                    </a:cubicBezTo>
                    <a:cubicBezTo>
                      <a:pt x="17" y="330"/>
                      <a:pt x="0" y="313"/>
                      <a:pt x="0" y="294"/>
                    </a:cubicBezTo>
                    <a:cubicBezTo>
                      <a:pt x="1" y="250"/>
                      <a:pt x="0" y="207"/>
                      <a:pt x="0" y="164"/>
                    </a:cubicBezTo>
                    <a:cubicBezTo>
                      <a:pt x="0" y="164"/>
                      <a:pt x="0" y="164"/>
                      <a:pt x="0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grpSp>
        <p:nvGrpSpPr>
          <p:cNvPr id="5" name="Group 52"/>
          <p:cNvGrpSpPr/>
          <p:nvPr/>
        </p:nvGrpSpPr>
        <p:grpSpPr>
          <a:xfrm>
            <a:off x="4230433" y="3154765"/>
            <a:ext cx="622523" cy="622523"/>
            <a:chOff x="6846265" y="2263804"/>
            <a:chExt cx="622523" cy="622523"/>
          </a:xfrm>
        </p:grpSpPr>
        <p:sp>
          <p:nvSpPr>
            <p:cNvPr id="54" name="Oval 53"/>
            <p:cNvSpPr/>
            <p:nvPr/>
          </p:nvSpPr>
          <p:spPr>
            <a:xfrm>
              <a:off x="6846265" y="2263804"/>
              <a:ext cx="622523" cy="6225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6" name="Group 54"/>
            <p:cNvGrpSpPr/>
            <p:nvPr/>
          </p:nvGrpSpPr>
          <p:grpSpPr>
            <a:xfrm>
              <a:off x="6967900" y="2348466"/>
              <a:ext cx="379252" cy="402060"/>
              <a:chOff x="5173663" y="2449513"/>
              <a:chExt cx="1847850" cy="1958976"/>
            </a:xfrm>
            <a:solidFill>
              <a:schemeClr val="bg1"/>
            </a:solidFill>
          </p:grpSpPr>
          <p:sp>
            <p:nvSpPr>
              <p:cNvPr id="56" name="Freeform 5"/>
              <p:cNvSpPr/>
              <p:nvPr/>
            </p:nvSpPr>
            <p:spPr bwMode="auto">
              <a:xfrm>
                <a:off x="5741988" y="2449513"/>
                <a:ext cx="1279525" cy="1841500"/>
              </a:xfrm>
              <a:custGeom>
                <a:avLst/>
                <a:gdLst>
                  <a:gd name="T0" fmla="*/ 196 w 401"/>
                  <a:gd name="T1" fmla="*/ 226 h 577"/>
                  <a:gd name="T2" fmla="*/ 203 w 401"/>
                  <a:gd name="T3" fmla="*/ 226 h 577"/>
                  <a:gd name="T4" fmla="*/ 308 w 401"/>
                  <a:gd name="T5" fmla="*/ 225 h 577"/>
                  <a:gd name="T6" fmla="*/ 354 w 401"/>
                  <a:gd name="T7" fmla="*/ 228 h 577"/>
                  <a:gd name="T8" fmla="*/ 393 w 401"/>
                  <a:gd name="T9" fmla="*/ 256 h 577"/>
                  <a:gd name="T10" fmla="*/ 395 w 401"/>
                  <a:gd name="T11" fmla="*/ 298 h 577"/>
                  <a:gd name="T12" fmla="*/ 379 w 401"/>
                  <a:gd name="T13" fmla="*/ 313 h 577"/>
                  <a:gd name="T14" fmla="*/ 375 w 401"/>
                  <a:gd name="T15" fmla="*/ 316 h 577"/>
                  <a:gd name="T16" fmla="*/ 400 w 401"/>
                  <a:gd name="T17" fmla="*/ 364 h 577"/>
                  <a:gd name="T18" fmla="*/ 371 w 401"/>
                  <a:gd name="T19" fmla="*/ 409 h 577"/>
                  <a:gd name="T20" fmla="*/ 391 w 401"/>
                  <a:gd name="T21" fmla="*/ 457 h 577"/>
                  <a:gd name="T22" fmla="*/ 361 w 401"/>
                  <a:gd name="T23" fmla="*/ 499 h 577"/>
                  <a:gd name="T24" fmla="*/ 371 w 401"/>
                  <a:gd name="T25" fmla="*/ 511 h 577"/>
                  <a:gd name="T26" fmla="*/ 374 w 401"/>
                  <a:gd name="T27" fmla="*/ 533 h 577"/>
                  <a:gd name="T28" fmla="*/ 340 w 401"/>
                  <a:gd name="T29" fmla="*/ 575 h 577"/>
                  <a:gd name="T30" fmla="*/ 325 w 401"/>
                  <a:gd name="T31" fmla="*/ 577 h 577"/>
                  <a:gd name="T32" fmla="*/ 271 w 401"/>
                  <a:gd name="T33" fmla="*/ 575 h 577"/>
                  <a:gd name="T34" fmla="*/ 45 w 401"/>
                  <a:gd name="T35" fmla="*/ 575 h 577"/>
                  <a:gd name="T36" fmla="*/ 22 w 401"/>
                  <a:gd name="T37" fmla="*/ 573 h 577"/>
                  <a:gd name="T38" fmla="*/ 3 w 401"/>
                  <a:gd name="T39" fmla="*/ 551 h 577"/>
                  <a:gd name="T40" fmla="*/ 2 w 401"/>
                  <a:gd name="T41" fmla="*/ 497 h 577"/>
                  <a:gd name="T42" fmla="*/ 0 w 401"/>
                  <a:gd name="T43" fmla="*/ 382 h 577"/>
                  <a:gd name="T44" fmla="*/ 1 w 401"/>
                  <a:gd name="T45" fmla="*/ 320 h 577"/>
                  <a:gd name="T46" fmla="*/ 9 w 401"/>
                  <a:gd name="T47" fmla="*/ 276 h 577"/>
                  <a:gd name="T48" fmla="*/ 30 w 401"/>
                  <a:gd name="T49" fmla="*/ 224 h 577"/>
                  <a:gd name="T50" fmla="*/ 70 w 401"/>
                  <a:gd name="T51" fmla="*/ 173 h 577"/>
                  <a:gd name="T52" fmla="*/ 123 w 401"/>
                  <a:gd name="T53" fmla="*/ 122 h 577"/>
                  <a:gd name="T54" fmla="*/ 144 w 401"/>
                  <a:gd name="T55" fmla="*/ 68 h 577"/>
                  <a:gd name="T56" fmla="*/ 144 w 401"/>
                  <a:gd name="T57" fmla="*/ 29 h 577"/>
                  <a:gd name="T58" fmla="*/ 147 w 401"/>
                  <a:gd name="T59" fmla="*/ 19 h 577"/>
                  <a:gd name="T60" fmla="*/ 182 w 401"/>
                  <a:gd name="T61" fmla="*/ 3 h 577"/>
                  <a:gd name="T62" fmla="*/ 224 w 401"/>
                  <a:gd name="T63" fmla="*/ 31 h 577"/>
                  <a:gd name="T64" fmla="*/ 234 w 401"/>
                  <a:gd name="T65" fmla="*/ 67 h 577"/>
                  <a:gd name="T66" fmla="*/ 231 w 401"/>
                  <a:gd name="T67" fmla="*/ 110 h 577"/>
                  <a:gd name="T68" fmla="*/ 208 w 401"/>
                  <a:gd name="T69" fmla="*/ 187 h 577"/>
                  <a:gd name="T70" fmla="*/ 198 w 401"/>
                  <a:gd name="T71" fmla="*/ 217 h 577"/>
                  <a:gd name="T72" fmla="*/ 196 w 401"/>
                  <a:gd name="T73" fmla="*/ 226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01" h="577">
                    <a:moveTo>
                      <a:pt x="196" y="226"/>
                    </a:moveTo>
                    <a:cubicBezTo>
                      <a:pt x="199" y="226"/>
                      <a:pt x="201" y="226"/>
                      <a:pt x="203" y="226"/>
                    </a:cubicBezTo>
                    <a:cubicBezTo>
                      <a:pt x="238" y="226"/>
                      <a:pt x="273" y="225"/>
                      <a:pt x="308" y="225"/>
                    </a:cubicBezTo>
                    <a:cubicBezTo>
                      <a:pt x="324" y="225"/>
                      <a:pt x="339" y="226"/>
                      <a:pt x="354" y="228"/>
                    </a:cubicBezTo>
                    <a:cubicBezTo>
                      <a:pt x="372" y="230"/>
                      <a:pt x="384" y="241"/>
                      <a:pt x="393" y="256"/>
                    </a:cubicBezTo>
                    <a:cubicBezTo>
                      <a:pt x="401" y="270"/>
                      <a:pt x="401" y="284"/>
                      <a:pt x="395" y="298"/>
                    </a:cubicBezTo>
                    <a:cubicBezTo>
                      <a:pt x="392" y="306"/>
                      <a:pt x="385" y="310"/>
                      <a:pt x="379" y="313"/>
                    </a:cubicBezTo>
                    <a:cubicBezTo>
                      <a:pt x="378" y="314"/>
                      <a:pt x="377" y="315"/>
                      <a:pt x="375" y="316"/>
                    </a:cubicBezTo>
                    <a:cubicBezTo>
                      <a:pt x="394" y="327"/>
                      <a:pt x="400" y="344"/>
                      <a:pt x="400" y="364"/>
                    </a:cubicBezTo>
                    <a:cubicBezTo>
                      <a:pt x="401" y="385"/>
                      <a:pt x="388" y="399"/>
                      <a:pt x="371" y="409"/>
                    </a:cubicBezTo>
                    <a:cubicBezTo>
                      <a:pt x="387" y="422"/>
                      <a:pt x="394" y="438"/>
                      <a:pt x="391" y="457"/>
                    </a:cubicBezTo>
                    <a:cubicBezTo>
                      <a:pt x="388" y="476"/>
                      <a:pt x="379" y="491"/>
                      <a:pt x="361" y="499"/>
                    </a:cubicBezTo>
                    <a:cubicBezTo>
                      <a:pt x="365" y="503"/>
                      <a:pt x="369" y="507"/>
                      <a:pt x="371" y="511"/>
                    </a:cubicBezTo>
                    <a:cubicBezTo>
                      <a:pt x="376" y="518"/>
                      <a:pt x="376" y="526"/>
                      <a:pt x="374" y="533"/>
                    </a:cubicBezTo>
                    <a:cubicBezTo>
                      <a:pt x="369" y="552"/>
                      <a:pt x="359" y="567"/>
                      <a:pt x="340" y="575"/>
                    </a:cubicBezTo>
                    <a:cubicBezTo>
                      <a:pt x="335" y="577"/>
                      <a:pt x="330" y="577"/>
                      <a:pt x="325" y="577"/>
                    </a:cubicBezTo>
                    <a:cubicBezTo>
                      <a:pt x="307" y="577"/>
                      <a:pt x="289" y="575"/>
                      <a:pt x="271" y="575"/>
                    </a:cubicBezTo>
                    <a:cubicBezTo>
                      <a:pt x="196" y="575"/>
                      <a:pt x="120" y="576"/>
                      <a:pt x="45" y="575"/>
                    </a:cubicBezTo>
                    <a:cubicBezTo>
                      <a:pt x="37" y="575"/>
                      <a:pt x="30" y="574"/>
                      <a:pt x="22" y="573"/>
                    </a:cubicBezTo>
                    <a:cubicBezTo>
                      <a:pt x="9" y="571"/>
                      <a:pt x="4" y="563"/>
                      <a:pt x="3" y="551"/>
                    </a:cubicBezTo>
                    <a:cubicBezTo>
                      <a:pt x="2" y="533"/>
                      <a:pt x="2" y="515"/>
                      <a:pt x="2" y="497"/>
                    </a:cubicBezTo>
                    <a:cubicBezTo>
                      <a:pt x="1" y="458"/>
                      <a:pt x="0" y="420"/>
                      <a:pt x="0" y="382"/>
                    </a:cubicBezTo>
                    <a:cubicBezTo>
                      <a:pt x="0" y="361"/>
                      <a:pt x="0" y="340"/>
                      <a:pt x="1" y="320"/>
                    </a:cubicBezTo>
                    <a:cubicBezTo>
                      <a:pt x="1" y="305"/>
                      <a:pt x="4" y="290"/>
                      <a:pt x="9" y="276"/>
                    </a:cubicBezTo>
                    <a:cubicBezTo>
                      <a:pt x="15" y="258"/>
                      <a:pt x="21" y="240"/>
                      <a:pt x="30" y="224"/>
                    </a:cubicBezTo>
                    <a:cubicBezTo>
                      <a:pt x="41" y="204"/>
                      <a:pt x="55" y="188"/>
                      <a:pt x="70" y="173"/>
                    </a:cubicBezTo>
                    <a:cubicBezTo>
                      <a:pt x="88" y="155"/>
                      <a:pt x="105" y="139"/>
                      <a:pt x="123" y="122"/>
                    </a:cubicBezTo>
                    <a:cubicBezTo>
                      <a:pt x="137" y="107"/>
                      <a:pt x="144" y="89"/>
                      <a:pt x="144" y="68"/>
                    </a:cubicBezTo>
                    <a:cubicBezTo>
                      <a:pt x="145" y="55"/>
                      <a:pt x="144" y="42"/>
                      <a:pt x="144" y="29"/>
                    </a:cubicBezTo>
                    <a:cubicBezTo>
                      <a:pt x="145" y="26"/>
                      <a:pt x="145" y="22"/>
                      <a:pt x="147" y="19"/>
                    </a:cubicBezTo>
                    <a:cubicBezTo>
                      <a:pt x="154" y="6"/>
                      <a:pt x="167" y="0"/>
                      <a:pt x="182" y="3"/>
                    </a:cubicBezTo>
                    <a:cubicBezTo>
                      <a:pt x="199" y="7"/>
                      <a:pt x="214" y="15"/>
                      <a:pt x="224" y="31"/>
                    </a:cubicBezTo>
                    <a:cubicBezTo>
                      <a:pt x="231" y="42"/>
                      <a:pt x="234" y="54"/>
                      <a:pt x="234" y="67"/>
                    </a:cubicBezTo>
                    <a:cubicBezTo>
                      <a:pt x="234" y="81"/>
                      <a:pt x="233" y="96"/>
                      <a:pt x="231" y="110"/>
                    </a:cubicBezTo>
                    <a:cubicBezTo>
                      <a:pt x="227" y="137"/>
                      <a:pt x="218" y="162"/>
                      <a:pt x="208" y="187"/>
                    </a:cubicBezTo>
                    <a:cubicBezTo>
                      <a:pt x="205" y="197"/>
                      <a:pt x="201" y="207"/>
                      <a:pt x="198" y="217"/>
                    </a:cubicBezTo>
                    <a:cubicBezTo>
                      <a:pt x="197" y="219"/>
                      <a:pt x="196" y="222"/>
                      <a:pt x="196" y="2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7" name="Freeform 6"/>
              <p:cNvSpPr/>
              <p:nvPr/>
            </p:nvSpPr>
            <p:spPr bwMode="auto">
              <a:xfrm>
                <a:off x="5173663" y="3355976"/>
                <a:ext cx="473075" cy="1052513"/>
              </a:xfrm>
              <a:custGeom>
                <a:avLst/>
                <a:gdLst>
                  <a:gd name="T0" fmla="*/ 0 w 148"/>
                  <a:gd name="T1" fmla="*/ 164 h 330"/>
                  <a:gd name="T2" fmla="*/ 0 w 148"/>
                  <a:gd name="T3" fmla="*/ 36 h 330"/>
                  <a:gd name="T4" fmla="*/ 33 w 148"/>
                  <a:gd name="T5" fmla="*/ 1 h 330"/>
                  <a:gd name="T6" fmla="*/ 87 w 148"/>
                  <a:gd name="T7" fmla="*/ 0 h 330"/>
                  <a:gd name="T8" fmla="*/ 110 w 148"/>
                  <a:gd name="T9" fmla="*/ 0 h 330"/>
                  <a:gd name="T10" fmla="*/ 148 w 148"/>
                  <a:gd name="T11" fmla="*/ 38 h 330"/>
                  <a:gd name="T12" fmla="*/ 148 w 148"/>
                  <a:gd name="T13" fmla="*/ 199 h 330"/>
                  <a:gd name="T14" fmla="*/ 148 w 148"/>
                  <a:gd name="T15" fmla="*/ 292 h 330"/>
                  <a:gd name="T16" fmla="*/ 129 w 148"/>
                  <a:gd name="T17" fmla="*/ 325 h 330"/>
                  <a:gd name="T18" fmla="*/ 113 w 148"/>
                  <a:gd name="T19" fmla="*/ 329 h 330"/>
                  <a:gd name="T20" fmla="*/ 34 w 148"/>
                  <a:gd name="T21" fmla="*/ 329 h 330"/>
                  <a:gd name="T22" fmla="*/ 0 w 148"/>
                  <a:gd name="T23" fmla="*/ 294 h 330"/>
                  <a:gd name="T24" fmla="*/ 0 w 148"/>
                  <a:gd name="T25" fmla="*/ 164 h 330"/>
                  <a:gd name="T26" fmla="*/ 0 w 148"/>
                  <a:gd name="T27" fmla="*/ 164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8" h="330">
                    <a:moveTo>
                      <a:pt x="0" y="164"/>
                    </a:moveTo>
                    <a:cubicBezTo>
                      <a:pt x="0" y="121"/>
                      <a:pt x="0" y="79"/>
                      <a:pt x="0" y="36"/>
                    </a:cubicBezTo>
                    <a:cubicBezTo>
                      <a:pt x="0" y="16"/>
                      <a:pt x="12" y="2"/>
                      <a:pt x="33" y="1"/>
                    </a:cubicBezTo>
                    <a:cubicBezTo>
                      <a:pt x="51" y="0"/>
                      <a:pt x="69" y="0"/>
                      <a:pt x="87" y="0"/>
                    </a:cubicBezTo>
                    <a:cubicBezTo>
                      <a:pt x="95" y="0"/>
                      <a:pt x="102" y="1"/>
                      <a:pt x="110" y="0"/>
                    </a:cubicBezTo>
                    <a:cubicBezTo>
                      <a:pt x="132" y="0"/>
                      <a:pt x="148" y="17"/>
                      <a:pt x="148" y="38"/>
                    </a:cubicBezTo>
                    <a:cubicBezTo>
                      <a:pt x="147" y="92"/>
                      <a:pt x="148" y="145"/>
                      <a:pt x="148" y="199"/>
                    </a:cubicBezTo>
                    <a:cubicBezTo>
                      <a:pt x="148" y="230"/>
                      <a:pt x="148" y="261"/>
                      <a:pt x="148" y="292"/>
                    </a:cubicBezTo>
                    <a:cubicBezTo>
                      <a:pt x="148" y="307"/>
                      <a:pt x="142" y="318"/>
                      <a:pt x="129" y="325"/>
                    </a:cubicBezTo>
                    <a:cubicBezTo>
                      <a:pt x="124" y="327"/>
                      <a:pt x="119" y="329"/>
                      <a:pt x="113" y="329"/>
                    </a:cubicBezTo>
                    <a:cubicBezTo>
                      <a:pt x="87" y="330"/>
                      <a:pt x="60" y="329"/>
                      <a:pt x="34" y="329"/>
                    </a:cubicBezTo>
                    <a:cubicBezTo>
                      <a:pt x="17" y="330"/>
                      <a:pt x="0" y="313"/>
                      <a:pt x="0" y="294"/>
                    </a:cubicBezTo>
                    <a:cubicBezTo>
                      <a:pt x="1" y="250"/>
                      <a:pt x="0" y="207"/>
                      <a:pt x="0" y="164"/>
                    </a:cubicBezTo>
                    <a:cubicBezTo>
                      <a:pt x="0" y="164"/>
                      <a:pt x="0" y="164"/>
                      <a:pt x="0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grpSp>
        <p:nvGrpSpPr>
          <p:cNvPr id="7" name="Group 57"/>
          <p:cNvGrpSpPr/>
          <p:nvPr/>
        </p:nvGrpSpPr>
        <p:grpSpPr>
          <a:xfrm>
            <a:off x="4288753" y="4273493"/>
            <a:ext cx="622523" cy="622523"/>
            <a:chOff x="6846265" y="2263804"/>
            <a:chExt cx="622523" cy="622523"/>
          </a:xfrm>
        </p:grpSpPr>
        <p:sp>
          <p:nvSpPr>
            <p:cNvPr id="59" name="Oval 58"/>
            <p:cNvSpPr/>
            <p:nvPr/>
          </p:nvSpPr>
          <p:spPr>
            <a:xfrm>
              <a:off x="6846265" y="2263804"/>
              <a:ext cx="622523" cy="62252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8" name="Group 59"/>
            <p:cNvGrpSpPr/>
            <p:nvPr/>
          </p:nvGrpSpPr>
          <p:grpSpPr>
            <a:xfrm>
              <a:off x="6967900" y="2348466"/>
              <a:ext cx="379252" cy="402060"/>
              <a:chOff x="5173663" y="2449513"/>
              <a:chExt cx="1847850" cy="1958976"/>
            </a:xfrm>
            <a:solidFill>
              <a:schemeClr val="bg1"/>
            </a:solidFill>
          </p:grpSpPr>
          <p:sp>
            <p:nvSpPr>
              <p:cNvPr id="61" name="Freeform 5"/>
              <p:cNvSpPr/>
              <p:nvPr/>
            </p:nvSpPr>
            <p:spPr bwMode="auto">
              <a:xfrm>
                <a:off x="5741988" y="2449513"/>
                <a:ext cx="1279525" cy="1841500"/>
              </a:xfrm>
              <a:custGeom>
                <a:avLst/>
                <a:gdLst>
                  <a:gd name="T0" fmla="*/ 196 w 401"/>
                  <a:gd name="T1" fmla="*/ 226 h 577"/>
                  <a:gd name="T2" fmla="*/ 203 w 401"/>
                  <a:gd name="T3" fmla="*/ 226 h 577"/>
                  <a:gd name="T4" fmla="*/ 308 w 401"/>
                  <a:gd name="T5" fmla="*/ 225 h 577"/>
                  <a:gd name="T6" fmla="*/ 354 w 401"/>
                  <a:gd name="T7" fmla="*/ 228 h 577"/>
                  <a:gd name="T8" fmla="*/ 393 w 401"/>
                  <a:gd name="T9" fmla="*/ 256 h 577"/>
                  <a:gd name="T10" fmla="*/ 395 w 401"/>
                  <a:gd name="T11" fmla="*/ 298 h 577"/>
                  <a:gd name="T12" fmla="*/ 379 w 401"/>
                  <a:gd name="T13" fmla="*/ 313 h 577"/>
                  <a:gd name="T14" fmla="*/ 375 w 401"/>
                  <a:gd name="T15" fmla="*/ 316 h 577"/>
                  <a:gd name="T16" fmla="*/ 400 w 401"/>
                  <a:gd name="T17" fmla="*/ 364 h 577"/>
                  <a:gd name="T18" fmla="*/ 371 w 401"/>
                  <a:gd name="T19" fmla="*/ 409 h 577"/>
                  <a:gd name="T20" fmla="*/ 391 w 401"/>
                  <a:gd name="T21" fmla="*/ 457 h 577"/>
                  <a:gd name="T22" fmla="*/ 361 w 401"/>
                  <a:gd name="T23" fmla="*/ 499 h 577"/>
                  <a:gd name="T24" fmla="*/ 371 w 401"/>
                  <a:gd name="T25" fmla="*/ 511 h 577"/>
                  <a:gd name="T26" fmla="*/ 374 w 401"/>
                  <a:gd name="T27" fmla="*/ 533 h 577"/>
                  <a:gd name="T28" fmla="*/ 340 w 401"/>
                  <a:gd name="T29" fmla="*/ 575 h 577"/>
                  <a:gd name="T30" fmla="*/ 325 w 401"/>
                  <a:gd name="T31" fmla="*/ 577 h 577"/>
                  <a:gd name="T32" fmla="*/ 271 w 401"/>
                  <a:gd name="T33" fmla="*/ 575 h 577"/>
                  <a:gd name="T34" fmla="*/ 45 w 401"/>
                  <a:gd name="T35" fmla="*/ 575 h 577"/>
                  <a:gd name="T36" fmla="*/ 22 w 401"/>
                  <a:gd name="T37" fmla="*/ 573 h 577"/>
                  <a:gd name="T38" fmla="*/ 3 w 401"/>
                  <a:gd name="T39" fmla="*/ 551 h 577"/>
                  <a:gd name="T40" fmla="*/ 2 w 401"/>
                  <a:gd name="T41" fmla="*/ 497 h 577"/>
                  <a:gd name="T42" fmla="*/ 0 w 401"/>
                  <a:gd name="T43" fmla="*/ 382 h 577"/>
                  <a:gd name="T44" fmla="*/ 1 w 401"/>
                  <a:gd name="T45" fmla="*/ 320 h 577"/>
                  <a:gd name="T46" fmla="*/ 9 w 401"/>
                  <a:gd name="T47" fmla="*/ 276 h 577"/>
                  <a:gd name="T48" fmla="*/ 30 w 401"/>
                  <a:gd name="T49" fmla="*/ 224 h 577"/>
                  <a:gd name="T50" fmla="*/ 70 w 401"/>
                  <a:gd name="T51" fmla="*/ 173 h 577"/>
                  <a:gd name="T52" fmla="*/ 123 w 401"/>
                  <a:gd name="T53" fmla="*/ 122 h 577"/>
                  <a:gd name="T54" fmla="*/ 144 w 401"/>
                  <a:gd name="T55" fmla="*/ 68 h 577"/>
                  <a:gd name="T56" fmla="*/ 144 w 401"/>
                  <a:gd name="T57" fmla="*/ 29 h 577"/>
                  <a:gd name="T58" fmla="*/ 147 w 401"/>
                  <a:gd name="T59" fmla="*/ 19 h 577"/>
                  <a:gd name="T60" fmla="*/ 182 w 401"/>
                  <a:gd name="T61" fmla="*/ 3 h 577"/>
                  <a:gd name="T62" fmla="*/ 224 w 401"/>
                  <a:gd name="T63" fmla="*/ 31 h 577"/>
                  <a:gd name="T64" fmla="*/ 234 w 401"/>
                  <a:gd name="T65" fmla="*/ 67 h 577"/>
                  <a:gd name="T66" fmla="*/ 231 w 401"/>
                  <a:gd name="T67" fmla="*/ 110 h 577"/>
                  <a:gd name="T68" fmla="*/ 208 w 401"/>
                  <a:gd name="T69" fmla="*/ 187 h 577"/>
                  <a:gd name="T70" fmla="*/ 198 w 401"/>
                  <a:gd name="T71" fmla="*/ 217 h 577"/>
                  <a:gd name="T72" fmla="*/ 196 w 401"/>
                  <a:gd name="T73" fmla="*/ 226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01" h="577">
                    <a:moveTo>
                      <a:pt x="196" y="226"/>
                    </a:moveTo>
                    <a:cubicBezTo>
                      <a:pt x="199" y="226"/>
                      <a:pt x="201" y="226"/>
                      <a:pt x="203" y="226"/>
                    </a:cubicBezTo>
                    <a:cubicBezTo>
                      <a:pt x="238" y="226"/>
                      <a:pt x="273" y="225"/>
                      <a:pt x="308" y="225"/>
                    </a:cubicBezTo>
                    <a:cubicBezTo>
                      <a:pt x="324" y="225"/>
                      <a:pt x="339" y="226"/>
                      <a:pt x="354" y="228"/>
                    </a:cubicBezTo>
                    <a:cubicBezTo>
                      <a:pt x="372" y="230"/>
                      <a:pt x="384" y="241"/>
                      <a:pt x="393" y="256"/>
                    </a:cubicBezTo>
                    <a:cubicBezTo>
                      <a:pt x="401" y="270"/>
                      <a:pt x="401" y="284"/>
                      <a:pt x="395" y="298"/>
                    </a:cubicBezTo>
                    <a:cubicBezTo>
                      <a:pt x="392" y="306"/>
                      <a:pt x="385" y="310"/>
                      <a:pt x="379" y="313"/>
                    </a:cubicBezTo>
                    <a:cubicBezTo>
                      <a:pt x="378" y="314"/>
                      <a:pt x="377" y="315"/>
                      <a:pt x="375" y="316"/>
                    </a:cubicBezTo>
                    <a:cubicBezTo>
                      <a:pt x="394" y="327"/>
                      <a:pt x="400" y="344"/>
                      <a:pt x="400" y="364"/>
                    </a:cubicBezTo>
                    <a:cubicBezTo>
                      <a:pt x="401" y="385"/>
                      <a:pt x="388" y="399"/>
                      <a:pt x="371" y="409"/>
                    </a:cubicBezTo>
                    <a:cubicBezTo>
                      <a:pt x="387" y="422"/>
                      <a:pt x="394" y="438"/>
                      <a:pt x="391" y="457"/>
                    </a:cubicBezTo>
                    <a:cubicBezTo>
                      <a:pt x="388" y="476"/>
                      <a:pt x="379" y="491"/>
                      <a:pt x="361" y="499"/>
                    </a:cubicBezTo>
                    <a:cubicBezTo>
                      <a:pt x="365" y="503"/>
                      <a:pt x="369" y="507"/>
                      <a:pt x="371" y="511"/>
                    </a:cubicBezTo>
                    <a:cubicBezTo>
                      <a:pt x="376" y="518"/>
                      <a:pt x="376" y="526"/>
                      <a:pt x="374" y="533"/>
                    </a:cubicBezTo>
                    <a:cubicBezTo>
                      <a:pt x="369" y="552"/>
                      <a:pt x="359" y="567"/>
                      <a:pt x="340" y="575"/>
                    </a:cubicBezTo>
                    <a:cubicBezTo>
                      <a:pt x="335" y="577"/>
                      <a:pt x="330" y="577"/>
                      <a:pt x="325" y="577"/>
                    </a:cubicBezTo>
                    <a:cubicBezTo>
                      <a:pt x="307" y="577"/>
                      <a:pt x="289" y="575"/>
                      <a:pt x="271" y="575"/>
                    </a:cubicBezTo>
                    <a:cubicBezTo>
                      <a:pt x="196" y="575"/>
                      <a:pt x="120" y="576"/>
                      <a:pt x="45" y="575"/>
                    </a:cubicBezTo>
                    <a:cubicBezTo>
                      <a:pt x="37" y="575"/>
                      <a:pt x="30" y="574"/>
                      <a:pt x="22" y="573"/>
                    </a:cubicBezTo>
                    <a:cubicBezTo>
                      <a:pt x="9" y="571"/>
                      <a:pt x="4" y="563"/>
                      <a:pt x="3" y="551"/>
                    </a:cubicBezTo>
                    <a:cubicBezTo>
                      <a:pt x="2" y="533"/>
                      <a:pt x="2" y="515"/>
                      <a:pt x="2" y="497"/>
                    </a:cubicBezTo>
                    <a:cubicBezTo>
                      <a:pt x="1" y="458"/>
                      <a:pt x="0" y="420"/>
                      <a:pt x="0" y="382"/>
                    </a:cubicBezTo>
                    <a:cubicBezTo>
                      <a:pt x="0" y="361"/>
                      <a:pt x="0" y="340"/>
                      <a:pt x="1" y="320"/>
                    </a:cubicBezTo>
                    <a:cubicBezTo>
                      <a:pt x="1" y="305"/>
                      <a:pt x="4" y="290"/>
                      <a:pt x="9" y="276"/>
                    </a:cubicBezTo>
                    <a:cubicBezTo>
                      <a:pt x="15" y="258"/>
                      <a:pt x="21" y="240"/>
                      <a:pt x="30" y="224"/>
                    </a:cubicBezTo>
                    <a:cubicBezTo>
                      <a:pt x="41" y="204"/>
                      <a:pt x="55" y="188"/>
                      <a:pt x="70" y="173"/>
                    </a:cubicBezTo>
                    <a:cubicBezTo>
                      <a:pt x="88" y="155"/>
                      <a:pt x="105" y="139"/>
                      <a:pt x="123" y="122"/>
                    </a:cubicBezTo>
                    <a:cubicBezTo>
                      <a:pt x="137" y="107"/>
                      <a:pt x="144" y="89"/>
                      <a:pt x="144" y="68"/>
                    </a:cubicBezTo>
                    <a:cubicBezTo>
                      <a:pt x="145" y="55"/>
                      <a:pt x="144" y="42"/>
                      <a:pt x="144" y="29"/>
                    </a:cubicBezTo>
                    <a:cubicBezTo>
                      <a:pt x="145" y="26"/>
                      <a:pt x="145" y="22"/>
                      <a:pt x="147" y="19"/>
                    </a:cubicBezTo>
                    <a:cubicBezTo>
                      <a:pt x="154" y="6"/>
                      <a:pt x="167" y="0"/>
                      <a:pt x="182" y="3"/>
                    </a:cubicBezTo>
                    <a:cubicBezTo>
                      <a:pt x="199" y="7"/>
                      <a:pt x="214" y="15"/>
                      <a:pt x="224" y="31"/>
                    </a:cubicBezTo>
                    <a:cubicBezTo>
                      <a:pt x="231" y="42"/>
                      <a:pt x="234" y="54"/>
                      <a:pt x="234" y="67"/>
                    </a:cubicBezTo>
                    <a:cubicBezTo>
                      <a:pt x="234" y="81"/>
                      <a:pt x="233" y="96"/>
                      <a:pt x="231" y="110"/>
                    </a:cubicBezTo>
                    <a:cubicBezTo>
                      <a:pt x="227" y="137"/>
                      <a:pt x="218" y="162"/>
                      <a:pt x="208" y="187"/>
                    </a:cubicBezTo>
                    <a:cubicBezTo>
                      <a:pt x="205" y="197"/>
                      <a:pt x="201" y="207"/>
                      <a:pt x="198" y="217"/>
                    </a:cubicBezTo>
                    <a:cubicBezTo>
                      <a:pt x="197" y="219"/>
                      <a:pt x="196" y="222"/>
                      <a:pt x="196" y="2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2" name="Freeform 6"/>
              <p:cNvSpPr/>
              <p:nvPr/>
            </p:nvSpPr>
            <p:spPr bwMode="auto">
              <a:xfrm>
                <a:off x="5173663" y="3355976"/>
                <a:ext cx="473075" cy="1052513"/>
              </a:xfrm>
              <a:custGeom>
                <a:avLst/>
                <a:gdLst>
                  <a:gd name="T0" fmla="*/ 0 w 148"/>
                  <a:gd name="T1" fmla="*/ 164 h 330"/>
                  <a:gd name="T2" fmla="*/ 0 w 148"/>
                  <a:gd name="T3" fmla="*/ 36 h 330"/>
                  <a:gd name="T4" fmla="*/ 33 w 148"/>
                  <a:gd name="T5" fmla="*/ 1 h 330"/>
                  <a:gd name="T6" fmla="*/ 87 w 148"/>
                  <a:gd name="T7" fmla="*/ 0 h 330"/>
                  <a:gd name="T8" fmla="*/ 110 w 148"/>
                  <a:gd name="T9" fmla="*/ 0 h 330"/>
                  <a:gd name="T10" fmla="*/ 148 w 148"/>
                  <a:gd name="T11" fmla="*/ 38 h 330"/>
                  <a:gd name="T12" fmla="*/ 148 w 148"/>
                  <a:gd name="T13" fmla="*/ 199 h 330"/>
                  <a:gd name="T14" fmla="*/ 148 w 148"/>
                  <a:gd name="T15" fmla="*/ 292 h 330"/>
                  <a:gd name="T16" fmla="*/ 129 w 148"/>
                  <a:gd name="T17" fmla="*/ 325 h 330"/>
                  <a:gd name="T18" fmla="*/ 113 w 148"/>
                  <a:gd name="T19" fmla="*/ 329 h 330"/>
                  <a:gd name="T20" fmla="*/ 34 w 148"/>
                  <a:gd name="T21" fmla="*/ 329 h 330"/>
                  <a:gd name="T22" fmla="*/ 0 w 148"/>
                  <a:gd name="T23" fmla="*/ 294 h 330"/>
                  <a:gd name="T24" fmla="*/ 0 w 148"/>
                  <a:gd name="T25" fmla="*/ 164 h 330"/>
                  <a:gd name="T26" fmla="*/ 0 w 148"/>
                  <a:gd name="T27" fmla="*/ 164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8" h="330">
                    <a:moveTo>
                      <a:pt x="0" y="164"/>
                    </a:moveTo>
                    <a:cubicBezTo>
                      <a:pt x="0" y="121"/>
                      <a:pt x="0" y="79"/>
                      <a:pt x="0" y="36"/>
                    </a:cubicBezTo>
                    <a:cubicBezTo>
                      <a:pt x="0" y="16"/>
                      <a:pt x="12" y="2"/>
                      <a:pt x="33" y="1"/>
                    </a:cubicBezTo>
                    <a:cubicBezTo>
                      <a:pt x="51" y="0"/>
                      <a:pt x="69" y="0"/>
                      <a:pt x="87" y="0"/>
                    </a:cubicBezTo>
                    <a:cubicBezTo>
                      <a:pt x="95" y="0"/>
                      <a:pt x="102" y="1"/>
                      <a:pt x="110" y="0"/>
                    </a:cubicBezTo>
                    <a:cubicBezTo>
                      <a:pt x="132" y="0"/>
                      <a:pt x="148" y="17"/>
                      <a:pt x="148" y="38"/>
                    </a:cubicBezTo>
                    <a:cubicBezTo>
                      <a:pt x="147" y="92"/>
                      <a:pt x="148" y="145"/>
                      <a:pt x="148" y="199"/>
                    </a:cubicBezTo>
                    <a:cubicBezTo>
                      <a:pt x="148" y="230"/>
                      <a:pt x="148" y="261"/>
                      <a:pt x="148" y="292"/>
                    </a:cubicBezTo>
                    <a:cubicBezTo>
                      <a:pt x="148" y="307"/>
                      <a:pt x="142" y="318"/>
                      <a:pt x="129" y="325"/>
                    </a:cubicBezTo>
                    <a:cubicBezTo>
                      <a:pt x="124" y="327"/>
                      <a:pt x="119" y="329"/>
                      <a:pt x="113" y="329"/>
                    </a:cubicBezTo>
                    <a:cubicBezTo>
                      <a:pt x="87" y="330"/>
                      <a:pt x="60" y="329"/>
                      <a:pt x="34" y="329"/>
                    </a:cubicBezTo>
                    <a:cubicBezTo>
                      <a:pt x="17" y="330"/>
                      <a:pt x="0" y="313"/>
                      <a:pt x="0" y="294"/>
                    </a:cubicBezTo>
                    <a:cubicBezTo>
                      <a:pt x="1" y="250"/>
                      <a:pt x="0" y="207"/>
                      <a:pt x="0" y="164"/>
                    </a:cubicBezTo>
                    <a:cubicBezTo>
                      <a:pt x="0" y="164"/>
                      <a:pt x="0" y="164"/>
                      <a:pt x="0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sp>
        <p:nvSpPr>
          <p:cNvPr id="63" name="Oval 62"/>
          <p:cNvSpPr/>
          <p:nvPr/>
        </p:nvSpPr>
        <p:spPr>
          <a:xfrm>
            <a:off x="623392" y="5877870"/>
            <a:ext cx="2811819" cy="234405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26"/>
          <p:cNvGrpSpPr/>
          <p:nvPr/>
        </p:nvGrpSpPr>
        <p:grpSpPr>
          <a:xfrm>
            <a:off x="4358980" y="5415259"/>
            <a:ext cx="622523" cy="622523"/>
            <a:chOff x="6846265" y="2263804"/>
            <a:chExt cx="622523" cy="622523"/>
          </a:xfrm>
        </p:grpSpPr>
        <p:sp>
          <p:nvSpPr>
            <p:cNvPr id="31" name="Oval 43"/>
            <p:cNvSpPr/>
            <p:nvPr/>
          </p:nvSpPr>
          <p:spPr>
            <a:xfrm>
              <a:off x="6846265" y="2263804"/>
              <a:ext cx="622523" cy="62252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0" name="Group 48"/>
            <p:cNvGrpSpPr/>
            <p:nvPr/>
          </p:nvGrpSpPr>
          <p:grpSpPr>
            <a:xfrm>
              <a:off x="6967900" y="2348466"/>
              <a:ext cx="379252" cy="402060"/>
              <a:chOff x="5173663" y="2449513"/>
              <a:chExt cx="1847850" cy="1958976"/>
            </a:xfrm>
            <a:solidFill>
              <a:schemeClr val="bg1"/>
            </a:solidFill>
          </p:grpSpPr>
          <p:sp>
            <p:nvSpPr>
              <p:cNvPr id="33" name="Freeform 5"/>
              <p:cNvSpPr/>
              <p:nvPr/>
            </p:nvSpPr>
            <p:spPr bwMode="auto">
              <a:xfrm>
                <a:off x="5741988" y="2449513"/>
                <a:ext cx="1279525" cy="1841500"/>
              </a:xfrm>
              <a:custGeom>
                <a:avLst/>
                <a:gdLst>
                  <a:gd name="T0" fmla="*/ 196 w 401"/>
                  <a:gd name="T1" fmla="*/ 226 h 577"/>
                  <a:gd name="T2" fmla="*/ 203 w 401"/>
                  <a:gd name="T3" fmla="*/ 226 h 577"/>
                  <a:gd name="T4" fmla="*/ 308 w 401"/>
                  <a:gd name="T5" fmla="*/ 225 h 577"/>
                  <a:gd name="T6" fmla="*/ 354 w 401"/>
                  <a:gd name="T7" fmla="*/ 228 h 577"/>
                  <a:gd name="T8" fmla="*/ 393 w 401"/>
                  <a:gd name="T9" fmla="*/ 256 h 577"/>
                  <a:gd name="T10" fmla="*/ 395 w 401"/>
                  <a:gd name="T11" fmla="*/ 298 h 577"/>
                  <a:gd name="T12" fmla="*/ 379 w 401"/>
                  <a:gd name="T13" fmla="*/ 313 h 577"/>
                  <a:gd name="T14" fmla="*/ 375 w 401"/>
                  <a:gd name="T15" fmla="*/ 316 h 577"/>
                  <a:gd name="T16" fmla="*/ 400 w 401"/>
                  <a:gd name="T17" fmla="*/ 364 h 577"/>
                  <a:gd name="T18" fmla="*/ 371 w 401"/>
                  <a:gd name="T19" fmla="*/ 409 h 577"/>
                  <a:gd name="T20" fmla="*/ 391 w 401"/>
                  <a:gd name="T21" fmla="*/ 457 h 577"/>
                  <a:gd name="T22" fmla="*/ 361 w 401"/>
                  <a:gd name="T23" fmla="*/ 499 h 577"/>
                  <a:gd name="T24" fmla="*/ 371 w 401"/>
                  <a:gd name="T25" fmla="*/ 511 h 577"/>
                  <a:gd name="T26" fmla="*/ 374 w 401"/>
                  <a:gd name="T27" fmla="*/ 533 h 577"/>
                  <a:gd name="T28" fmla="*/ 340 w 401"/>
                  <a:gd name="T29" fmla="*/ 575 h 577"/>
                  <a:gd name="T30" fmla="*/ 325 w 401"/>
                  <a:gd name="T31" fmla="*/ 577 h 577"/>
                  <a:gd name="T32" fmla="*/ 271 w 401"/>
                  <a:gd name="T33" fmla="*/ 575 h 577"/>
                  <a:gd name="T34" fmla="*/ 45 w 401"/>
                  <a:gd name="T35" fmla="*/ 575 h 577"/>
                  <a:gd name="T36" fmla="*/ 22 w 401"/>
                  <a:gd name="T37" fmla="*/ 573 h 577"/>
                  <a:gd name="T38" fmla="*/ 3 w 401"/>
                  <a:gd name="T39" fmla="*/ 551 h 577"/>
                  <a:gd name="T40" fmla="*/ 2 w 401"/>
                  <a:gd name="T41" fmla="*/ 497 h 577"/>
                  <a:gd name="T42" fmla="*/ 0 w 401"/>
                  <a:gd name="T43" fmla="*/ 382 h 577"/>
                  <a:gd name="T44" fmla="*/ 1 w 401"/>
                  <a:gd name="T45" fmla="*/ 320 h 577"/>
                  <a:gd name="T46" fmla="*/ 9 w 401"/>
                  <a:gd name="T47" fmla="*/ 276 h 577"/>
                  <a:gd name="T48" fmla="*/ 30 w 401"/>
                  <a:gd name="T49" fmla="*/ 224 h 577"/>
                  <a:gd name="T50" fmla="*/ 70 w 401"/>
                  <a:gd name="T51" fmla="*/ 173 h 577"/>
                  <a:gd name="T52" fmla="*/ 123 w 401"/>
                  <a:gd name="T53" fmla="*/ 122 h 577"/>
                  <a:gd name="T54" fmla="*/ 144 w 401"/>
                  <a:gd name="T55" fmla="*/ 68 h 577"/>
                  <a:gd name="T56" fmla="*/ 144 w 401"/>
                  <a:gd name="T57" fmla="*/ 29 h 577"/>
                  <a:gd name="T58" fmla="*/ 147 w 401"/>
                  <a:gd name="T59" fmla="*/ 19 h 577"/>
                  <a:gd name="T60" fmla="*/ 182 w 401"/>
                  <a:gd name="T61" fmla="*/ 3 h 577"/>
                  <a:gd name="T62" fmla="*/ 224 w 401"/>
                  <a:gd name="T63" fmla="*/ 31 h 577"/>
                  <a:gd name="T64" fmla="*/ 234 w 401"/>
                  <a:gd name="T65" fmla="*/ 67 h 577"/>
                  <a:gd name="T66" fmla="*/ 231 w 401"/>
                  <a:gd name="T67" fmla="*/ 110 h 577"/>
                  <a:gd name="T68" fmla="*/ 208 w 401"/>
                  <a:gd name="T69" fmla="*/ 187 h 577"/>
                  <a:gd name="T70" fmla="*/ 198 w 401"/>
                  <a:gd name="T71" fmla="*/ 217 h 577"/>
                  <a:gd name="T72" fmla="*/ 196 w 401"/>
                  <a:gd name="T73" fmla="*/ 226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01" h="577">
                    <a:moveTo>
                      <a:pt x="196" y="226"/>
                    </a:moveTo>
                    <a:cubicBezTo>
                      <a:pt x="199" y="226"/>
                      <a:pt x="201" y="226"/>
                      <a:pt x="203" y="226"/>
                    </a:cubicBezTo>
                    <a:cubicBezTo>
                      <a:pt x="238" y="226"/>
                      <a:pt x="273" y="225"/>
                      <a:pt x="308" y="225"/>
                    </a:cubicBezTo>
                    <a:cubicBezTo>
                      <a:pt x="324" y="225"/>
                      <a:pt x="339" y="226"/>
                      <a:pt x="354" y="228"/>
                    </a:cubicBezTo>
                    <a:cubicBezTo>
                      <a:pt x="372" y="230"/>
                      <a:pt x="384" y="241"/>
                      <a:pt x="393" y="256"/>
                    </a:cubicBezTo>
                    <a:cubicBezTo>
                      <a:pt x="401" y="270"/>
                      <a:pt x="401" y="284"/>
                      <a:pt x="395" y="298"/>
                    </a:cubicBezTo>
                    <a:cubicBezTo>
                      <a:pt x="392" y="306"/>
                      <a:pt x="385" y="310"/>
                      <a:pt x="379" y="313"/>
                    </a:cubicBezTo>
                    <a:cubicBezTo>
                      <a:pt x="378" y="314"/>
                      <a:pt x="377" y="315"/>
                      <a:pt x="375" y="316"/>
                    </a:cubicBezTo>
                    <a:cubicBezTo>
                      <a:pt x="394" y="327"/>
                      <a:pt x="400" y="344"/>
                      <a:pt x="400" y="364"/>
                    </a:cubicBezTo>
                    <a:cubicBezTo>
                      <a:pt x="401" y="385"/>
                      <a:pt x="388" y="399"/>
                      <a:pt x="371" y="409"/>
                    </a:cubicBezTo>
                    <a:cubicBezTo>
                      <a:pt x="387" y="422"/>
                      <a:pt x="394" y="438"/>
                      <a:pt x="391" y="457"/>
                    </a:cubicBezTo>
                    <a:cubicBezTo>
                      <a:pt x="388" y="476"/>
                      <a:pt x="379" y="491"/>
                      <a:pt x="361" y="499"/>
                    </a:cubicBezTo>
                    <a:cubicBezTo>
                      <a:pt x="365" y="503"/>
                      <a:pt x="369" y="507"/>
                      <a:pt x="371" y="511"/>
                    </a:cubicBezTo>
                    <a:cubicBezTo>
                      <a:pt x="376" y="518"/>
                      <a:pt x="376" y="526"/>
                      <a:pt x="374" y="533"/>
                    </a:cubicBezTo>
                    <a:cubicBezTo>
                      <a:pt x="369" y="552"/>
                      <a:pt x="359" y="567"/>
                      <a:pt x="340" y="575"/>
                    </a:cubicBezTo>
                    <a:cubicBezTo>
                      <a:pt x="335" y="577"/>
                      <a:pt x="330" y="577"/>
                      <a:pt x="325" y="577"/>
                    </a:cubicBezTo>
                    <a:cubicBezTo>
                      <a:pt x="307" y="577"/>
                      <a:pt x="289" y="575"/>
                      <a:pt x="271" y="575"/>
                    </a:cubicBezTo>
                    <a:cubicBezTo>
                      <a:pt x="196" y="575"/>
                      <a:pt x="120" y="576"/>
                      <a:pt x="45" y="575"/>
                    </a:cubicBezTo>
                    <a:cubicBezTo>
                      <a:pt x="37" y="575"/>
                      <a:pt x="30" y="574"/>
                      <a:pt x="22" y="573"/>
                    </a:cubicBezTo>
                    <a:cubicBezTo>
                      <a:pt x="9" y="571"/>
                      <a:pt x="4" y="563"/>
                      <a:pt x="3" y="551"/>
                    </a:cubicBezTo>
                    <a:cubicBezTo>
                      <a:pt x="2" y="533"/>
                      <a:pt x="2" y="515"/>
                      <a:pt x="2" y="497"/>
                    </a:cubicBezTo>
                    <a:cubicBezTo>
                      <a:pt x="1" y="458"/>
                      <a:pt x="0" y="420"/>
                      <a:pt x="0" y="382"/>
                    </a:cubicBezTo>
                    <a:cubicBezTo>
                      <a:pt x="0" y="361"/>
                      <a:pt x="0" y="340"/>
                      <a:pt x="1" y="320"/>
                    </a:cubicBezTo>
                    <a:cubicBezTo>
                      <a:pt x="1" y="305"/>
                      <a:pt x="4" y="290"/>
                      <a:pt x="9" y="276"/>
                    </a:cubicBezTo>
                    <a:cubicBezTo>
                      <a:pt x="15" y="258"/>
                      <a:pt x="21" y="240"/>
                      <a:pt x="30" y="224"/>
                    </a:cubicBezTo>
                    <a:cubicBezTo>
                      <a:pt x="41" y="204"/>
                      <a:pt x="55" y="188"/>
                      <a:pt x="70" y="173"/>
                    </a:cubicBezTo>
                    <a:cubicBezTo>
                      <a:pt x="88" y="155"/>
                      <a:pt x="105" y="139"/>
                      <a:pt x="123" y="122"/>
                    </a:cubicBezTo>
                    <a:cubicBezTo>
                      <a:pt x="137" y="107"/>
                      <a:pt x="144" y="89"/>
                      <a:pt x="144" y="68"/>
                    </a:cubicBezTo>
                    <a:cubicBezTo>
                      <a:pt x="145" y="55"/>
                      <a:pt x="144" y="42"/>
                      <a:pt x="144" y="29"/>
                    </a:cubicBezTo>
                    <a:cubicBezTo>
                      <a:pt x="145" y="26"/>
                      <a:pt x="145" y="22"/>
                      <a:pt x="147" y="19"/>
                    </a:cubicBezTo>
                    <a:cubicBezTo>
                      <a:pt x="154" y="6"/>
                      <a:pt x="167" y="0"/>
                      <a:pt x="182" y="3"/>
                    </a:cubicBezTo>
                    <a:cubicBezTo>
                      <a:pt x="199" y="7"/>
                      <a:pt x="214" y="15"/>
                      <a:pt x="224" y="31"/>
                    </a:cubicBezTo>
                    <a:cubicBezTo>
                      <a:pt x="231" y="42"/>
                      <a:pt x="234" y="54"/>
                      <a:pt x="234" y="67"/>
                    </a:cubicBezTo>
                    <a:cubicBezTo>
                      <a:pt x="234" y="81"/>
                      <a:pt x="233" y="96"/>
                      <a:pt x="231" y="110"/>
                    </a:cubicBezTo>
                    <a:cubicBezTo>
                      <a:pt x="227" y="137"/>
                      <a:pt x="218" y="162"/>
                      <a:pt x="208" y="187"/>
                    </a:cubicBezTo>
                    <a:cubicBezTo>
                      <a:pt x="205" y="197"/>
                      <a:pt x="201" y="207"/>
                      <a:pt x="198" y="217"/>
                    </a:cubicBezTo>
                    <a:cubicBezTo>
                      <a:pt x="197" y="219"/>
                      <a:pt x="196" y="222"/>
                      <a:pt x="196" y="2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" name="Freeform 6"/>
              <p:cNvSpPr/>
              <p:nvPr/>
            </p:nvSpPr>
            <p:spPr bwMode="auto">
              <a:xfrm>
                <a:off x="5173663" y="3355976"/>
                <a:ext cx="473075" cy="1052513"/>
              </a:xfrm>
              <a:custGeom>
                <a:avLst/>
                <a:gdLst>
                  <a:gd name="T0" fmla="*/ 0 w 148"/>
                  <a:gd name="T1" fmla="*/ 164 h 330"/>
                  <a:gd name="T2" fmla="*/ 0 w 148"/>
                  <a:gd name="T3" fmla="*/ 36 h 330"/>
                  <a:gd name="T4" fmla="*/ 33 w 148"/>
                  <a:gd name="T5" fmla="*/ 1 h 330"/>
                  <a:gd name="T6" fmla="*/ 87 w 148"/>
                  <a:gd name="T7" fmla="*/ 0 h 330"/>
                  <a:gd name="T8" fmla="*/ 110 w 148"/>
                  <a:gd name="T9" fmla="*/ 0 h 330"/>
                  <a:gd name="T10" fmla="*/ 148 w 148"/>
                  <a:gd name="T11" fmla="*/ 38 h 330"/>
                  <a:gd name="T12" fmla="*/ 148 w 148"/>
                  <a:gd name="T13" fmla="*/ 199 h 330"/>
                  <a:gd name="T14" fmla="*/ 148 w 148"/>
                  <a:gd name="T15" fmla="*/ 292 h 330"/>
                  <a:gd name="T16" fmla="*/ 129 w 148"/>
                  <a:gd name="T17" fmla="*/ 325 h 330"/>
                  <a:gd name="T18" fmla="*/ 113 w 148"/>
                  <a:gd name="T19" fmla="*/ 329 h 330"/>
                  <a:gd name="T20" fmla="*/ 34 w 148"/>
                  <a:gd name="T21" fmla="*/ 329 h 330"/>
                  <a:gd name="T22" fmla="*/ 0 w 148"/>
                  <a:gd name="T23" fmla="*/ 294 h 330"/>
                  <a:gd name="T24" fmla="*/ 0 w 148"/>
                  <a:gd name="T25" fmla="*/ 164 h 330"/>
                  <a:gd name="T26" fmla="*/ 0 w 148"/>
                  <a:gd name="T27" fmla="*/ 164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8" h="330">
                    <a:moveTo>
                      <a:pt x="0" y="164"/>
                    </a:moveTo>
                    <a:cubicBezTo>
                      <a:pt x="0" y="121"/>
                      <a:pt x="0" y="79"/>
                      <a:pt x="0" y="36"/>
                    </a:cubicBezTo>
                    <a:cubicBezTo>
                      <a:pt x="0" y="16"/>
                      <a:pt x="12" y="2"/>
                      <a:pt x="33" y="1"/>
                    </a:cubicBezTo>
                    <a:cubicBezTo>
                      <a:pt x="51" y="0"/>
                      <a:pt x="69" y="0"/>
                      <a:pt x="87" y="0"/>
                    </a:cubicBezTo>
                    <a:cubicBezTo>
                      <a:pt x="95" y="0"/>
                      <a:pt x="102" y="1"/>
                      <a:pt x="110" y="0"/>
                    </a:cubicBezTo>
                    <a:cubicBezTo>
                      <a:pt x="132" y="0"/>
                      <a:pt x="148" y="17"/>
                      <a:pt x="148" y="38"/>
                    </a:cubicBezTo>
                    <a:cubicBezTo>
                      <a:pt x="147" y="92"/>
                      <a:pt x="148" y="145"/>
                      <a:pt x="148" y="199"/>
                    </a:cubicBezTo>
                    <a:cubicBezTo>
                      <a:pt x="148" y="230"/>
                      <a:pt x="148" y="261"/>
                      <a:pt x="148" y="292"/>
                    </a:cubicBezTo>
                    <a:cubicBezTo>
                      <a:pt x="148" y="307"/>
                      <a:pt x="142" y="318"/>
                      <a:pt x="129" y="325"/>
                    </a:cubicBezTo>
                    <a:cubicBezTo>
                      <a:pt x="124" y="327"/>
                      <a:pt x="119" y="329"/>
                      <a:pt x="113" y="329"/>
                    </a:cubicBezTo>
                    <a:cubicBezTo>
                      <a:pt x="87" y="330"/>
                      <a:pt x="60" y="329"/>
                      <a:pt x="34" y="329"/>
                    </a:cubicBezTo>
                    <a:cubicBezTo>
                      <a:pt x="17" y="330"/>
                      <a:pt x="0" y="313"/>
                      <a:pt x="0" y="294"/>
                    </a:cubicBezTo>
                    <a:cubicBezTo>
                      <a:pt x="1" y="250"/>
                      <a:pt x="0" y="207"/>
                      <a:pt x="0" y="164"/>
                    </a:cubicBezTo>
                    <a:cubicBezTo>
                      <a:pt x="0" y="164"/>
                      <a:pt x="0" y="164"/>
                      <a:pt x="0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5416895" y="5229201"/>
            <a:ext cx="6247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Башкаруунун төртүнчү деңгээли - ой жүгүртүүнү башкаруу</a:t>
            </a:r>
            <a:endParaRPr lang="ru-RU" alt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008" y="279342"/>
            <a:ext cx="9331036" cy="87254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           </a:t>
            </a:r>
            <a:r>
              <a:rPr lang="en-US" b="1" dirty="0">
                <a:solidFill>
                  <a:schemeClr val="accent2"/>
                </a:solidFill>
              </a:rPr>
              <a:t>Укуктук база</a:t>
            </a:r>
            <a:endParaRPr lang="ru-RU" b="1" dirty="0">
              <a:solidFill>
                <a:schemeClr val="accent2"/>
              </a:solidFill>
              <a:latin typeface="+mn-lt"/>
            </a:endParaRPr>
          </a:p>
        </p:txBody>
      </p:sp>
      <p:grpSp>
        <p:nvGrpSpPr>
          <p:cNvPr id="14" name="Group 12"/>
          <p:cNvGrpSpPr/>
          <p:nvPr/>
        </p:nvGrpSpPr>
        <p:grpSpPr bwMode="auto">
          <a:xfrm>
            <a:off x="2386410" y="2226017"/>
            <a:ext cx="520700" cy="484188"/>
            <a:chOff x="1248" y="2640"/>
            <a:chExt cx="328" cy="305"/>
          </a:xfrm>
        </p:grpSpPr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8" name="Text Box 26"/>
          <p:cNvSpPr txBox="1">
            <a:spLocks noChangeArrowheads="1"/>
          </p:cNvSpPr>
          <p:nvPr/>
        </p:nvSpPr>
        <p:spPr bwMode="gray">
          <a:xfrm>
            <a:off x="2330643" y="4332632"/>
            <a:ext cx="1841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0" name="Заголовок 1"/>
          <p:cNvSpPr txBox="1"/>
          <p:nvPr/>
        </p:nvSpPr>
        <p:spPr>
          <a:xfrm>
            <a:off x="2309704" y="1364974"/>
            <a:ext cx="7981609" cy="789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Кыргыз Республикасынын </a:t>
            </a:r>
            <a:r>
              <a:rPr lang="en-US" sz="3200" dirty="0" smtClean="0"/>
              <a:t>Конституциясы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ru-RU" sz="7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3000" dirty="0">
              <a:cs typeface="Aharoni" panose="02010803020104030203" pitchFamily="2" charset="-79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gray">
          <a:xfrm rot="3419336">
            <a:off x="2418908" y="4303261"/>
            <a:ext cx="479425" cy="520700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FF99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>
            <a:off x="3485515" y="4129405"/>
            <a:ext cx="7322820" cy="22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>
              <a:spcAft>
                <a:spcPts val="600"/>
              </a:spcAft>
            </a:pPr>
            <a:r>
              <a:rPr lang="ru-RU" sz="2400" b="1" dirty="0" smtClean="0">
                <a:solidFill>
                  <a:schemeClr val="tx2"/>
                </a:solidFill>
              </a:rPr>
              <a:t>«</a:t>
            </a:r>
            <a:r>
              <a:rPr lang="ru-RU" sz="2400" b="1" dirty="0" err="1" smtClean="0">
                <a:solidFill>
                  <a:schemeClr val="tx2"/>
                </a:solidFill>
              </a:rPr>
              <a:t>Жергиликтүү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кеңештердин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депутаттары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тийиштүү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администрациялык-аймактык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бирдикте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жашаган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жарандар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тарабынан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бирдей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мүмкүнчүлүктөрдү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сактоо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менен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мыйзамда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белгиленген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тартипте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шайланат</a:t>
            </a:r>
            <a:r>
              <a:rPr lang="ru-RU" sz="2400" b="1" dirty="0" smtClean="0">
                <a:solidFill>
                  <a:schemeClr val="tx2"/>
                </a:solidFill>
              </a:rPr>
              <a:t>»         (5- б</a:t>
            </a:r>
            <a:r>
              <a:rPr lang="en-US" sz="2400" b="1" dirty="0" smtClean="0">
                <a:solidFill>
                  <a:schemeClr val="tx2"/>
                </a:solidFill>
              </a:rPr>
              <a:t>өлүм </a:t>
            </a:r>
            <a:r>
              <a:rPr lang="ru-RU" sz="2400" b="1" dirty="0" smtClean="0">
                <a:solidFill>
                  <a:schemeClr val="tx2"/>
                </a:solidFill>
              </a:rPr>
              <a:t>113-берене)</a:t>
            </a:r>
            <a:endParaRPr lang="ru-RU" sz="2400" b="1" dirty="0">
              <a:solidFill>
                <a:schemeClr val="tx2"/>
              </a:solidFill>
            </a:endParaRPr>
          </a:p>
          <a:p>
            <a:pPr indent="252095" algn="just">
              <a:spcAft>
                <a:spcPts val="600"/>
              </a:spcAft>
            </a:pPr>
            <a:endParaRPr lang="ru-RU" b="0" i="0" dirty="0">
              <a:solidFill>
                <a:schemeClr val="tx2"/>
              </a:solidFill>
              <a:effectLst/>
              <a:latin typeface="Arial" panose="020B0604020202020204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98574" y="2154804"/>
            <a:ext cx="7310324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</a:rPr>
              <a:t>«Эл </a:t>
            </a:r>
            <a:r>
              <a:rPr lang="ru-RU" sz="2400" b="1" dirty="0" err="1">
                <a:solidFill>
                  <a:schemeClr val="tx2"/>
                </a:solidFill>
              </a:rPr>
              <a:t>аралык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милдеттенмелерге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ылайык</a:t>
            </a:r>
            <a:r>
              <a:rPr lang="ru-RU" sz="2400" b="1" dirty="0">
                <a:solidFill>
                  <a:schemeClr val="tx2"/>
                </a:solidFill>
              </a:rPr>
              <a:t> ар </a:t>
            </a:r>
            <a:r>
              <a:rPr lang="ru-RU" sz="2400" b="1" dirty="0" err="1">
                <a:solidFill>
                  <a:schemeClr val="tx2"/>
                </a:solidFill>
              </a:rPr>
              <a:t>кайсы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социалдык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топтор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үчүн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бирдей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мүмкүнчүлүктөрдү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камсыз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кылууга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багытталып</a:t>
            </a:r>
            <a:r>
              <a:rPr lang="ru-RU" sz="2400" b="1" dirty="0">
                <a:solidFill>
                  <a:schemeClr val="tx2"/>
                </a:solidFill>
              </a:rPr>
              <a:t>, </a:t>
            </a:r>
            <a:r>
              <a:rPr lang="ru-RU" sz="2400" b="1" dirty="0" err="1">
                <a:solidFill>
                  <a:schemeClr val="tx2"/>
                </a:solidFill>
              </a:rPr>
              <a:t>мыйзамда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белгиленген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атайын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чаралар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кодулоо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деп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эсептелбейт</a:t>
            </a:r>
            <a:r>
              <a:rPr lang="ru-RU" sz="2400" b="1" dirty="0" smtClean="0">
                <a:solidFill>
                  <a:schemeClr val="tx2"/>
                </a:solidFill>
              </a:rPr>
              <a:t>» (1-</a:t>
            </a:r>
            <a:r>
              <a:rPr lang="en-US" sz="2400" b="1" dirty="0" smtClean="0">
                <a:solidFill>
                  <a:srgbClr val="44546A"/>
                </a:solidFill>
              </a:rPr>
              <a:t> </a:t>
            </a:r>
            <a:r>
              <a:rPr lang="en-US" sz="2400" b="1" dirty="0">
                <a:solidFill>
                  <a:srgbClr val="44546A"/>
                </a:solidFill>
              </a:rPr>
              <a:t>бөлүм </a:t>
            </a:r>
            <a:r>
              <a:rPr lang="ru-RU" altLang="en-US" sz="2400" b="1" dirty="0">
                <a:solidFill>
                  <a:srgbClr val="44546A"/>
                </a:solidFill>
              </a:rPr>
              <a:t>24</a:t>
            </a:r>
            <a:r>
              <a:rPr lang="ru-RU" sz="2400" b="1" dirty="0" smtClean="0">
                <a:solidFill>
                  <a:srgbClr val="44546A"/>
                </a:solidFill>
              </a:rPr>
              <a:t>-</a:t>
            </a:r>
            <a:r>
              <a:rPr lang="ru-RU" sz="2400" b="1" dirty="0" err="1" smtClean="0">
                <a:solidFill>
                  <a:srgbClr val="44546A"/>
                </a:solidFill>
              </a:rPr>
              <a:t>берене</a:t>
            </a:r>
            <a:r>
              <a:rPr lang="ru-RU" sz="2400" b="1" dirty="0" smtClean="0">
                <a:solidFill>
                  <a:srgbClr val="44546A"/>
                </a:solidFill>
              </a:rPr>
              <a:t>) 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458" y="195943"/>
            <a:ext cx="10798629" cy="79817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Лидер </a:t>
            </a:r>
            <a:r>
              <a:rPr lang="ru-RU" sz="3200" b="1" dirty="0" err="1"/>
              <a:t>жөндөмү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7383" y="1052737"/>
            <a:ext cx="11137237" cy="507342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лидер башкаларга таасир этет</a:t>
            </a:r>
            <a:endParaRPr lang="en-US" dirty="0" smtClean="0"/>
          </a:p>
          <a:p>
            <a:r>
              <a:rPr lang="en-US" dirty="0" smtClean="0"/>
              <a:t> адамдарды жетектейт </a:t>
            </a:r>
            <a:endParaRPr lang="en-US" dirty="0" smtClean="0"/>
          </a:p>
          <a:p>
            <a:r>
              <a:rPr lang="en-US" dirty="0" smtClean="0"/>
              <a:t> адамдарды шыктандырат</a:t>
            </a:r>
            <a:endParaRPr lang="en-US" dirty="0" smtClean="0"/>
          </a:p>
          <a:p>
            <a:r>
              <a:rPr lang="en-US" dirty="0" smtClean="0"/>
              <a:t> адамдарга түрткү берет </a:t>
            </a:r>
            <a:endParaRPr lang="en-US" dirty="0" smtClean="0"/>
          </a:p>
          <a:p>
            <a:r>
              <a:rPr lang="en-US" dirty="0" smtClean="0"/>
              <a:t>жалпы максатка жетүү үчүн адамдарды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мобилизациялайт жана башкаларды активдештирет,</a:t>
            </a:r>
            <a:endParaRPr lang="en-US" dirty="0" smtClean="0"/>
          </a:p>
          <a:p>
            <a:r>
              <a:rPr lang="en-US" dirty="0" smtClean="0"/>
              <a:t>башкаларга мүмкүнчүлүк берет</a:t>
            </a:r>
            <a:endParaRPr lang="en-US" dirty="0" smtClean="0"/>
          </a:p>
          <a:p>
            <a:r>
              <a:rPr lang="en-US" dirty="0" smtClean="0"/>
              <a:t> башкалар менен маалымат алмашат, </a:t>
            </a:r>
            <a:endParaRPr lang="en-US" dirty="0" smtClean="0"/>
          </a:p>
          <a:p>
            <a:r>
              <a:rPr lang="en-US" dirty="0" smtClean="0"/>
              <a:t>ишенимди жана берилгендикти орнотот, </a:t>
            </a:r>
            <a:endParaRPr lang="en-US" dirty="0" smtClean="0"/>
          </a:p>
          <a:p>
            <a:r>
              <a:rPr lang="en-US" dirty="0" smtClean="0"/>
              <a:t> кызматташууну өнүктүрөт  </a:t>
            </a:r>
            <a:endParaRPr lang="en-US" dirty="0" smtClean="0"/>
          </a:p>
          <a:p>
            <a:r>
              <a:rPr lang="en-US" dirty="0" smtClean="0"/>
              <a:t>бир пикирге келет </a:t>
            </a:r>
            <a:endParaRPr lang="en-US" dirty="0" smtClean="0"/>
          </a:p>
          <a:p>
            <a:r>
              <a:rPr lang="en-US" dirty="0" smtClean="0"/>
              <a:t>милдеттерге жана адамдарга багытталган</a:t>
            </a:r>
            <a:endParaRPr lang="en-US" dirty="0" smtClean="0"/>
          </a:p>
          <a:p>
            <a:r>
              <a:rPr lang="en-US" dirty="0" smtClean="0"/>
              <a:t>ишенимдүү, эр жүрөк адам</a:t>
            </a:r>
            <a:endParaRPr lang="ru-RU" dirty="0"/>
          </a:p>
        </p:txBody>
      </p:sp>
      <p:grpSp>
        <p:nvGrpSpPr>
          <p:cNvPr id="4" name="Group 23"/>
          <p:cNvGrpSpPr/>
          <p:nvPr/>
        </p:nvGrpSpPr>
        <p:grpSpPr>
          <a:xfrm>
            <a:off x="6949440" y="1293222"/>
            <a:ext cx="4719502" cy="4888153"/>
            <a:chOff x="2390980" y="-386096"/>
            <a:chExt cx="7410040" cy="7523694"/>
          </a:xfrm>
        </p:grpSpPr>
        <p:sp>
          <p:nvSpPr>
            <p:cNvPr id="5" name="Arrow: Circular 24"/>
            <p:cNvSpPr/>
            <p:nvPr/>
          </p:nvSpPr>
          <p:spPr>
            <a:xfrm rot="19685965">
              <a:off x="2585948" y="1309964"/>
              <a:ext cx="5473410" cy="5473410"/>
            </a:xfrm>
            <a:prstGeom prst="circularArrow">
              <a:avLst>
                <a:gd name="adj1" fmla="val 5398"/>
                <a:gd name="adj2" fmla="val 556223"/>
                <a:gd name="adj3" fmla="val 19421306"/>
                <a:gd name="adj4" fmla="val 11866447"/>
                <a:gd name="adj5" fmla="val 496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Arrow: Circular 25"/>
            <p:cNvSpPr/>
            <p:nvPr/>
          </p:nvSpPr>
          <p:spPr>
            <a:xfrm rot="1862564">
              <a:off x="2390980" y="291307"/>
              <a:ext cx="5473410" cy="5473410"/>
            </a:xfrm>
            <a:prstGeom prst="circularArrow">
              <a:avLst>
                <a:gd name="adj1" fmla="val 5692"/>
                <a:gd name="adj2" fmla="val 556223"/>
                <a:gd name="adj3" fmla="val 19421183"/>
                <a:gd name="adj4" fmla="val 11866447"/>
                <a:gd name="adj5" fmla="val 496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Arrow: Circular 26"/>
            <p:cNvSpPr/>
            <p:nvPr/>
          </p:nvSpPr>
          <p:spPr>
            <a:xfrm rot="5400000">
              <a:off x="3194495" y="-386096"/>
              <a:ext cx="5473410" cy="5473410"/>
            </a:xfrm>
            <a:prstGeom prst="circularArrow">
              <a:avLst>
                <a:gd name="adj1" fmla="val 5736"/>
                <a:gd name="adj2" fmla="val 556223"/>
                <a:gd name="adj3" fmla="val 19270599"/>
                <a:gd name="adj4" fmla="val 11866447"/>
                <a:gd name="adj5" fmla="val 4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Arrow: Circular 27"/>
            <p:cNvSpPr/>
            <p:nvPr/>
          </p:nvSpPr>
          <p:spPr>
            <a:xfrm rot="8725689">
              <a:off x="4103784" y="-25877"/>
              <a:ext cx="5473410" cy="5473410"/>
            </a:xfrm>
            <a:prstGeom prst="circularArrow">
              <a:avLst>
                <a:gd name="adj1" fmla="val 6126"/>
                <a:gd name="adj2" fmla="val 556223"/>
                <a:gd name="adj3" fmla="val 19402879"/>
                <a:gd name="adj4" fmla="val 11866447"/>
                <a:gd name="adj5" fmla="val 496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Arrow: Circular 28"/>
            <p:cNvSpPr/>
            <p:nvPr/>
          </p:nvSpPr>
          <p:spPr>
            <a:xfrm rot="12662564">
              <a:off x="4327610" y="986785"/>
              <a:ext cx="5473410" cy="5473410"/>
            </a:xfrm>
            <a:prstGeom prst="circularArrow">
              <a:avLst>
                <a:gd name="adj1" fmla="val 5742"/>
                <a:gd name="adj2" fmla="val 556223"/>
                <a:gd name="adj3" fmla="val 19400848"/>
                <a:gd name="adj4" fmla="val 11866447"/>
                <a:gd name="adj5" fmla="val 496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Arrow: Circular 29"/>
            <p:cNvSpPr/>
            <p:nvPr/>
          </p:nvSpPr>
          <p:spPr>
            <a:xfrm rot="16200000">
              <a:off x="3524095" y="1664188"/>
              <a:ext cx="5473410" cy="5473410"/>
            </a:xfrm>
            <a:prstGeom prst="circularArrow">
              <a:avLst>
                <a:gd name="adj1" fmla="val 5575"/>
                <a:gd name="adj2" fmla="val 556223"/>
                <a:gd name="adj3" fmla="val 19493085"/>
                <a:gd name="adj4" fmla="val 11866447"/>
                <a:gd name="adj5" fmla="val 496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30"/>
          <p:cNvGrpSpPr/>
          <p:nvPr/>
        </p:nvGrpSpPr>
        <p:grpSpPr>
          <a:xfrm rot="2247443">
            <a:off x="8834927" y="2896275"/>
            <a:ext cx="630284" cy="1365722"/>
            <a:chOff x="9490633" y="1499448"/>
            <a:chExt cx="1270458" cy="3028167"/>
          </a:xfrm>
          <a:solidFill>
            <a:schemeClr val="tx1"/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9730649" y="1907294"/>
              <a:ext cx="822910" cy="1768535"/>
            </a:xfrm>
            <a:custGeom>
              <a:avLst/>
              <a:gdLst>
                <a:gd name="T0" fmla="*/ 39 w 233"/>
                <a:gd name="T1" fmla="*/ 495 h 500"/>
                <a:gd name="T2" fmla="*/ 32 w 233"/>
                <a:gd name="T3" fmla="*/ 475 h 500"/>
                <a:gd name="T4" fmla="*/ 10 w 233"/>
                <a:gd name="T5" fmla="*/ 385 h 500"/>
                <a:gd name="T6" fmla="*/ 1 w 233"/>
                <a:gd name="T7" fmla="*/ 262 h 500"/>
                <a:gd name="T8" fmla="*/ 14 w 233"/>
                <a:gd name="T9" fmla="*/ 133 h 500"/>
                <a:gd name="T10" fmla="*/ 43 w 233"/>
                <a:gd name="T11" fmla="*/ 30 h 500"/>
                <a:gd name="T12" fmla="*/ 53 w 233"/>
                <a:gd name="T13" fmla="*/ 4 h 500"/>
                <a:gd name="T14" fmla="*/ 59 w 233"/>
                <a:gd name="T15" fmla="*/ 0 h 500"/>
                <a:gd name="T16" fmla="*/ 157 w 233"/>
                <a:gd name="T17" fmla="*/ 3 h 500"/>
                <a:gd name="T18" fmla="*/ 183 w 233"/>
                <a:gd name="T19" fmla="*/ 3 h 500"/>
                <a:gd name="T20" fmla="*/ 190 w 233"/>
                <a:gd name="T21" fmla="*/ 8 h 500"/>
                <a:gd name="T22" fmla="*/ 226 w 233"/>
                <a:gd name="T23" fmla="*/ 170 h 500"/>
                <a:gd name="T24" fmla="*/ 215 w 233"/>
                <a:gd name="T25" fmla="*/ 378 h 500"/>
                <a:gd name="T26" fmla="*/ 179 w 233"/>
                <a:gd name="T27" fmla="*/ 497 h 500"/>
                <a:gd name="T28" fmla="*/ 174 w 233"/>
                <a:gd name="T29" fmla="*/ 500 h 500"/>
                <a:gd name="T30" fmla="*/ 90 w 233"/>
                <a:gd name="T31" fmla="*/ 497 h 500"/>
                <a:gd name="T32" fmla="*/ 44 w 233"/>
                <a:gd name="T33" fmla="*/ 496 h 500"/>
                <a:gd name="T34" fmla="*/ 39 w 233"/>
                <a:gd name="T35" fmla="*/ 495 h 500"/>
                <a:gd name="T36" fmla="*/ 148 w 233"/>
                <a:gd name="T37" fmla="*/ 145 h 500"/>
                <a:gd name="T38" fmla="*/ 154 w 233"/>
                <a:gd name="T39" fmla="*/ 80 h 500"/>
                <a:gd name="T40" fmla="*/ 90 w 233"/>
                <a:gd name="T41" fmla="*/ 74 h 500"/>
                <a:gd name="T42" fmla="*/ 83 w 233"/>
                <a:gd name="T43" fmla="*/ 139 h 500"/>
                <a:gd name="T44" fmla="*/ 148 w 233"/>
                <a:gd name="T45" fmla="*/ 145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3" h="500">
                  <a:moveTo>
                    <a:pt x="39" y="495"/>
                  </a:moveTo>
                  <a:cubicBezTo>
                    <a:pt x="36" y="488"/>
                    <a:pt x="34" y="481"/>
                    <a:pt x="32" y="475"/>
                  </a:cubicBezTo>
                  <a:cubicBezTo>
                    <a:pt x="22" y="445"/>
                    <a:pt x="15" y="415"/>
                    <a:pt x="10" y="385"/>
                  </a:cubicBezTo>
                  <a:cubicBezTo>
                    <a:pt x="3" y="344"/>
                    <a:pt x="0" y="303"/>
                    <a:pt x="1" y="262"/>
                  </a:cubicBezTo>
                  <a:cubicBezTo>
                    <a:pt x="1" y="219"/>
                    <a:pt x="5" y="176"/>
                    <a:pt x="14" y="133"/>
                  </a:cubicBezTo>
                  <a:cubicBezTo>
                    <a:pt x="20" y="98"/>
                    <a:pt x="30" y="63"/>
                    <a:pt x="43" y="30"/>
                  </a:cubicBezTo>
                  <a:cubicBezTo>
                    <a:pt x="46" y="21"/>
                    <a:pt x="49" y="13"/>
                    <a:pt x="53" y="4"/>
                  </a:cubicBezTo>
                  <a:cubicBezTo>
                    <a:pt x="54" y="1"/>
                    <a:pt x="55" y="0"/>
                    <a:pt x="59" y="0"/>
                  </a:cubicBezTo>
                  <a:cubicBezTo>
                    <a:pt x="91" y="1"/>
                    <a:pt x="124" y="2"/>
                    <a:pt x="157" y="3"/>
                  </a:cubicBezTo>
                  <a:cubicBezTo>
                    <a:pt x="165" y="3"/>
                    <a:pt x="174" y="3"/>
                    <a:pt x="183" y="3"/>
                  </a:cubicBezTo>
                  <a:cubicBezTo>
                    <a:pt x="186" y="3"/>
                    <a:pt x="188" y="4"/>
                    <a:pt x="190" y="8"/>
                  </a:cubicBezTo>
                  <a:cubicBezTo>
                    <a:pt x="210" y="60"/>
                    <a:pt x="221" y="115"/>
                    <a:pt x="226" y="170"/>
                  </a:cubicBezTo>
                  <a:cubicBezTo>
                    <a:pt x="233" y="240"/>
                    <a:pt x="229" y="309"/>
                    <a:pt x="215" y="378"/>
                  </a:cubicBezTo>
                  <a:cubicBezTo>
                    <a:pt x="207" y="419"/>
                    <a:pt x="195" y="459"/>
                    <a:pt x="179" y="497"/>
                  </a:cubicBezTo>
                  <a:cubicBezTo>
                    <a:pt x="178" y="498"/>
                    <a:pt x="176" y="500"/>
                    <a:pt x="174" y="500"/>
                  </a:cubicBezTo>
                  <a:cubicBezTo>
                    <a:pt x="146" y="499"/>
                    <a:pt x="118" y="498"/>
                    <a:pt x="90" y="497"/>
                  </a:cubicBezTo>
                  <a:cubicBezTo>
                    <a:pt x="75" y="497"/>
                    <a:pt x="59" y="497"/>
                    <a:pt x="44" y="496"/>
                  </a:cubicBezTo>
                  <a:cubicBezTo>
                    <a:pt x="42" y="496"/>
                    <a:pt x="40" y="496"/>
                    <a:pt x="39" y="495"/>
                  </a:cubicBezTo>
                  <a:close/>
                  <a:moveTo>
                    <a:pt x="148" y="145"/>
                  </a:moveTo>
                  <a:cubicBezTo>
                    <a:pt x="168" y="129"/>
                    <a:pt x="171" y="100"/>
                    <a:pt x="154" y="80"/>
                  </a:cubicBezTo>
                  <a:cubicBezTo>
                    <a:pt x="139" y="61"/>
                    <a:pt x="109" y="58"/>
                    <a:pt x="90" y="74"/>
                  </a:cubicBezTo>
                  <a:cubicBezTo>
                    <a:pt x="70" y="90"/>
                    <a:pt x="67" y="119"/>
                    <a:pt x="83" y="139"/>
                  </a:cubicBezTo>
                  <a:cubicBezTo>
                    <a:pt x="99" y="159"/>
                    <a:pt x="128" y="161"/>
                    <a:pt x="148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/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10439867" y="3109176"/>
              <a:ext cx="321224" cy="927579"/>
            </a:xfrm>
            <a:custGeom>
              <a:avLst/>
              <a:gdLst>
                <a:gd name="T0" fmla="*/ 38 w 91"/>
                <a:gd name="T1" fmla="*/ 0 h 262"/>
                <a:gd name="T2" fmla="*/ 53 w 91"/>
                <a:gd name="T3" fmla="*/ 12 h 262"/>
                <a:gd name="T4" fmla="*/ 83 w 91"/>
                <a:gd name="T5" fmla="*/ 36 h 262"/>
                <a:gd name="T6" fmla="*/ 89 w 91"/>
                <a:gd name="T7" fmla="*/ 42 h 262"/>
                <a:gd name="T8" fmla="*/ 90 w 91"/>
                <a:gd name="T9" fmla="*/ 47 h 262"/>
                <a:gd name="T10" fmla="*/ 71 w 91"/>
                <a:gd name="T11" fmla="*/ 164 h 262"/>
                <a:gd name="T12" fmla="*/ 57 w 91"/>
                <a:gd name="T13" fmla="*/ 256 h 262"/>
                <a:gd name="T14" fmla="*/ 55 w 91"/>
                <a:gd name="T15" fmla="*/ 262 h 262"/>
                <a:gd name="T16" fmla="*/ 49 w 91"/>
                <a:gd name="T17" fmla="*/ 248 h 262"/>
                <a:gd name="T18" fmla="*/ 23 w 91"/>
                <a:gd name="T19" fmla="*/ 194 h 262"/>
                <a:gd name="T20" fmla="*/ 5 w 91"/>
                <a:gd name="T21" fmla="*/ 157 h 262"/>
                <a:gd name="T22" fmla="*/ 4 w 91"/>
                <a:gd name="T23" fmla="*/ 134 h 262"/>
                <a:gd name="T24" fmla="*/ 37 w 91"/>
                <a:gd name="T25" fmla="*/ 4 h 262"/>
                <a:gd name="T26" fmla="*/ 38 w 91"/>
                <a:gd name="T2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262">
                  <a:moveTo>
                    <a:pt x="38" y="0"/>
                  </a:moveTo>
                  <a:cubicBezTo>
                    <a:pt x="43" y="4"/>
                    <a:pt x="48" y="8"/>
                    <a:pt x="53" y="12"/>
                  </a:cubicBezTo>
                  <a:cubicBezTo>
                    <a:pt x="63" y="20"/>
                    <a:pt x="73" y="28"/>
                    <a:pt x="83" y="36"/>
                  </a:cubicBezTo>
                  <a:cubicBezTo>
                    <a:pt x="85" y="38"/>
                    <a:pt x="88" y="40"/>
                    <a:pt x="89" y="42"/>
                  </a:cubicBezTo>
                  <a:cubicBezTo>
                    <a:pt x="90" y="43"/>
                    <a:pt x="91" y="46"/>
                    <a:pt x="90" y="47"/>
                  </a:cubicBezTo>
                  <a:cubicBezTo>
                    <a:pt x="84" y="86"/>
                    <a:pt x="78" y="125"/>
                    <a:pt x="71" y="164"/>
                  </a:cubicBezTo>
                  <a:cubicBezTo>
                    <a:pt x="66" y="195"/>
                    <a:pt x="61" y="225"/>
                    <a:pt x="57" y="256"/>
                  </a:cubicBezTo>
                  <a:cubicBezTo>
                    <a:pt x="56" y="258"/>
                    <a:pt x="56" y="259"/>
                    <a:pt x="55" y="262"/>
                  </a:cubicBezTo>
                  <a:cubicBezTo>
                    <a:pt x="53" y="257"/>
                    <a:pt x="51" y="252"/>
                    <a:pt x="49" y="248"/>
                  </a:cubicBezTo>
                  <a:cubicBezTo>
                    <a:pt x="40" y="230"/>
                    <a:pt x="32" y="212"/>
                    <a:pt x="23" y="194"/>
                  </a:cubicBezTo>
                  <a:cubicBezTo>
                    <a:pt x="17" y="182"/>
                    <a:pt x="12" y="169"/>
                    <a:pt x="5" y="157"/>
                  </a:cubicBezTo>
                  <a:cubicBezTo>
                    <a:pt x="0" y="149"/>
                    <a:pt x="1" y="142"/>
                    <a:pt x="4" y="134"/>
                  </a:cubicBezTo>
                  <a:cubicBezTo>
                    <a:pt x="20" y="92"/>
                    <a:pt x="30" y="48"/>
                    <a:pt x="37" y="4"/>
                  </a:cubicBezTo>
                  <a:cubicBezTo>
                    <a:pt x="37" y="3"/>
                    <a:pt x="37" y="2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/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9490633" y="3087521"/>
              <a:ext cx="295959" cy="913142"/>
            </a:xfrm>
            <a:custGeom>
              <a:avLst/>
              <a:gdLst>
                <a:gd name="T0" fmla="*/ 55 w 84"/>
                <a:gd name="T1" fmla="*/ 0 h 258"/>
                <a:gd name="T2" fmla="*/ 59 w 84"/>
                <a:gd name="T3" fmla="*/ 34 h 258"/>
                <a:gd name="T4" fmla="*/ 76 w 84"/>
                <a:gd name="T5" fmla="*/ 117 h 258"/>
                <a:gd name="T6" fmla="*/ 84 w 84"/>
                <a:gd name="T7" fmla="*/ 145 h 258"/>
                <a:gd name="T8" fmla="*/ 83 w 84"/>
                <a:gd name="T9" fmla="*/ 149 h 258"/>
                <a:gd name="T10" fmla="*/ 55 w 84"/>
                <a:gd name="T11" fmla="*/ 201 h 258"/>
                <a:gd name="T12" fmla="*/ 28 w 84"/>
                <a:gd name="T13" fmla="*/ 251 h 258"/>
                <a:gd name="T14" fmla="*/ 23 w 84"/>
                <a:gd name="T15" fmla="*/ 258 h 258"/>
                <a:gd name="T16" fmla="*/ 20 w 84"/>
                <a:gd name="T17" fmla="*/ 234 h 258"/>
                <a:gd name="T18" fmla="*/ 7 w 84"/>
                <a:gd name="T19" fmla="*/ 109 h 258"/>
                <a:gd name="T20" fmla="*/ 0 w 84"/>
                <a:gd name="T21" fmla="*/ 44 h 258"/>
                <a:gd name="T22" fmla="*/ 2 w 84"/>
                <a:gd name="T23" fmla="*/ 38 h 258"/>
                <a:gd name="T24" fmla="*/ 53 w 84"/>
                <a:gd name="T25" fmla="*/ 1 h 258"/>
                <a:gd name="T26" fmla="*/ 55 w 84"/>
                <a:gd name="T2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58">
                  <a:moveTo>
                    <a:pt x="55" y="0"/>
                  </a:moveTo>
                  <a:cubicBezTo>
                    <a:pt x="56" y="12"/>
                    <a:pt x="57" y="23"/>
                    <a:pt x="59" y="34"/>
                  </a:cubicBezTo>
                  <a:cubicBezTo>
                    <a:pt x="63" y="62"/>
                    <a:pt x="68" y="90"/>
                    <a:pt x="76" y="117"/>
                  </a:cubicBezTo>
                  <a:cubicBezTo>
                    <a:pt x="79" y="127"/>
                    <a:pt x="81" y="136"/>
                    <a:pt x="84" y="145"/>
                  </a:cubicBezTo>
                  <a:cubicBezTo>
                    <a:pt x="84" y="146"/>
                    <a:pt x="84" y="148"/>
                    <a:pt x="83" y="149"/>
                  </a:cubicBezTo>
                  <a:cubicBezTo>
                    <a:pt x="74" y="167"/>
                    <a:pt x="65" y="184"/>
                    <a:pt x="55" y="201"/>
                  </a:cubicBezTo>
                  <a:cubicBezTo>
                    <a:pt x="46" y="218"/>
                    <a:pt x="37" y="234"/>
                    <a:pt x="28" y="251"/>
                  </a:cubicBezTo>
                  <a:cubicBezTo>
                    <a:pt x="27" y="253"/>
                    <a:pt x="25" y="256"/>
                    <a:pt x="23" y="258"/>
                  </a:cubicBezTo>
                  <a:cubicBezTo>
                    <a:pt x="22" y="250"/>
                    <a:pt x="21" y="242"/>
                    <a:pt x="20" y="234"/>
                  </a:cubicBezTo>
                  <a:cubicBezTo>
                    <a:pt x="16" y="193"/>
                    <a:pt x="11" y="151"/>
                    <a:pt x="7" y="109"/>
                  </a:cubicBezTo>
                  <a:cubicBezTo>
                    <a:pt x="5" y="88"/>
                    <a:pt x="2" y="66"/>
                    <a:pt x="0" y="44"/>
                  </a:cubicBezTo>
                  <a:cubicBezTo>
                    <a:pt x="0" y="42"/>
                    <a:pt x="1" y="39"/>
                    <a:pt x="2" y="38"/>
                  </a:cubicBezTo>
                  <a:cubicBezTo>
                    <a:pt x="19" y="26"/>
                    <a:pt x="36" y="13"/>
                    <a:pt x="53" y="1"/>
                  </a:cubicBezTo>
                  <a:cubicBezTo>
                    <a:pt x="54" y="0"/>
                    <a:pt x="54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/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9840731" y="3771475"/>
              <a:ext cx="517929" cy="756140"/>
            </a:xfrm>
            <a:custGeom>
              <a:avLst/>
              <a:gdLst>
                <a:gd name="T0" fmla="*/ 55 w 147"/>
                <a:gd name="T1" fmla="*/ 36 h 214"/>
                <a:gd name="T2" fmla="*/ 50 w 147"/>
                <a:gd name="T3" fmla="*/ 59 h 214"/>
                <a:gd name="T4" fmla="*/ 59 w 147"/>
                <a:gd name="T5" fmla="*/ 99 h 214"/>
                <a:gd name="T6" fmla="*/ 74 w 147"/>
                <a:gd name="T7" fmla="*/ 125 h 214"/>
                <a:gd name="T8" fmla="*/ 87 w 147"/>
                <a:gd name="T9" fmla="*/ 80 h 214"/>
                <a:gd name="T10" fmla="*/ 117 w 147"/>
                <a:gd name="T11" fmla="*/ 43 h 214"/>
                <a:gd name="T12" fmla="*/ 119 w 147"/>
                <a:gd name="T13" fmla="*/ 85 h 214"/>
                <a:gd name="T14" fmla="*/ 127 w 147"/>
                <a:gd name="T15" fmla="*/ 75 h 214"/>
                <a:gd name="T16" fmla="*/ 134 w 147"/>
                <a:gd name="T17" fmla="*/ 22 h 214"/>
                <a:gd name="T18" fmla="*/ 133 w 147"/>
                <a:gd name="T19" fmla="*/ 10 h 214"/>
                <a:gd name="T20" fmla="*/ 139 w 147"/>
                <a:gd name="T21" fmla="*/ 25 h 214"/>
                <a:gd name="T22" fmla="*/ 135 w 147"/>
                <a:gd name="T23" fmla="*/ 96 h 214"/>
                <a:gd name="T24" fmla="*/ 118 w 147"/>
                <a:gd name="T25" fmla="*/ 140 h 214"/>
                <a:gd name="T26" fmla="*/ 114 w 147"/>
                <a:gd name="T27" fmla="*/ 154 h 214"/>
                <a:gd name="T28" fmla="*/ 99 w 147"/>
                <a:gd name="T29" fmla="*/ 125 h 214"/>
                <a:gd name="T30" fmla="*/ 102 w 147"/>
                <a:gd name="T31" fmla="*/ 93 h 214"/>
                <a:gd name="T32" fmla="*/ 94 w 147"/>
                <a:gd name="T33" fmla="*/ 114 h 214"/>
                <a:gd name="T34" fmla="*/ 94 w 147"/>
                <a:gd name="T35" fmla="*/ 155 h 214"/>
                <a:gd name="T36" fmla="*/ 85 w 147"/>
                <a:gd name="T37" fmla="*/ 191 h 214"/>
                <a:gd name="T38" fmla="*/ 61 w 147"/>
                <a:gd name="T39" fmla="*/ 214 h 214"/>
                <a:gd name="T40" fmla="*/ 50 w 147"/>
                <a:gd name="T41" fmla="*/ 173 h 214"/>
                <a:gd name="T42" fmla="*/ 33 w 147"/>
                <a:gd name="T43" fmla="*/ 107 h 214"/>
                <a:gd name="T44" fmla="*/ 38 w 147"/>
                <a:gd name="T45" fmla="*/ 86 h 214"/>
                <a:gd name="T46" fmla="*/ 29 w 147"/>
                <a:gd name="T47" fmla="*/ 103 h 214"/>
                <a:gd name="T48" fmla="*/ 25 w 147"/>
                <a:gd name="T49" fmla="*/ 125 h 214"/>
                <a:gd name="T50" fmla="*/ 13 w 147"/>
                <a:gd name="T51" fmla="*/ 141 h 214"/>
                <a:gd name="T52" fmla="*/ 3 w 147"/>
                <a:gd name="T53" fmla="*/ 70 h 214"/>
                <a:gd name="T54" fmla="*/ 12 w 147"/>
                <a:gd name="T55" fmla="*/ 12 h 214"/>
                <a:gd name="T56" fmla="*/ 21 w 147"/>
                <a:gd name="T57" fmla="*/ 0 h 214"/>
                <a:gd name="T58" fmla="*/ 21 w 147"/>
                <a:gd name="T59" fmla="*/ 72 h 214"/>
                <a:gd name="T60" fmla="*/ 55 w 147"/>
                <a:gd name="T61" fmla="*/ 3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7" h="214">
                  <a:moveTo>
                    <a:pt x="55" y="36"/>
                  </a:moveTo>
                  <a:cubicBezTo>
                    <a:pt x="53" y="44"/>
                    <a:pt x="51" y="51"/>
                    <a:pt x="50" y="59"/>
                  </a:cubicBezTo>
                  <a:cubicBezTo>
                    <a:pt x="48" y="74"/>
                    <a:pt x="52" y="86"/>
                    <a:pt x="59" y="99"/>
                  </a:cubicBezTo>
                  <a:cubicBezTo>
                    <a:pt x="64" y="107"/>
                    <a:pt x="69" y="116"/>
                    <a:pt x="74" y="125"/>
                  </a:cubicBezTo>
                  <a:cubicBezTo>
                    <a:pt x="75" y="109"/>
                    <a:pt x="79" y="94"/>
                    <a:pt x="87" y="80"/>
                  </a:cubicBezTo>
                  <a:cubicBezTo>
                    <a:pt x="94" y="66"/>
                    <a:pt x="104" y="54"/>
                    <a:pt x="117" y="43"/>
                  </a:cubicBezTo>
                  <a:cubicBezTo>
                    <a:pt x="120" y="57"/>
                    <a:pt x="121" y="71"/>
                    <a:pt x="119" y="85"/>
                  </a:cubicBezTo>
                  <a:cubicBezTo>
                    <a:pt x="124" y="83"/>
                    <a:pt x="126" y="79"/>
                    <a:pt x="127" y="75"/>
                  </a:cubicBezTo>
                  <a:cubicBezTo>
                    <a:pt x="135" y="58"/>
                    <a:pt x="136" y="40"/>
                    <a:pt x="134" y="22"/>
                  </a:cubicBezTo>
                  <a:cubicBezTo>
                    <a:pt x="134" y="18"/>
                    <a:pt x="133" y="14"/>
                    <a:pt x="133" y="10"/>
                  </a:cubicBezTo>
                  <a:cubicBezTo>
                    <a:pt x="135" y="15"/>
                    <a:pt x="138" y="20"/>
                    <a:pt x="139" y="25"/>
                  </a:cubicBezTo>
                  <a:cubicBezTo>
                    <a:pt x="147" y="50"/>
                    <a:pt x="144" y="73"/>
                    <a:pt x="135" y="96"/>
                  </a:cubicBezTo>
                  <a:cubicBezTo>
                    <a:pt x="130" y="111"/>
                    <a:pt x="123" y="126"/>
                    <a:pt x="118" y="140"/>
                  </a:cubicBezTo>
                  <a:cubicBezTo>
                    <a:pt x="116" y="145"/>
                    <a:pt x="115" y="149"/>
                    <a:pt x="114" y="154"/>
                  </a:cubicBezTo>
                  <a:cubicBezTo>
                    <a:pt x="108" y="145"/>
                    <a:pt x="102" y="136"/>
                    <a:pt x="99" y="125"/>
                  </a:cubicBezTo>
                  <a:cubicBezTo>
                    <a:pt x="97" y="114"/>
                    <a:pt x="99" y="103"/>
                    <a:pt x="102" y="93"/>
                  </a:cubicBezTo>
                  <a:cubicBezTo>
                    <a:pt x="97" y="99"/>
                    <a:pt x="95" y="106"/>
                    <a:pt x="94" y="114"/>
                  </a:cubicBezTo>
                  <a:cubicBezTo>
                    <a:pt x="94" y="127"/>
                    <a:pt x="94" y="141"/>
                    <a:pt x="94" y="155"/>
                  </a:cubicBezTo>
                  <a:cubicBezTo>
                    <a:pt x="94" y="167"/>
                    <a:pt x="92" y="180"/>
                    <a:pt x="85" y="191"/>
                  </a:cubicBezTo>
                  <a:cubicBezTo>
                    <a:pt x="79" y="201"/>
                    <a:pt x="72" y="209"/>
                    <a:pt x="61" y="214"/>
                  </a:cubicBezTo>
                  <a:cubicBezTo>
                    <a:pt x="63" y="198"/>
                    <a:pt x="55" y="186"/>
                    <a:pt x="50" y="173"/>
                  </a:cubicBezTo>
                  <a:cubicBezTo>
                    <a:pt x="40" y="152"/>
                    <a:pt x="30" y="131"/>
                    <a:pt x="33" y="107"/>
                  </a:cubicBezTo>
                  <a:cubicBezTo>
                    <a:pt x="34" y="100"/>
                    <a:pt x="36" y="94"/>
                    <a:pt x="38" y="86"/>
                  </a:cubicBezTo>
                  <a:cubicBezTo>
                    <a:pt x="32" y="91"/>
                    <a:pt x="30" y="97"/>
                    <a:pt x="29" y="103"/>
                  </a:cubicBezTo>
                  <a:cubicBezTo>
                    <a:pt x="27" y="110"/>
                    <a:pt x="26" y="118"/>
                    <a:pt x="25" y="125"/>
                  </a:cubicBezTo>
                  <a:cubicBezTo>
                    <a:pt x="23" y="132"/>
                    <a:pt x="19" y="138"/>
                    <a:pt x="13" y="141"/>
                  </a:cubicBezTo>
                  <a:cubicBezTo>
                    <a:pt x="9" y="117"/>
                    <a:pt x="5" y="94"/>
                    <a:pt x="3" y="70"/>
                  </a:cubicBezTo>
                  <a:cubicBezTo>
                    <a:pt x="0" y="50"/>
                    <a:pt x="2" y="30"/>
                    <a:pt x="12" y="12"/>
                  </a:cubicBezTo>
                  <a:cubicBezTo>
                    <a:pt x="15" y="8"/>
                    <a:pt x="18" y="4"/>
                    <a:pt x="21" y="0"/>
                  </a:cubicBezTo>
                  <a:cubicBezTo>
                    <a:pt x="8" y="24"/>
                    <a:pt x="12" y="47"/>
                    <a:pt x="21" y="72"/>
                  </a:cubicBezTo>
                  <a:cubicBezTo>
                    <a:pt x="28" y="55"/>
                    <a:pt x="40" y="44"/>
                    <a:pt x="5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9952618" y="1499448"/>
              <a:ext cx="420479" cy="364535"/>
            </a:xfrm>
            <a:custGeom>
              <a:avLst/>
              <a:gdLst>
                <a:gd name="T0" fmla="*/ 119 w 119"/>
                <a:gd name="T1" fmla="*/ 103 h 103"/>
                <a:gd name="T2" fmla="*/ 0 w 119"/>
                <a:gd name="T3" fmla="*/ 100 h 103"/>
                <a:gd name="T4" fmla="*/ 62 w 119"/>
                <a:gd name="T5" fmla="*/ 0 h 103"/>
                <a:gd name="T6" fmla="*/ 119 w 119"/>
                <a:gd name="T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03">
                  <a:moveTo>
                    <a:pt x="119" y="103"/>
                  </a:moveTo>
                  <a:cubicBezTo>
                    <a:pt x="79" y="102"/>
                    <a:pt x="39" y="101"/>
                    <a:pt x="0" y="100"/>
                  </a:cubicBezTo>
                  <a:cubicBezTo>
                    <a:pt x="3" y="84"/>
                    <a:pt x="47" y="12"/>
                    <a:pt x="62" y="0"/>
                  </a:cubicBezTo>
                  <a:cubicBezTo>
                    <a:pt x="76" y="12"/>
                    <a:pt x="118" y="90"/>
                    <a:pt x="119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Жогорку кенештеги Убактылуу гендердик чаралар (квоты)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66492" y="2011680"/>
            <a:ext cx="8975085" cy="363309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578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Шаардык/айылдык кенештерде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аялдардын катышуусу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2790" y="1738630"/>
            <a:ext cx="11010900" cy="461899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Өлкөдө 453 айылдык кеңеш, 31 шаардык кеңеш бар</a:t>
            </a:r>
            <a:endParaRPr lang="ru-RU" dirty="0"/>
          </a:p>
          <a:p>
            <a:r>
              <a:rPr lang="ru-RU" dirty="0"/>
              <a:t>2019-жылдын август айында “Жергиликтүү кеңештердин депутаттарын шайлоо жөнүндө” мыйзамга аялдар үчүн квотадан 30% резервди (49-берененин 7-бөлүгү, 59-1-берене) караган өзгөртүүлөр кабыл алынган.</a:t>
            </a:r>
            <a:endParaRPr lang="ru-RU" dirty="0"/>
          </a:p>
          <a:p>
            <a:r>
              <a:rPr lang="ru-RU" dirty="0"/>
              <a:t>Эгерде 2020-жылдын март айында шаардык кеңештердин депутаттарынын арасында – 20%, айылдык кеңештин депутаттарынын арасында – 10%. </a:t>
            </a:r>
            <a:endParaRPr lang="ru-RU" dirty="0"/>
          </a:p>
          <a:p>
            <a:r>
              <a:rPr lang="ru-RU" dirty="0"/>
              <a:t>Андан кийин, жаңы эрежелер боюнча биринчи шайлоо 2021-жылдын апрель айында өткөрүлдү - 2012-жылдагы 10% дан 2021-жылы 37,8% га чейин аялдардын өкүлчүлүгүнүн өсүшү.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76754" y="136516"/>
            <a:ext cx="7921376" cy="716935"/>
          </a:xfrm>
        </p:spPr>
        <p:txBody>
          <a:bodyPr>
            <a:noAutofit/>
          </a:bodyPr>
          <a:lstStyle/>
          <a:p>
            <a:r>
              <a:rPr lang="ru-RU" b="1" dirty="0">
                <a:latin typeface="Trebuchet MS" panose="020B0603020202020204" charset="0"/>
              </a:rPr>
              <a:t>Почему в Кыргызстане в политику не вовлечено больше женщин? </a:t>
            </a:r>
            <a:r>
              <a:rPr lang="en-US" b="1" i="0" dirty="0">
                <a:effectLst/>
                <a:latin typeface="Trebuchet MS" panose="020B0603020202020204" charset="0"/>
              </a:rPr>
              <a:t>  </a:t>
            </a:r>
            <a:endParaRPr lang="en-US" b="1" dirty="0">
              <a:latin typeface="Trebuchet MS" panose="020B0603020202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EF94-2BBB-BB42-AADA-F6C09D4B1692}" type="slidenum">
              <a:rPr lang="en-US" smtClean="0"/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2301244" y="722009"/>
            <a:ext cx="7738110" cy="343221"/>
          </a:xfrm>
        </p:spPr>
        <p:txBody>
          <a:bodyPr/>
          <a:lstStyle/>
          <a:p>
            <a:r>
              <a:rPr lang="en-US" dirty="0"/>
              <a:t>(</a:t>
            </a:r>
            <a:r>
              <a:rPr lang="ru-RU" dirty="0"/>
              <a:t>Множественные ответы</a:t>
            </a:r>
            <a:r>
              <a:rPr lang="en-US" dirty="0"/>
              <a:t>)</a:t>
            </a:r>
            <a:endParaRPr lang="en-US" dirty="0"/>
          </a:p>
        </p:txBody>
      </p:sp>
      <p:graphicFrame>
        <p:nvGraphicFramePr>
          <p:cNvPr id="11" name="Content Placeholder 4"/>
          <p:cNvGraphicFramePr/>
          <p:nvPr/>
        </p:nvGraphicFramePr>
        <p:xfrm>
          <a:off x="1667838" y="1065229"/>
          <a:ext cx="8747615" cy="539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1057275" y="6115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783" y="0"/>
            <a:ext cx="10515600" cy="64506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Сунуштар: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240" y="748665"/>
            <a:ext cx="11925935" cy="600583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ru-RU" sz="2000" dirty="0"/>
              <a:t>Өзүн-өзү баалоо жана өз </a:t>
            </a:r>
            <a:r>
              <a:rPr lang="ru-RU" sz="2000" dirty="0">
                <a:sym typeface="+mn-ea"/>
              </a:rPr>
              <a:t> </a:t>
            </a:r>
            <a:r>
              <a:rPr lang="ru-RU" sz="2000" dirty="0"/>
              <a:t>ресурстарын тактоо, колдоо топторун жана </a:t>
            </a:r>
            <a:r>
              <a:rPr lang="ru-RU" sz="2000" dirty="0">
                <a:sym typeface="+mn-ea"/>
              </a:rPr>
              <a:t>мүмкүнчүлүктөрун. </a:t>
            </a:r>
            <a:endParaRPr lang="ru-RU" sz="2000" dirty="0">
              <a:sym typeface="+mn-ea"/>
            </a:endParaRPr>
          </a:p>
          <a:p>
            <a:pPr marL="514350" indent="-514350" algn="just">
              <a:buAutoNum type="arabicPeriod"/>
            </a:pPr>
            <a:r>
              <a:rPr lang="ru-RU" sz="2000" dirty="0"/>
              <a:t>Алсыз жактарды аныктоо жана белгилүү бир чөйрөдө көндүмдөрдү, билимдерди өнүктүрүү зарылдыгын аныктаңыз</a:t>
            </a:r>
            <a:endParaRPr lang="ru-RU" sz="2000" dirty="0"/>
          </a:p>
          <a:p>
            <a:pPr marL="514350" indent="-514350" algn="just">
              <a:buAutoNum type="arabicPeriod"/>
            </a:pPr>
            <a:r>
              <a:rPr lang="ru-RU" sz="2000" dirty="0"/>
              <a:t>Жаңы билимдерди жана көндүмдөрдү үйрөнүү үчүн атайын пландарды камтыган жеке өсүү планын иштеп чыгуу (качан, кайда, баасы)</a:t>
            </a:r>
            <a:endParaRPr lang="ru-RU" sz="2000" dirty="0"/>
          </a:p>
          <a:p>
            <a:pPr marL="514350" indent="-514350" algn="just">
              <a:buAutoNum type="arabicPeriod"/>
            </a:pPr>
            <a:r>
              <a:rPr lang="ru-RU" sz="2000" dirty="0"/>
              <a:t>Жеке сүйлөө темаларыңызды пландаштырыңыз жана эл алдында сүйлөөгө көнүгүү жасаңыз</a:t>
            </a:r>
            <a:endParaRPr lang="ru-RU" sz="2000" dirty="0"/>
          </a:p>
          <a:p>
            <a:pPr marL="514350" indent="-514350" algn="just">
              <a:buAutoNum type="arabicPeriod"/>
            </a:pPr>
            <a:r>
              <a:rPr lang="ru-RU" sz="2000" dirty="0"/>
              <a:t>ЖМКлардын жана социалдык тармактардын тизмесин түзүңүз, соцтармактарда активдүү катышуу үчүн </a:t>
            </a:r>
            <a:endParaRPr lang="ru-RU" sz="2000" dirty="0"/>
          </a:p>
          <a:p>
            <a:pPr marL="514350" indent="-514350" algn="just">
              <a:buAutoNum type="arabicPeriod"/>
            </a:pPr>
            <a:r>
              <a:rPr lang="ru-RU" sz="2000" dirty="0"/>
              <a:t>ЖМКлар жана социалдык тармактар ​​үчүн билдирүүлөрдүн жана макалалардын тексттерин даярдаңыз</a:t>
            </a:r>
            <a:endParaRPr lang="ru-RU" sz="2000" dirty="0"/>
          </a:p>
          <a:p>
            <a:pPr marL="514350" indent="-514350" algn="just">
              <a:buAutoNum type="arabicPeriod"/>
            </a:pPr>
            <a:r>
              <a:rPr lang="ru-RU" sz="2000" dirty="0"/>
              <a:t>Психологиялык абал менен иштоо жана гармония жасоо</a:t>
            </a:r>
            <a:endParaRPr lang="ru-RU" sz="2000" dirty="0"/>
          </a:p>
          <a:p>
            <a:pPr marL="514350" indent="-514350" algn="just">
              <a:buAutoNum type="arabicPeriod"/>
            </a:pPr>
            <a:r>
              <a:rPr lang="ru-RU" sz="2000" dirty="0"/>
              <a:t>Жакындарыңыз менен маселелерди талкуулаңыз, алардын колдоосун алыңыз, авторитеттүү насаатчыларды жана колдоолорду табыңыз</a:t>
            </a:r>
            <a:endParaRPr lang="ru-RU" sz="2000" dirty="0"/>
          </a:p>
          <a:p>
            <a:pPr marL="514350" indent="-514350" algn="just">
              <a:buAutoNum type="arabicPeriod"/>
            </a:pPr>
            <a:r>
              <a:rPr lang="ru-RU" sz="2000" dirty="0"/>
              <a:t>Өзүңүз  устат, машыктыруучу жана үлгү болуңуз</a:t>
            </a:r>
            <a:endParaRPr lang="ru-RU" sz="2000" dirty="0"/>
          </a:p>
          <a:p>
            <a:pPr marL="0" indent="0" algn="ctr">
              <a:buNone/>
            </a:pPr>
            <a:r>
              <a:rPr lang="ru-RU" sz="2000" b="1" dirty="0"/>
              <a:t>Шайлоодо утулуп калгандыктан же депутаттык мандатынан ажырап калгандыктан, түшүнбөстүктөрдөн жана кысымдардан улам саясий карьераңызды таштабаңыз.</a:t>
            </a:r>
            <a:endParaRPr lang="ru-RU" sz="2000" b="1" dirty="0"/>
          </a:p>
          <a:p>
            <a:pPr marL="0" indent="0" algn="ctr">
              <a:buNone/>
            </a:pPr>
            <a:r>
              <a:rPr lang="ru-RU" sz="2000" b="1" dirty="0"/>
              <a:t>Башка аялдарды саясатка тартуу, колдоочуларды жана пикирлеш адамдарды жамааттык топторго бириктирүү зарыл экендигин унутпаныз. </a:t>
            </a:r>
            <a:endParaRPr lang="ru-RU" sz="20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33994" y="183687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</a:rPr>
              <a:t>Чон рахмат!</a:t>
            </a:r>
            <a:br>
              <a:rPr lang="ru-RU" sz="6000" b="1" dirty="0"/>
            </a:br>
            <a:endParaRPr lang="ru-RU" sz="6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085" y="362585"/>
            <a:ext cx="10383520" cy="137922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«</a:t>
            </a:r>
            <a:r>
              <a:rPr lang="ru-RU" sz="27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/>
              </a:rPr>
              <a:t>Эркектер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/>
              </a:rPr>
              <a:t> </a:t>
            </a:r>
            <a:r>
              <a:rPr lang="ru-RU" sz="27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/>
              </a:rPr>
              <a:t>менен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Arial" panose="020B0604020202020204"/>
              </a:rPr>
              <a:t> </a:t>
            </a:r>
            <a:r>
              <a:rPr lang="ru-RU" sz="27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/>
              </a:rPr>
              <a:t>аялдар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Arial" panose="020B0604020202020204"/>
              </a:rPr>
              <a:t> </a:t>
            </a:r>
            <a:r>
              <a:rPr lang="ru-RU" sz="27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/>
              </a:rPr>
              <a:t>үчүн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Arial" panose="020B0604020202020204"/>
              </a:rPr>
              <a:t> </a:t>
            </a:r>
            <a:r>
              <a:rPr lang="ru-RU" sz="27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/>
              </a:rPr>
              <a:t>бирдей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Arial" panose="020B0604020202020204"/>
              </a:rPr>
              <a:t> </a:t>
            </a:r>
            <a:r>
              <a:rPr lang="ru-RU" sz="27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/>
              </a:rPr>
              <a:t>укуктар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Arial" panose="020B0604020202020204"/>
              </a:rPr>
              <a:t> </a:t>
            </a:r>
            <a:r>
              <a:rPr lang="ru-RU" sz="27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/>
              </a:rPr>
              <a:t>менен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Arial" panose="020B0604020202020204"/>
              </a:rPr>
              <a:t> </a:t>
            </a:r>
            <a:r>
              <a:rPr lang="ru-RU" sz="27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/>
              </a:rPr>
              <a:t>бирдей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Arial" panose="020B0604020202020204"/>
              </a:rPr>
              <a:t> </a:t>
            </a:r>
            <a:r>
              <a:rPr lang="ru-RU" sz="27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/>
              </a:rPr>
              <a:t>мүмкүнчүлүктөрдүн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Arial" panose="020B0604020202020204"/>
              </a:rPr>
              <a:t> </a:t>
            </a:r>
            <a:r>
              <a:rPr lang="ru-RU" sz="27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/>
              </a:rPr>
              <a:t>мамлекеттик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Arial" panose="020B0604020202020204"/>
              </a:rPr>
              <a:t> </a:t>
            </a:r>
            <a:r>
              <a:rPr lang="ru-RU" sz="27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/>
              </a:rPr>
              <a:t>кепилдиктери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Arial" panose="020B0604020202020204"/>
              </a:rPr>
              <a:t> </a:t>
            </a:r>
            <a:r>
              <a:rPr lang="ru-RU" sz="27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/>
              </a:rPr>
              <a:t>жөнүндө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/>
              </a:rPr>
              <a:t>»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КР </a:t>
            </a:r>
            <a:r>
              <a:rPr lang="ru-RU" sz="27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Мыйзамы</a:t>
            </a:r>
            <a:endParaRPr lang="ru-RU" sz="27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gray">
          <a:xfrm>
            <a:off x="2450244" y="3883923"/>
            <a:ext cx="1841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2379314" y="2071503"/>
            <a:ext cx="360068" cy="343949"/>
          </a:xfrm>
          <a:prstGeom prst="flowChartConnector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2379314" y="3975529"/>
            <a:ext cx="360068" cy="343949"/>
          </a:xfrm>
          <a:prstGeom prst="flowChartConnector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47999" y="1948721"/>
            <a:ext cx="7909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chemeClr val="tx2"/>
                </a:solidFill>
              </a:rPr>
              <a:t>Бирдей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демократияга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жетишүү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максатында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мамлекет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азыраак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көрсөтүлгөн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талапкерди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колдоого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багытталган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атайын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чараларды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белгилөөгө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укуктуу</a:t>
            </a:r>
            <a:r>
              <a:rPr lang="ru-RU" sz="2400" b="1" dirty="0">
                <a:solidFill>
                  <a:schemeClr val="tx2"/>
                </a:solidFill>
              </a:rPr>
              <a:t>.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762375"/>
            <a:ext cx="780478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chemeClr val="tx2"/>
                </a:solidFill>
              </a:rPr>
              <a:t>Саясий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партиялардын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шайлоолорго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катышуусу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талапкерлердин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тизмесинде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эки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жыныстагы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адамдардын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кепилдүү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бирдей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өкүлчүлүгүнүн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болушун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талап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кылат</a:t>
            </a:r>
            <a:r>
              <a:rPr lang="ru-RU" sz="2400" b="1" dirty="0">
                <a:solidFill>
                  <a:schemeClr val="tx2"/>
                </a:solidFill>
              </a:rPr>
              <a:t>.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130" y="271780"/>
            <a:ext cx="10051415" cy="77406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</a:t>
            </a:r>
            <a:r>
              <a:rPr lang="en-US" sz="3100" b="1" dirty="0">
                <a:solidFill>
                  <a:schemeClr val="accent2"/>
                </a:solidFill>
              </a:rPr>
              <a:t>Кыргызстанда гендердик саясатты илгерилетүү этаптары</a:t>
            </a:r>
            <a:endParaRPr lang="ru-RU" sz="31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gray">
          <a:xfrm>
            <a:off x="1867535" y="1136650"/>
            <a:ext cx="9279255" cy="87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</a:rPr>
              <a:t>1995  -  </a:t>
            </a:r>
            <a:r>
              <a:rPr lang="en-US" sz="2000" dirty="0">
                <a:solidFill>
                  <a:schemeClr val="tx2"/>
                </a:solidFill>
              </a:rPr>
              <a:t>IV Дүйнөлүк аялдар конференциясына  Кыргызстандын катышуусу жана аялдардын  абалдарын жакшыртуу боюнча Пекин Аракеттер Платформасына  кошулуусу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gray">
          <a:xfrm>
            <a:off x="2355215" y="3159760"/>
            <a:ext cx="9380855" cy="101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- </a:t>
            </a:r>
            <a:r>
              <a:rPr lang="en-US" sz="2000" dirty="0" smtClean="0">
                <a:solidFill>
                  <a:schemeClr val="tx2"/>
                </a:solidFill>
              </a:rPr>
              <a:t>үй-бүлө </a:t>
            </a:r>
            <a:r>
              <a:rPr lang="en-US" sz="2000" dirty="0">
                <a:solidFill>
                  <a:schemeClr val="tx2"/>
                </a:solidFill>
              </a:rPr>
              <a:t>аялдар жана </a:t>
            </a:r>
            <a:r>
              <a:rPr lang="en-US" sz="2000" dirty="0" smtClean="0">
                <a:solidFill>
                  <a:schemeClr val="tx2"/>
                </a:solidFill>
              </a:rPr>
              <a:t>жаштар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иштери </a:t>
            </a:r>
            <a:r>
              <a:rPr lang="en-US" sz="2000" dirty="0">
                <a:solidFill>
                  <a:schemeClr val="tx2"/>
                </a:solidFill>
              </a:rPr>
              <a:t>боюнча мамлекеттик комиссия түзүлгөн</a:t>
            </a:r>
            <a:r>
              <a:rPr lang="en-US" sz="2000" dirty="0" smtClean="0">
                <a:solidFill>
                  <a:schemeClr val="tx2"/>
                </a:solidFill>
              </a:rPr>
              <a:t>,</a:t>
            </a: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- «Кыргыз Республикасынын аялдары жана эркектери» аттуу биринчи жыйнак жарык  көрдү 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gray">
          <a:xfrm>
            <a:off x="539433" y="4311558"/>
            <a:ext cx="1686680" cy="51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lnSpc>
                <a:spcPct val="80000"/>
              </a:lnSpc>
              <a:buFontTx/>
              <a:buNone/>
            </a:pPr>
            <a:endParaRPr lang="ru-RU" altLang="ru-RU" sz="10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</a:rPr>
              <a:t>1996-1997</a:t>
            </a:r>
            <a:r>
              <a:rPr lang="ru-RU" altLang="ru-RU" sz="2400" dirty="0" smtClean="0"/>
              <a:t> </a:t>
            </a:r>
            <a:r>
              <a:rPr lang="ru-RU" altLang="ru-RU" sz="2400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alt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67542" y="2017202"/>
            <a:ext cx="91257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1996 - </a:t>
            </a:r>
            <a:r>
              <a:rPr lang="en-US" sz="2000" dirty="0" smtClean="0">
                <a:solidFill>
                  <a:schemeClr val="tx2"/>
                </a:solidFill>
              </a:rPr>
              <a:t>Кыргыз </a:t>
            </a:r>
            <a:r>
              <a:rPr lang="en-US" sz="2000" dirty="0">
                <a:solidFill>
                  <a:schemeClr val="tx2"/>
                </a:solidFill>
              </a:rPr>
              <a:t>Республикасынын Президентинин жарлыгы менен Аялдар жылы деп жарыяланган </a:t>
            </a:r>
            <a:r>
              <a:rPr lang="en-US" sz="2000" dirty="0" smtClean="0">
                <a:solidFill>
                  <a:schemeClr val="tx2"/>
                </a:solidFill>
              </a:rPr>
              <a:t>– аялдардын абалын жакшыртуу максатында  </a:t>
            </a:r>
            <a:r>
              <a:rPr lang="en-US" sz="2000" dirty="0">
                <a:solidFill>
                  <a:schemeClr val="tx2"/>
                </a:solidFill>
              </a:rPr>
              <a:t>1996-2000-жылдар аралыгында </a:t>
            </a:r>
            <a:r>
              <a:rPr lang="en-US" sz="2000" dirty="0" smtClean="0">
                <a:solidFill>
                  <a:schemeClr val="tx2"/>
                </a:solidFill>
              </a:rPr>
              <a:t>Улуттук </a:t>
            </a:r>
            <a:r>
              <a:rPr lang="en-US" sz="2000" dirty="0">
                <a:solidFill>
                  <a:schemeClr val="tx2"/>
                </a:solidFill>
              </a:rPr>
              <a:t>"Аялзат" </a:t>
            </a:r>
            <a:r>
              <a:rPr lang="en-US" sz="2000" dirty="0" smtClean="0">
                <a:solidFill>
                  <a:schemeClr val="tx2"/>
                </a:solidFill>
              </a:rPr>
              <a:t>программасы  кабыл алынган.  </a:t>
            </a:r>
            <a:endParaRPr lang="en-US" sz="2000" dirty="0" smtClean="0">
              <a:solidFill>
                <a:schemeClr val="tx2"/>
              </a:solidFill>
            </a:endParaRP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0800000" flipV="1">
            <a:off x="2355507" y="4488120"/>
            <a:ext cx="954894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tx2"/>
                </a:solidFill>
              </a:rPr>
              <a:t>БУУнун</a:t>
            </a:r>
            <a:r>
              <a:rPr lang="ru-RU" sz="2000" dirty="0">
                <a:solidFill>
                  <a:schemeClr val="tx2"/>
                </a:solidFill>
              </a:rPr>
              <a:t> 5 </a:t>
            </a:r>
            <a:r>
              <a:rPr lang="ru-RU" sz="2000" dirty="0" err="1">
                <a:solidFill>
                  <a:schemeClr val="tx2"/>
                </a:solidFill>
              </a:rPr>
              <a:t>конвенциясын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ратификациялоо</a:t>
            </a:r>
            <a:r>
              <a:rPr lang="ru-RU" sz="2000" dirty="0">
                <a:solidFill>
                  <a:schemeClr val="tx2"/>
                </a:solidFill>
              </a:rPr>
              <a:t>: </a:t>
            </a:r>
            <a:endParaRPr lang="ru-RU" sz="2000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 smtClean="0">
                <a:solidFill>
                  <a:schemeClr val="tx2"/>
                </a:solidFill>
              </a:rPr>
              <a:t>Аялдардын</a:t>
            </a:r>
            <a:r>
              <a:rPr lang="ru-RU" sz="2000" dirty="0" smtClean="0">
                <a:solidFill>
                  <a:schemeClr val="tx2"/>
                </a:solidFill>
              </a:rPr>
              <a:t>  </a:t>
            </a:r>
            <a:r>
              <a:rPr lang="ru-RU" sz="2000" dirty="0" err="1" smtClean="0">
                <a:solidFill>
                  <a:schemeClr val="tx2"/>
                </a:solidFill>
              </a:rPr>
              <a:t>саясий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укугу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жөнүндө</a:t>
            </a:r>
            <a:r>
              <a:rPr lang="ru-RU" sz="2000" dirty="0" smtClean="0">
                <a:solidFill>
                  <a:schemeClr val="tx2"/>
                </a:solidFill>
              </a:rPr>
              <a:t>;</a:t>
            </a:r>
            <a:endParaRPr lang="ru-RU" sz="20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 smtClean="0">
                <a:solidFill>
                  <a:schemeClr val="tx2"/>
                </a:solidFill>
              </a:rPr>
              <a:t>Никеге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турууга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нике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курагында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макулдук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жөнүндө</a:t>
            </a:r>
            <a:r>
              <a:rPr lang="ru-RU" sz="2000" dirty="0">
                <a:solidFill>
                  <a:schemeClr val="tx2"/>
                </a:solidFill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</a:rPr>
              <a:t>жана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никени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каттоо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жөнүндө</a:t>
            </a:r>
            <a:r>
              <a:rPr lang="ru-RU" sz="2000" dirty="0">
                <a:solidFill>
                  <a:schemeClr val="tx2"/>
                </a:solidFill>
              </a:rPr>
              <a:t>; </a:t>
            </a:r>
            <a:endParaRPr lang="ru-RU" sz="2000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 smtClean="0">
                <a:solidFill>
                  <a:schemeClr val="tx2"/>
                </a:solidFill>
              </a:rPr>
              <a:t>Никеде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турган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аялдын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жарандыгы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жөнүндө</a:t>
            </a:r>
            <a:r>
              <a:rPr lang="ru-RU" sz="2000" dirty="0">
                <a:solidFill>
                  <a:schemeClr val="tx2"/>
                </a:solidFill>
              </a:rPr>
              <a:t>; </a:t>
            </a:r>
            <a:endParaRPr lang="ru-RU" sz="2000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 smtClean="0">
                <a:solidFill>
                  <a:schemeClr val="tx2"/>
                </a:solidFill>
              </a:rPr>
              <a:t>Энеликти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коргоо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жөнүндө</a:t>
            </a:r>
            <a:endParaRPr lang="ru-RU" sz="20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 smtClean="0">
                <a:solidFill>
                  <a:schemeClr val="tx2"/>
                </a:solidFill>
              </a:rPr>
              <a:t>Аялдарга</a:t>
            </a:r>
            <a:r>
              <a:rPr lang="ru-RU" sz="2000" dirty="0" smtClean="0">
                <a:solidFill>
                  <a:schemeClr val="tx2"/>
                </a:solidFill>
              </a:rPr>
              <a:t> карата  </a:t>
            </a:r>
            <a:r>
              <a:rPr lang="ru-RU" sz="2000" dirty="0" err="1" smtClean="0">
                <a:solidFill>
                  <a:schemeClr val="tx2"/>
                </a:solidFill>
              </a:rPr>
              <a:t>дискриминациянын</a:t>
            </a:r>
            <a:r>
              <a:rPr lang="ru-RU" sz="2000" dirty="0" smtClean="0">
                <a:solidFill>
                  <a:schemeClr val="tx2"/>
                </a:solidFill>
              </a:rPr>
              <a:t>  </a:t>
            </a:r>
            <a:r>
              <a:rPr lang="ru-RU" sz="2000" dirty="0" err="1" smtClean="0">
                <a:solidFill>
                  <a:schemeClr val="tx2"/>
                </a:solidFill>
              </a:rPr>
              <a:t>бардык</a:t>
            </a:r>
            <a:r>
              <a:rPr lang="ru-RU" sz="2000" dirty="0" smtClean="0">
                <a:solidFill>
                  <a:schemeClr val="tx2"/>
                </a:solidFill>
              </a:rPr>
              <a:t>  </a:t>
            </a:r>
            <a:r>
              <a:rPr lang="ru-RU" sz="2000" dirty="0" err="1" smtClean="0">
                <a:solidFill>
                  <a:schemeClr val="tx2"/>
                </a:solidFill>
              </a:rPr>
              <a:t>түрлөрүн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жоюу</a:t>
            </a:r>
            <a:r>
              <a:rPr lang="ru-RU" sz="2000" dirty="0" smtClean="0">
                <a:solidFill>
                  <a:schemeClr val="tx2"/>
                </a:solidFill>
              </a:rPr>
              <a:t>  </a:t>
            </a:r>
            <a:r>
              <a:rPr lang="ru-RU" sz="2000" dirty="0" err="1" smtClean="0">
                <a:solidFill>
                  <a:schemeClr val="tx2"/>
                </a:solidFill>
              </a:rPr>
              <a:t>жөнүндө</a:t>
            </a:r>
            <a:endParaRPr lang="ru-RU" sz="20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0186" y="279342"/>
            <a:ext cx="8192838" cy="8725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    </a:t>
            </a:r>
            <a:r>
              <a:rPr lang="en-US" sz="4000" b="1" dirty="0">
                <a:solidFill>
                  <a:schemeClr val="accent2"/>
                </a:solidFill>
              </a:rPr>
              <a:t>Кыргызстанда гендердик саясатты илгерилетүү этаптары</a:t>
            </a:r>
            <a:endParaRPr lang="ru-RU" sz="4000" b="1" dirty="0">
              <a:solidFill>
                <a:schemeClr val="accent2"/>
              </a:solidFill>
              <a:latin typeface="+mn-lt"/>
            </a:endParaRPr>
          </a:p>
        </p:txBody>
      </p:sp>
      <p:grpSp>
        <p:nvGrpSpPr>
          <p:cNvPr id="4" name="Group 2"/>
          <p:cNvGrpSpPr/>
          <p:nvPr/>
        </p:nvGrpSpPr>
        <p:grpSpPr bwMode="auto">
          <a:xfrm>
            <a:off x="1806639" y="4414722"/>
            <a:ext cx="7883531" cy="596900"/>
            <a:chOff x="155" y="1454"/>
            <a:chExt cx="4966" cy="376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68" y="1515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774" y="1554"/>
              <a:ext cx="4347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Bef>
                  <a:spcPts val="1800"/>
                </a:spcBef>
              </a:pPr>
              <a:r>
                <a:rPr lang="en-US" altLang="ru-RU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20</a:t>
              </a:r>
              <a:r>
                <a:rPr lang="ru-RU" altLang="ru-RU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21</a:t>
              </a:r>
              <a:r>
                <a:rPr lang="en-US" altLang="ru-RU" sz="2400" dirty="0" smtClean="0"/>
                <a:t> </a:t>
              </a:r>
              <a:r>
                <a:rPr lang="ru-RU" altLang="ru-RU" sz="2400" dirty="0">
                  <a:solidFill>
                    <a:schemeClr val="accent5">
                      <a:lumMod val="50000"/>
                    </a:schemeClr>
                  </a:solidFill>
                </a:rPr>
                <a:t>-  </a:t>
              </a:r>
              <a:r>
                <a:rPr lang="ru-RU" altLang="ru-RU" sz="2000" dirty="0" err="1" smtClean="0">
                  <a:solidFill>
                    <a:schemeClr val="accent5">
                      <a:lumMod val="50000"/>
                    </a:schemeClr>
                  </a:solidFill>
                </a:rPr>
                <a:t>Кыргыз</a:t>
              </a:r>
              <a:r>
                <a:rPr lang="ru-RU" altLang="ru-RU" sz="2000" dirty="0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ru-RU" altLang="ru-RU" sz="2000" dirty="0" err="1" smtClean="0">
                  <a:solidFill>
                    <a:schemeClr val="accent5">
                      <a:lumMod val="50000"/>
                    </a:schemeClr>
                  </a:solidFill>
                </a:rPr>
                <a:t>Республикасынын</a:t>
              </a:r>
              <a:r>
                <a:rPr lang="ru-RU" altLang="ru-RU" sz="2000" dirty="0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ru-RU" altLang="ru-RU" sz="2000" dirty="0" err="1" smtClean="0">
                  <a:solidFill>
                    <a:schemeClr val="accent5">
                      <a:lumMod val="50000"/>
                    </a:schemeClr>
                  </a:solidFill>
                </a:rPr>
                <a:t>Конституциясы</a:t>
              </a:r>
              <a:r>
                <a:rPr lang="ru-RU" altLang="ru-RU" sz="2000" dirty="0" smtClean="0">
                  <a:solidFill>
                    <a:schemeClr val="accent5">
                      <a:lumMod val="50000"/>
                    </a:schemeClr>
                  </a:solidFill>
                </a:rPr>
                <a:t>,  24 </a:t>
              </a:r>
              <a:r>
                <a:rPr lang="ru-RU" altLang="ru-RU" sz="2000" dirty="0" err="1" smtClean="0">
                  <a:solidFill>
                    <a:schemeClr val="accent5">
                      <a:lumMod val="50000"/>
                    </a:schemeClr>
                  </a:solidFill>
                </a:rPr>
                <a:t>берене</a:t>
              </a:r>
              <a:endParaRPr lang="ru-RU" altLang="ru-RU" sz="2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7"/>
          <p:cNvGrpSpPr/>
          <p:nvPr/>
        </p:nvGrpSpPr>
        <p:grpSpPr bwMode="auto">
          <a:xfrm>
            <a:off x="1778952" y="1787363"/>
            <a:ext cx="520700" cy="484188"/>
            <a:chOff x="1248" y="2030"/>
            <a:chExt cx="328" cy="305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2"/>
          <p:cNvGrpSpPr/>
          <p:nvPr/>
        </p:nvGrpSpPr>
        <p:grpSpPr bwMode="auto">
          <a:xfrm>
            <a:off x="1806639" y="2687526"/>
            <a:ext cx="1995488" cy="484188"/>
            <a:chOff x="155" y="2640"/>
            <a:chExt cx="1257" cy="305"/>
          </a:xfrm>
        </p:grpSpPr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68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Group 17"/>
          <p:cNvGrpSpPr/>
          <p:nvPr/>
        </p:nvGrpSpPr>
        <p:grpSpPr bwMode="auto">
          <a:xfrm>
            <a:off x="1871662" y="3555577"/>
            <a:ext cx="1995488" cy="536576"/>
            <a:chOff x="155" y="3244"/>
            <a:chExt cx="1257" cy="338"/>
          </a:xfrm>
        </p:grpSpPr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68" y="3252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774" y="3333"/>
              <a:ext cx="611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Bef>
                  <a:spcPts val="1800"/>
                </a:spcBef>
              </a:pPr>
              <a:r>
                <a:rPr lang="ru-RU" altLang="ru-RU" sz="2400" b="1" dirty="0">
                  <a:solidFill>
                    <a:schemeClr val="accent2">
                      <a:lumMod val="75000"/>
                    </a:schemeClr>
                  </a:solidFill>
                </a:rPr>
                <a:t>2003</a:t>
              </a:r>
              <a:r>
                <a:rPr lang="ru-RU" altLang="ru-RU" sz="2400" dirty="0"/>
                <a:t> </a:t>
              </a:r>
              <a:r>
                <a:rPr lang="ru-RU" altLang="ru-RU" sz="2400" dirty="0" smtClean="0">
                  <a:solidFill>
                    <a:schemeClr val="accent5">
                      <a:lumMod val="50000"/>
                    </a:schemeClr>
                  </a:solidFill>
                </a:rPr>
                <a:t>-</a:t>
              </a:r>
              <a:endParaRPr lang="en-US" altLang="ru-RU" sz="2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Group 22"/>
          <p:cNvGrpSpPr/>
          <p:nvPr/>
        </p:nvGrpSpPr>
        <p:grpSpPr bwMode="auto">
          <a:xfrm>
            <a:off x="1806639" y="5254192"/>
            <a:ext cx="8782054" cy="701675"/>
            <a:chOff x="155" y="3244"/>
            <a:chExt cx="5532" cy="442"/>
          </a:xfrm>
        </p:grpSpPr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68" y="3371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774" y="3417"/>
              <a:ext cx="4913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Bef>
                  <a:spcPts val="1800"/>
                </a:spcBef>
              </a:pPr>
              <a:r>
                <a:rPr lang="ru-RU" altLang="ru-RU" sz="2400" b="1" dirty="0">
                  <a:solidFill>
                    <a:schemeClr val="accent2">
                      <a:lumMod val="75000"/>
                    </a:schemeClr>
                  </a:solidFill>
                </a:rPr>
                <a:t>2007</a:t>
              </a:r>
              <a:r>
                <a:rPr lang="ru-RU" altLang="ru-RU" sz="2400" dirty="0">
                  <a:solidFill>
                    <a:srgbClr val="C00000"/>
                  </a:solidFill>
                </a:rPr>
                <a:t> </a:t>
              </a:r>
              <a:r>
                <a:rPr lang="ru-RU" altLang="ru-RU" sz="2400" dirty="0" smtClean="0">
                  <a:solidFill>
                    <a:schemeClr val="accent5">
                      <a:lumMod val="50000"/>
                    </a:schemeClr>
                  </a:solidFill>
                </a:rPr>
                <a:t>– </a:t>
              </a:r>
              <a:r>
                <a:rPr lang="ru-RU" altLang="ru-RU" sz="2000" dirty="0" smtClean="0">
                  <a:solidFill>
                    <a:schemeClr val="accent5">
                      <a:lumMod val="50000"/>
                    </a:schemeClr>
                  </a:solidFill>
                </a:rPr>
                <a:t>КР </a:t>
              </a:r>
              <a:r>
                <a:rPr lang="ru-RU" altLang="ru-RU" sz="20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ru-RU" altLang="ru-RU" sz="2000" dirty="0" err="1" smtClean="0">
                  <a:solidFill>
                    <a:schemeClr val="accent5">
                      <a:lumMod val="50000"/>
                    </a:schemeClr>
                  </a:solidFill>
                </a:rPr>
                <a:t>Шайлоо</a:t>
              </a:r>
              <a:r>
                <a:rPr lang="ru-RU" altLang="ru-RU" sz="2000" dirty="0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ru-RU" altLang="ru-RU" sz="2000" dirty="0" err="1" smtClean="0">
                  <a:solidFill>
                    <a:schemeClr val="accent5">
                      <a:lumMod val="50000"/>
                    </a:schemeClr>
                  </a:solidFill>
                </a:rPr>
                <a:t>жөнүндө</a:t>
              </a:r>
              <a:r>
                <a:rPr lang="ru-RU" altLang="ru-RU" sz="2000" dirty="0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ru-RU" altLang="ru-RU" sz="2000" dirty="0" err="1" smtClean="0">
                  <a:solidFill>
                    <a:schemeClr val="accent5">
                      <a:lumMod val="50000"/>
                    </a:schemeClr>
                  </a:solidFill>
                </a:rPr>
                <a:t>Кодекси</a:t>
              </a:r>
              <a:r>
                <a:rPr lang="ru-RU" altLang="ru-RU" sz="2000" dirty="0" smtClean="0">
                  <a:solidFill>
                    <a:schemeClr val="accent5">
                      <a:lumMod val="50000"/>
                    </a:schemeClr>
                  </a:solidFill>
                </a:rPr>
                <a:t>,  </a:t>
              </a:r>
              <a:r>
                <a:rPr lang="ru-RU" altLang="ru-RU" sz="2000" dirty="0">
                  <a:solidFill>
                    <a:schemeClr val="accent5">
                      <a:lumMod val="50000"/>
                    </a:schemeClr>
                  </a:solidFill>
                </a:rPr>
                <a:t>72 </a:t>
              </a:r>
              <a:r>
                <a:rPr lang="ru-RU" altLang="ru-RU" sz="2000" dirty="0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ru-RU" altLang="ru-RU" sz="2000" dirty="0" err="1" smtClean="0">
                  <a:solidFill>
                    <a:schemeClr val="accent5">
                      <a:lumMod val="50000"/>
                    </a:schemeClr>
                  </a:solidFill>
                </a:rPr>
                <a:t>берене</a:t>
              </a:r>
              <a:r>
                <a:rPr lang="ru-RU" altLang="ru-RU" sz="2000" dirty="0" smtClean="0">
                  <a:solidFill>
                    <a:schemeClr val="accent5">
                      <a:lumMod val="50000"/>
                    </a:schemeClr>
                  </a:solidFill>
                </a:rPr>
                <a:t> (</a:t>
              </a:r>
              <a:r>
                <a:rPr lang="ru-RU" altLang="ru-RU" sz="2000" dirty="0" err="1" smtClean="0">
                  <a:solidFill>
                    <a:schemeClr val="accent5">
                      <a:lumMod val="50000"/>
                    </a:schemeClr>
                  </a:solidFill>
                </a:rPr>
                <a:t>гендердик</a:t>
              </a:r>
              <a:r>
                <a:rPr lang="ru-RU" altLang="ru-RU" sz="2000" dirty="0" smtClean="0">
                  <a:solidFill>
                    <a:schemeClr val="accent5">
                      <a:lumMod val="50000"/>
                    </a:schemeClr>
                  </a:solidFill>
                </a:rPr>
                <a:t>  квота)</a:t>
              </a:r>
              <a:endParaRPr lang="ru-RU" altLang="ru-RU" sz="2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0" name="Text Box 20"/>
          <p:cNvSpPr txBox="1">
            <a:spLocks noChangeArrowheads="1"/>
          </p:cNvSpPr>
          <p:nvPr/>
        </p:nvSpPr>
        <p:spPr bwMode="gray">
          <a:xfrm>
            <a:off x="2741677" y="2700394"/>
            <a:ext cx="970137" cy="3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  <a:spcBef>
                <a:spcPts val="1200"/>
              </a:spcBef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</a:rPr>
              <a:t>2003</a:t>
            </a:r>
            <a: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altLang="ru-RU" sz="2400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alt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41678" y="1684222"/>
            <a:ext cx="8962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2002 – 2020 </a:t>
            </a:r>
            <a:r>
              <a:rPr lang="ru-RU" sz="2000" dirty="0" smtClean="0">
                <a:solidFill>
                  <a:schemeClr val="tx2"/>
                </a:solidFill>
              </a:rPr>
              <a:t>-  </a:t>
            </a:r>
            <a:r>
              <a:rPr lang="ru-RU" sz="2000" dirty="0" err="1" smtClean="0">
                <a:solidFill>
                  <a:schemeClr val="tx2"/>
                </a:solidFill>
              </a:rPr>
              <a:t>Гендердик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теңчилик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боюнча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Улуттук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иш-аракеттер</a:t>
            </a:r>
            <a:r>
              <a:rPr lang="ru-RU" sz="2000" dirty="0">
                <a:solidFill>
                  <a:schemeClr val="tx2"/>
                </a:solidFill>
              </a:rPr>
              <a:t> планы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02126" y="2486687"/>
            <a:ext cx="74449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tx2"/>
                </a:solidFill>
              </a:rPr>
              <a:t>Кыргыз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Республикасынын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«</a:t>
            </a:r>
            <a:r>
              <a:rPr lang="ru-RU" sz="2000" dirty="0" err="1" smtClean="0">
                <a:solidFill>
                  <a:schemeClr val="tx2"/>
                </a:solidFill>
              </a:rPr>
              <a:t>Гендердик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теңчиликти</a:t>
            </a:r>
            <a:r>
              <a:rPr lang="ru-RU" sz="2000" dirty="0" smtClean="0">
                <a:solidFill>
                  <a:schemeClr val="tx2"/>
                </a:solidFill>
              </a:rPr>
              <a:t>   </a:t>
            </a:r>
            <a:r>
              <a:rPr lang="ru-RU" sz="2000" dirty="0" err="1" smtClean="0">
                <a:solidFill>
                  <a:schemeClr val="tx2"/>
                </a:solidFill>
              </a:rPr>
              <a:t>камсыздоо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боюнча</a:t>
            </a:r>
            <a:r>
              <a:rPr lang="ru-RU" sz="2000" dirty="0" smtClean="0">
                <a:solidFill>
                  <a:schemeClr val="tx2"/>
                </a:solidFill>
              </a:rPr>
              <a:t>  </a:t>
            </a:r>
            <a:r>
              <a:rPr lang="ru-RU" sz="2000" dirty="0" err="1">
                <a:solidFill>
                  <a:schemeClr val="tx2"/>
                </a:solidFill>
              </a:rPr>
              <a:t>мамлекеттик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кепилдиктеринин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негиздери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жөнүндө</a:t>
            </a:r>
            <a:r>
              <a:rPr lang="ru-RU" sz="2000" dirty="0">
                <a:solidFill>
                  <a:schemeClr val="tx2"/>
                </a:solidFill>
              </a:rPr>
              <a:t>" </a:t>
            </a:r>
            <a:r>
              <a:rPr lang="ru-RU" sz="2000" dirty="0" err="1" smtClean="0">
                <a:solidFill>
                  <a:schemeClr val="tx2"/>
                </a:solidFill>
              </a:rPr>
              <a:t>Мыйзамы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829938" y="3747436"/>
            <a:ext cx="7216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"</a:t>
            </a:r>
            <a:r>
              <a:rPr lang="ru-RU" dirty="0" err="1">
                <a:solidFill>
                  <a:schemeClr val="tx2"/>
                </a:solidFill>
              </a:rPr>
              <a:t>Үй-бүлөлүк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зомбулуктан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социалдык-укуктук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коргоо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жөнүндө</a:t>
            </a:r>
            <a:r>
              <a:rPr lang="ru-RU" dirty="0">
                <a:solidFill>
                  <a:schemeClr val="tx2"/>
                </a:solidFill>
              </a:rPr>
              <a:t>" </a:t>
            </a:r>
            <a:r>
              <a:rPr lang="ru-RU" dirty="0" err="1">
                <a:solidFill>
                  <a:schemeClr val="tx2"/>
                </a:solidFill>
              </a:rPr>
              <a:t>Кыргыз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Республикасынын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Мыйзамы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088" y="274320"/>
            <a:ext cx="9784080" cy="11338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</a:t>
            </a:r>
            <a:r>
              <a:rPr lang="en-US" b="1" dirty="0">
                <a:solidFill>
                  <a:schemeClr val="accent2"/>
                </a:solidFill>
              </a:rPr>
              <a:t>Кыргызстанда гендердик саясатты илгерилетүү этаптары</a:t>
            </a:r>
            <a:endParaRPr lang="ru-RU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gray">
          <a:xfrm>
            <a:off x="2531745" y="1529715"/>
            <a:ext cx="9587865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2007-2010</a:t>
            </a:r>
            <a:r>
              <a:rPr lang="ru-RU" alt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2400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sz="2400" dirty="0" err="1">
                <a:solidFill>
                  <a:srgbClr val="44546A"/>
                </a:solidFill>
              </a:rPr>
              <a:t>Гендердик</a:t>
            </a:r>
            <a:r>
              <a:rPr lang="ru-RU" sz="2400" dirty="0">
                <a:solidFill>
                  <a:srgbClr val="44546A"/>
                </a:solidFill>
              </a:rPr>
              <a:t> </a:t>
            </a:r>
            <a:r>
              <a:rPr lang="ru-RU" sz="2400" dirty="0" err="1">
                <a:solidFill>
                  <a:srgbClr val="44546A"/>
                </a:solidFill>
              </a:rPr>
              <a:t>теңчилик</a:t>
            </a:r>
            <a:r>
              <a:rPr lang="ru-RU" sz="2400" dirty="0">
                <a:solidFill>
                  <a:srgbClr val="44546A"/>
                </a:solidFill>
              </a:rPr>
              <a:t> </a:t>
            </a:r>
            <a:r>
              <a:rPr lang="ru-RU" sz="2400" dirty="0" err="1">
                <a:solidFill>
                  <a:srgbClr val="44546A"/>
                </a:solidFill>
              </a:rPr>
              <a:t>боюнча</a:t>
            </a:r>
            <a:r>
              <a:rPr lang="ru-RU" sz="2400" dirty="0">
                <a:solidFill>
                  <a:srgbClr val="44546A"/>
                </a:solidFill>
              </a:rPr>
              <a:t> </a:t>
            </a:r>
            <a:r>
              <a:rPr lang="ru-RU" sz="2400" dirty="0" err="1">
                <a:solidFill>
                  <a:srgbClr val="44546A"/>
                </a:solidFill>
              </a:rPr>
              <a:t>Улуттук</a:t>
            </a:r>
            <a:r>
              <a:rPr lang="ru-RU" sz="2400" dirty="0">
                <a:solidFill>
                  <a:srgbClr val="44546A"/>
                </a:solidFill>
              </a:rPr>
              <a:t> </a:t>
            </a:r>
            <a:r>
              <a:rPr lang="ru-RU" sz="2400" dirty="0" smtClean="0">
                <a:solidFill>
                  <a:srgbClr val="44546A"/>
                </a:solidFill>
              </a:rPr>
              <a:t> </a:t>
            </a:r>
            <a:r>
              <a:rPr lang="ru-RU" sz="2400" dirty="0" err="1" smtClean="0">
                <a:solidFill>
                  <a:srgbClr val="44546A"/>
                </a:solidFill>
              </a:rPr>
              <a:t>иш-аракеттер</a:t>
            </a:r>
            <a:r>
              <a:rPr lang="ru-RU" sz="2400" dirty="0" smtClean="0">
                <a:solidFill>
                  <a:srgbClr val="44546A"/>
                </a:solidFill>
              </a:rPr>
              <a:t> планы</a:t>
            </a:r>
            <a:endParaRPr lang="ru-RU" sz="2400" dirty="0" smtClean="0">
              <a:solidFill>
                <a:srgbClr val="44546A"/>
              </a:solidFill>
            </a:endParaRPr>
          </a:p>
          <a:p>
            <a:pPr lvl="0"/>
            <a:endParaRPr lang="ru-RU" alt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2008</a:t>
            </a:r>
            <a:r>
              <a:rPr lang="ru-RU" alt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2400" dirty="0" smtClean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2400" dirty="0" smtClean="0">
                <a:solidFill>
                  <a:schemeClr val="tx2"/>
                </a:solidFill>
              </a:rPr>
              <a:t>“Аялдар </a:t>
            </a:r>
            <a:r>
              <a:rPr lang="en-US" sz="2400" dirty="0">
                <a:solidFill>
                  <a:schemeClr val="tx2"/>
                </a:solidFill>
              </a:rPr>
              <a:t>жана эркектер үчүн </a:t>
            </a:r>
            <a:r>
              <a:rPr lang="en-US" sz="2400" dirty="0" smtClean="0">
                <a:solidFill>
                  <a:schemeClr val="tx2"/>
                </a:solidFill>
              </a:rPr>
              <a:t>тең </a:t>
            </a:r>
            <a:r>
              <a:rPr lang="en-US" sz="2400" dirty="0">
                <a:solidFill>
                  <a:schemeClr val="tx2"/>
                </a:solidFill>
              </a:rPr>
              <a:t>укуктардын жана бирдей </a:t>
            </a:r>
            <a:r>
              <a:rPr lang="en-US" sz="2400" dirty="0" smtClean="0">
                <a:solidFill>
                  <a:schemeClr val="tx2"/>
                </a:solidFill>
              </a:rPr>
              <a:t>мүмкүнчүлүктөр мамлекеттик </a:t>
            </a:r>
            <a:r>
              <a:rPr lang="en-US" sz="2400" dirty="0">
                <a:solidFill>
                  <a:schemeClr val="tx2"/>
                </a:solidFill>
              </a:rPr>
              <a:t>кепилдиктери жөнүндө” </a:t>
            </a:r>
            <a:r>
              <a:rPr lang="en-US" sz="2400" dirty="0" smtClean="0">
                <a:solidFill>
                  <a:schemeClr val="tx2"/>
                </a:solidFill>
              </a:rPr>
              <a:t> КР Мыйзамы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2018 - "</a:t>
            </a:r>
            <a:r>
              <a:rPr lang="ru-RU" sz="2400" dirty="0" err="1">
                <a:solidFill>
                  <a:schemeClr val="tx2"/>
                </a:solidFill>
                <a:sym typeface="+mn-ea"/>
              </a:rPr>
              <a:t>Үй-бүлөлүк</a:t>
            </a:r>
            <a:r>
              <a:rPr lang="ru-RU" sz="2400" dirty="0">
                <a:solidFill>
                  <a:schemeClr val="tx2"/>
                </a:solidFill>
                <a:sym typeface="+mn-ea"/>
              </a:rPr>
              <a:t> </a:t>
            </a:r>
            <a:r>
              <a:rPr lang="ru-RU" sz="2400" dirty="0" err="1">
                <a:solidFill>
                  <a:schemeClr val="tx2"/>
                </a:solidFill>
                <a:sym typeface="+mn-ea"/>
              </a:rPr>
              <a:t>зомбулуктан</a:t>
            </a:r>
            <a:r>
              <a:rPr lang="ru-RU" sz="2400" dirty="0">
                <a:solidFill>
                  <a:schemeClr val="tx2"/>
                </a:solidFill>
                <a:sym typeface="+mn-ea"/>
              </a:rPr>
              <a:t> сактоо жана </a:t>
            </a:r>
            <a:r>
              <a:rPr lang="ru-RU" sz="2400" dirty="0" err="1">
                <a:solidFill>
                  <a:schemeClr val="tx2"/>
                </a:solidFill>
                <a:sym typeface="+mn-ea"/>
              </a:rPr>
              <a:t>коргоо</a:t>
            </a:r>
            <a:r>
              <a:rPr lang="ru-RU" sz="2400" dirty="0">
                <a:solidFill>
                  <a:schemeClr val="tx2"/>
                </a:solidFill>
                <a:sym typeface="+mn-ea"/>
              </a:rPr>
              <a:t> </a:t>
            </a:r>
            <a:r>
              <a:rPr lang="ru-RU" sz="2400" dirty="0" err="1">
                <a:solidFill>
                  <a:schemeClr val="tx2"/>
                </a:solidFill>
                <a:sym typeface="+mn-ea"/>
              </a:rPr>
              <a:t>жөнүндө</a:t>
            </a:r>
            <a:r>
              <a:rPr lang="ru-RU" sz="2400" dirty="0">
                <a:solidFill>
                  <a:schemeClr val="tx2"/>
                </a:solidFill>
                <a:sym typeface="+mn-ea"/>
              </a:rPr>
              <a:t>" </a:t>
            </a:r>
            <a:r>
              <a:rPr lang="ru-RU" sz="2400" dirty="0" err="1">
                <a:solidFill>
                  <a:schemeClr val="tx2"/>
                </a:solidFill>
                <a:sym typeface="+mn-ea"/>
              </a:rPr>
              <a:t>Кыргыз</a:t>
            </a:r>
            <a:r>
              <a:rPr lang="ru-RU" sz="2400" dirty="0">
                <a:solidFill>
                  <a:schemeClr val="tx2"/>
                </a:solidFill>
                <a:sym typeface="+mn-ea"/>
              </a:rPr>
              <a:t> </a:t>
            </a:r>
            <a:r>
              <a:rPr lang="ru-RU" sz="2400" dirty="0" err="1">
                <a:solidFill>
                  <a:schemeClr val="tx2"/>
                </a:solidFill>
                <a:sym typeface="+mn-ea"/>
              </a:rPr>
              <a:t>Республикасынын</a:t>
            </a:r>
            <a:r>
              <a:rPr lang="ru-RU" sz="2400" dirty="0">
                <a:solidFill>
                  <a:schemeClr val="tx2"/>
                </a:solidFill>
                <a:sym typeface="+mn-ea"/>
              </a:rPr>
              <a:t> </a:t>
            </a:r>
            <a:r>
              <a:rPr lang="ru-RU" sz="2400" dirty="0" err="1">
                <a:solidFill>
                  <a:schemeClr val="tx2"/>
                </a:solidFill>
                <a:sym typeface="+mn-ea"/>
              </a:rPr>
              <a:t>Мыйзамы</a:t>
            </a:r>
            <a:endParaRPr lang="ru-RU" sz="2400" dirty="0">
              <a:solidFill>
                <a:schemeClr val="tx2"/>
              </a:solidFill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</a:pPr>
            <a:endParaRPr lang="ru-RU" altLang="ru-RU" sz="2400" dirty="0" smtClean="0">
              <a:solidFill>
                <a:schemeClr val="tx2"/>
              </a:solidFill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</a:rPr>
              <a:t>2021</a:t>
            </a:r>
            <a:r>
              <a:rPr lang="ru-RU" alt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24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ru-RU" altLang="ru-RU" sz="2400" dirty="0" smtClean="0">
                <a:solidFill>
                  <a:schemeClr val="accent5">
                    <a:lumMod val="50000"/>
                  </a:schemeClr>
                </a:solidFill>
              </a:rPr>
              <a:t>КР </a:t>
            </a:r>
            <a:r>
              <a:rPr lang="ru-RU" alt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Конституциясы</a:t>
            </a:r>
            <a:r>
              <a:rPr lang="ru-RU" altLang="ru-RU" sz="2400" dirty="0" smtClean="0">
                <a:solidFill>
                  <a:schemeClr val="accent5">
                    <a:lumMod val="50000"/>
                  </a:schemeClr>
                </a:solidFill>
              </a:rPr>
              <a:t>,  2,4 (</a:t>
            </a:r>
            <a:r>
              <a:rPr lang="ru-RU" alt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шайлоо</a:t>
            </a:r>
            <a:r>
              <a:rPr lang="ru-RU" alt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укугу</a:t>
            </a:r>
            <a:r>
              <a:rPr lang="ru-RU" altLang="ru-RU" sz="2400" dirty="0" smtClean="0">
                <a:solidFill>
                  <a:schemeClr val="accent5">
                    <a:lumMod val="50000"/>
                  </a:schemeClr>
                </a:solidFill>
              </a:rPr>
              <a:t>); 8 (политические партии); 24 , 3 (</a:t>
            </a:r>
            <a:r>
              <a:rPr lang="ru-RU" alt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бирдей</a:t>
            </a:r>
            <a:r>
              <a:rPr lang="ru-RU" alt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укуктар</a:t>
            </a:r>
            <a:r>
              <a:rPr lang="ru-RU" altLang="ru-RU" sz="2400" dirty="0" smtClean="0">
                <a:solidFill>
                  <a:schemeClr val="accent5">
                    <a:lumMod val="50000"/>
                  </a:schemeClr>
                </a:solidFill>
              </a:rPr>
              <a:t>); 37,1-2 (</a:t>
            </a:r>
            <a:r>
              <a:rPr lang="ru-RU" alt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саясий</a:t>
            </a:r>
            <a:r>
              <a:rPr lang="ru-RU" alt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укуктар</a:t>
            </a:r>
            <a:r>
              <a:rPr lang="ru-RU" altLang="ru-RU" sz="2400" dirty="0" smtClean="0">
                <a:solidFill>
                  <a:schemeClr val="accent5">
                    <a:lumMod val="50000"/>
                  </a:schemeClr>
                </a:solidFill>
              </a:rPr>
              <a:t>); </a:t>
            </a:r>
            <a:r>
              <a:rPr lang="en-US" altLang="ru-RU" sz="2400" dirty="0" smtClean="0">
                <a:solidFill>
                  <a:schemeClr val="accent5">
                    <a:lumMod val="50000"/>
                  </a:schemeClr>
                </a:solidFill>
              </a:rPr>
              <a:t>IV</a:t>
            </a:r>
            <a:r>
              <a:rPr lang="ru-RU" altLang="ru-RU" sz="2400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alt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болум</a:t>
            </a:r>
            <a:r>
              <a:rPr lang="ru-RU" altLang="ru-RU" sz="2400" dirty="0" smtClean="0">
                <a:solidFill>
                  <a:schemeClr val="accent5">
                    <a:lumMod val="50000"/>
                  </a:schemeClr>
                </a:solidFill>
              </a:rPr>
              <a:t> 40-50 –</a:t>
            </a:r>
            <a:r>
              <a:rPr lang="ru-RU" alt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беренелери</a:t>
            </a:r>
            <a:r>
              <a:rPr lang="ru-RU" altLang="ru-RU" sz="2400" dirty="0" smtClean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ru-RU" alt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экономикалык</a:t>
            </a:r>
            <a:r>
              <a:rPr lang="ru-RU" altLang="ru-RU" sz="24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alt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жана</a:t>
            </a:r>
            <a:r>
              <a:rPr lang="ru-RU" alt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социалдык</a:t>
            </a:r>
            <a:r>
              <a:rPr lang="ru-RU" alt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укуктар</a:t>
            </a:r>
            <a:r>
              <a:rPr lang="ru-RU" altLang="ru-RU" sz="2400" dirty="0" smtClean="0">
                <a:solidFill>
                  <a:schemeClr val="accent5">
                    <a:lumMod val="50000"/>
                  </a:schemeClr>
                </a:solidFill>
              </a:rPr>
              <a:t>); 112- 113 (ЖОБО/ОМСУ)  </a:t>
            </a:r>
            <a:r>
              <a:rPr lang="ru-RU" alt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беренелери</a:t>
            </a:r>
            <a:endParaRPr lang="ru-RU" altLang="ru-RU" sz="2400" dirty="0" err="1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</a:pPr>
            <a:endParaRPr lang="ru-RU" alt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algn="just">
              <a:lnSpc>
                <a:spcPct val="80000"/>
              </a:lnSpc>
              <a:spcBef>
                <a:spcPts val="600"/>
              </a:spcBef>
              <a:buAutoNum type="arabicPlain" startAt="2011"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altLang="ru-RU" sz="2400" dirty="0" smtClean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ru-RU" alt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шаардык</a:t>
            </a:r>
            <a:r>
              <a:rPr lang="ru-RU" alt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5">
                    <a:lumMod val="50000"/>
                  </a:schemeClr>
                </a:solidFill>
              </a:rPr>
              <a:t>кеңештерге</a:t>
            </a:r>
            <a:r>
              <a:rPr lang="ru-RU" alt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5">
                    <a:lumMod val="50000"/>
                  </a:schemeClr>
                </a:solidFill>
              </a:rPr>
              <a:t>шайлоодо</a:t>
            </a:r>
            <a:r>
              <a:rPr lang="ru-RU" altLang="ru-RU" sz="2400" dirty="0">
                <a:solidFill>
                  <a:schemeClr val="accent5">
                    <a:lumMod val="50000"/>
                  </a:schemeClr>
                </a:solidFill>
              </a:rPr>
              <a:t>, сот </a:t>
            </a:r>
            <a:r>
              <a:rPr lang="ru-RU" altLang="ru-RU" sz="2400" dirty="0" err="1">
                <a:solidFill>
                  <a:schemeClr val="accent5">
                    <a:lumMod val="50000"/>
                  </a:schemeClr>
                </a:solidFill>
              </a:rPr>
              <a:t>тутумунда</a:t>
            </a:r>
            <a:r>
              <a:rPr lang="ru-RU" altLang="ru-RU" sz="2400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en-US" alt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БШКда</a:t>
            </a:r>
            <a:r>
              <a:rPr lang="ru-RU" altLang="ru-RU" sz="24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altLang="ru-RU" sz="2400" dirty="0" err="1">
                <a:solidFill>
                  <a:schemeClr val="accent5">
                    <a:lumMod val="50000"/>
                  </a:schemeClr>
                </a:solidFill>
              </a:rPr>
              <a:t>парламенттин</a:t>
            </a:r>
            <a:r>
              <a:rPr lang="ru-RU" alt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аппаратында</a:t>
            </a:r>
            <a:r>
              <a:rPr lang="en-US" alt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атайын</a:t>
            </a:r>
            <a:r>
              <a:rPr lang="ru-RU" alt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чаралар</a:t>
            </a:r>
            <a:r>
              <a:rPr lang="ru-RU" alt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alt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9" name="Group 7"/>
          <p:cNvGrpSpPr/>
          <p:nvPr/>
        </p:nvGrpSpPr>
        <p:grpSpPr bwMode="auto">
          <a:xfrm>
            <a:off x="1575752" y="1511773"/>
            <a:ext cx="520700" cy="484188"/>
            <a:chOff x="1248" y="2030"/>
            <a:chExt cx="328" cy="305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p>
              <a:endParaRPr lang="en-US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2"/>
          <p:cNvGrpSpPr/>
          <p:nvPr/>
        </p:nvGrpSpPr>
        <p:grpSpPr bwMode="auto">
          <a:xfrm>
            <a:off x="1575499" y="2330021"/>
            <a:ext cx="1995488" cy="484188"/>
            <a:chOff x="155" y="2640"/>
            <a:chExt cx="1257" cy="305"/>
          </a:xfrm>
        </p:grpSpPr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68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p>
              <a:endParaRPr lang="en-US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Group 17"/>
          <p:cNvGrpSpPr/>
          <p:nvPr/>
        </p:nvGrpSpPr>
        <p:grpSpPr bwMode="auto">
          <a:xfrm>
            <a:off x="1575435" y="3043555"/>
            <a:ext cx="1812290" cy="513080"/>
            <a:chOff x="155" y="3244"/>
            <a:chExt cx="1257" cy="323"/>
          </a:xfrm>
        </p:grpSpPr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68" y="3252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p>
              <a:endParaRPr lang="en-US"/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7"/>
          <p:cNvGrpSpPr/>
          <p:nvPr/>
        </p:nvGrpSpPr>
        <p:grpSpPr bwMode="auto">
          <a:xfrm>
            <a:off x="1531302" y="4079713"/>
            <a:ext cx="520700" cy="484188"/>
            <a:chOff x="1248" y="2030"/>
            <a:chExt cx="328" cy="305"/>
          </a:xfrm>
        </p:grpSpPr>
        <p:sp>
          <p:nvSpPr>
            <p:cNvPr id="4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p>
              <a:endParaRPr lang="en-US"/>
            </a:p>
          </p:txBody>
        </p:sp>
        <p:sp>
          <p:nvSpPr>
            <p:cNvPr id="5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17"/>
          <p:cNvGrpSpPr/>
          <p:nvPr/>
        </p:nvGrpSpPr>
        <p:grpSpPr bwMode="auto">
          <a:xfrm>
            <a:off x="1600200" y="5594985"/>
            <a:ext cx="1812290" cy="513080"/>
            <a:chOff x="155" y="3244"/>
            <a:chExt cx="1257" cy="323"/>
          </a:xfrm>
        </p:grpSpPr>
        <p:sp>
          <p:nvSpPr>
            <p:cNvPr id="7" name="Rectangle 19"/>
            <p:cNvSpPr>
              <a:spLocks noChangeArrowheads="1"/>
            </p:cNvSpPr>
            <p:nvPr/>
          </p:nvSpPr>
          <p:spPr bwMode="gray">
            <a:xfrm rot="3419336">
              <a:off x="168" y="3252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p>
              <a:endParaRPr lang="en-US"/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6579" y="310896"/>
            <a:ext cx="9681267" cy="120700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Кыргызстанда гендердик саясатты илгерилетүү этаптары</a:t>
            </a: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</a:rPr>
              <a:t>, 2012 </a:t>
            </a:r>
            <a:r>
              <a:rPr lang="ru-RU" altLang="ru-RU" b="1" dirty="0" err="1" smtClean="0">
                <a:solidFill>
                  <a:schemeClr val="accent2">
                    <a:lumMod val="75000"/>
                  </a:schemeClr>
                </a:solidFill>
              </a:rPr>
              <a:t>жыл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gray">
          <a:xfrm>
            <a:off x="1925909" y="1606827"/>
            <a:ext cx="9295373" cy="509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400" dirty="0"/>
              <a:t>Биринчи жолу 2020-жылга чейинки гендердик теңчиликке жетишүү боюнча узак мөөнөттүү Улуттук стратегия иштелип чыгып, кабыл алынды. Аны ишке ашыруу үчүн 2012-2014, 2015-2017, 2018-2020-жылдарга Улуттук иш-аракеттер планы бекитилген. (4 артыкчылыктуу багыт)</a:t>
            </a:r>
            <a:endParaRPr lang="ru-RU" alt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ru-RU" alt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400" dirty="0"/>
              <a:t>2012-жыл Президенттин Жарлыгы менен </a:t>
            </a:r>
            <a:r>
              <a:rPr lang="ru-RU" altLang="en-US" sz="2400" dirty="0"/>
              <a:t>«</a:t>
            </a:r>
            <a:r>
              <a:rPr lang="en-US" sz="2400" dirty="0"/>
              <a:t>Үй-бүлө, ынтымак жана өз ара кечиримдүүлүк жылы</a:t>
            </a:r>
            <a:r>
              <a:rPr lang="ru-RU" altLang="en-US" sz="2400" dirty="0"/>
              <a:t>»-</a:t>
            </a:r>
            <a:r>
              <a:rPr lang="en-US" sz="2400" dirty="0"/>
              <a:t> деп </a:t>
            </a:r>
            <a:r>
              <a:rPr lang="en-US" sz="2400" dirty="0" smtClean="0"/>
              <a:t>жарыяланган</a:t>
            </a:r>
            <a:endParaRPr lang="en-US" sz="2400" dirty="0" smtClean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400" dirty="0"/>
              <a:t>Энелер күнү президенттин жарлыгы менен белгиленди (майдын 3-жекшембиси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sz="2400" dirty="0" smtClean="0"/>
          </a:p>
          <a:p>
            <a:r>
              <a:rPr lang="en-US" sz="2400" dirty="0"/>
              <a:t>Кыргыз Республикасынын Өкмөтүнө караштуу Гендердик өнүгүү боюнча Улуттук кеңеш түзүлдү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1550175" y="2192670"/>
            <a:ext cx="234892" cy="218113"/>
          </a:xfrm>
          <a:prstGeom prst="flowChart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1550343" y="4009308"/>
            <a:ext cx="234892" cy="218113"/>
          </a:xfrm>
          <a:prstGeom prst="flowChart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1549978" y="5761404"/>
            <a:ext cx="234892" cy="218113"/>
          </a:xfrm>
          <a:prstGeom prst="flowChart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1550175" y="4812617"/>
            <a:ext cx="234892" cy="218113"/>
          </a:xfrm>
          <a:prstGeom prst="flowChart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RI CISR Corrected Palette">
    <a:dk1>
      <a:srgbClr val="0C233C"/>
    </a:dk1>
    <a:lt1>
      <a:srgbClr val="FFFFFF"/>
    </a:lt1>
    <a:dk2>
      <a:srgbClr val="0C233C"/>
    </a:dk2>
    <a:lt2>
      <a:srgbClr val="FFFFFF"/>
    </a:lt2>
    <a:accent1>
      <a:srgbClr val="0C233C"/>
    </a:accent1>
    <a:accent2>
      <a:srgbClr val="8FAE3D"/>
    </a:accent2>
    <a:accent3>
      <a:srgbClr val="02A7C0"/>
    </a:accent3>
    <a:accent4>
      <a:srgbClr val="8D316F"/>
    </a:accent4>
    <a:accent5>
      <a:srgbClr val="0C233C"/>
    </a:accent5>
    <a:accent6>
      <a:srgbClr val="DDF3A5"/>
    </a:accent6>
    <a:hlink>
      <a:srgbClr val="8FAE3D"/>
    </a:hlink>
    <a:folHlink>
      <a:srgbClr val="77787B"/>
    </a:folHlink>
  </a:clrScheme>
  <a:fontScheme name="IRI Font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18416</Words>
  <Application>WPS Presentation</Application>
  <PresentationFormat>Широкоэкранный</PresentationFormat>
  <Paragraphs>514</Paragraphs>
  <Slides>45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65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Trebuchet MS</vt:lpstr>
      <vt:lpstr>Trebuchet MS</vt:lpstr>
      <vt:lpstr>Times New Roman</vt:lpstr>
      <vt:lpstr>Aharoni</vt:lpstr>
      <vt:lpstr>Arial</vt:lpstr>
      <vt:lpstr>Yu Gothic UI Semibold</vt:lpstr>
      <vt:lpstr>Noto Sans</vt:lpstr>
      <vt:lpstr>Sans Serif Collection</vt:lpstr>
      <vt:lpstr>Open Sans</vt:lpstr>
      <vt:lpstr>Segoe Print</vt:lpstr>
      <vt:lpstr>Calibri</vt:lpstr>
      <vt:lpstr>Wingdings 3</vt:lpstr>
      <vt:lpstr>Тема Office</vt:lpstr>
      <vt:lpstr>      Политическое лидерство. Женское политическое лидерство в Кыргызской республике: "через тернии к звездам"</vt:lpstr>
      <vt:lpstr>PowerPoint 演示文稿</vt:lpstr>
      <vt:lpstr>                Укуктук база</vt:lpstr>
      <vt:lpstr>                Укуктук база</vt:lpstr>
      <vt:lpstr>    «Эркектер менен аялдар үчүн бирдей укуктар менен бирдей мүмкүнчүлүктөрдүн мамлекеттик кепилдиктери жөнүндө» КР Мыйзамы</vt:lpstr>
      <vt:lpstr>    Кыргызстанда гендердик саясатты илгерилетүү этаптары</vt:lpstr>
      <vt:lpstr>         Кыргызстанда гендердик саясатты илгерилетүү этаптары</vt:lpstr>
      <vt:lpstr>   Кыргызстанда гендердик саясатты илгерилетүү этаптары</vt:lpstr>
      <vt:lpstr>Кыргызстанда гендердик саясатты илгерилетүү этаптары, 2012 жыл</vt:lpstr>
      <vt:lpstr>Кыргызстанда гендердик саясатты илгерилетүү этаптары</vt:lpstr>
      <vt:lpstr> Гендердик экспертизаны институтташтыруу</vt:lpstr>
      <vt:lpstr>               </vt:lpstr>
      <vt:lpstr>Конугуу: (15 мин) </vt:lpstr>
      <vt:lpstr>PowerPoint 演示文稿</vt:lpstr>
      <vt:lpstr>Эмне үчүн мындай абал болуп жатат?</vt:lpstr>
      <vt:lpstr>Эркектер да, аялдар да саясатка кирүүдөн көрө аялдар үйдө отурган жакшы деп эсептешет  ( Коомду кабылдоодо “Гендер" улуттук сурамжылоосу” 2016)</vt:lpstr>
      <vt:lpstr>PowerPoint 演示文稿</vt:lpstr>
      <vt:lpstr>Биздин абалыбыз кандай?</vt:lpstr>
      <vt:lpstr>Биздин мүмкүнчүлүктөр анча деле эмес окшойт</vt:lpstr>
      <vt:lpstr>PowerPoint 演示文稿</vt:lpstr>
      <vt:lpstr>PowerPoint 演示文稿</vt:lpstr>
      <vt:lpstr>Лидер деген ким?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Аялдар саясий лидерлери</vt:lpstr>
      <vt:lpstr>PowerPoint 演示文稿</vt:lpstr>
      <vt:lpstr>Саясат- бул:</vt:lpstr>
      <vt:lpstr>Саясат: </vt:lpstr>
      <vt:lpstr>PowerPoint 演示文稿</vt:lpstr>
      <vt:lpstr>Негизги билдирүү</vt:lpstr>
      <vt:lpstr>Негизги билдирүү</vt:lpstr>
      <vt:lpstr>Саясий лидердин алдында кандай маселе бар?</vt:lpstr>
      <vt:lpstr>PowerPoint 演示文稿</vt:lpstr>
      <vt:lpstr>PowerPoint 演示文稿</vt:lpstr>
      <vt:lpstr>PowerPoint 演示文稿</vt:lpstr>
      <vt:lpstr>PowerPoint 演示文稿</vt:lpstr>
      <vt:lpstr>Лидер жөндөмү</vt:lpstr>
      <vt:lpstr>Временные специальные меры (квоты) в парламенте ЖККР</vt:lpstr>
      <vt:lpstr>Женщины в местных парламентах (городские и айыльные кенеши)</vt:lpstr>
      <vt:lpstr>Почему в Кыргызстане в политику не вовлечено больше женщин?   </vt:lpstr>
      <vt:lpstr>Рекомендации</vt:lpstr>
      <vt:lpstr>Благодарю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Женское политическое лидерство в Кыргызской республике: "через тернии к звездам".</dc:title>
  <dc:creator>Пользователь</dc:creator>
  <cp:lastModifiedBy>acer</cp:lastModifiedBy>
  <cp:revision>247</cp:revision>
  <dcterms:created xsi:type="dcterms:W3CDTF">2022-10-20T05:48:00Z</dcterms:created>
  <dcterms:modified xsi:type="dcterms:W3CDTF">2023-07-06T13:56:37Z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0DCCF00D70CD45FF98228A69343C52BF</vt:lpwstr>
  </property>
  <property fmtid="{D5CDD505-2E9C-101B-9397-08002B2CF9AE}" pid="3" name="KSOProductBuildVer">
    <vt:lpwstr>1049-11.2.0.11537</vt:lpwstr>
  </property>
</Properties>
</file>