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Open Sans Light" panose="020B0604020202020204" charset="0"/>
      <p:regular r:id="rId22"/>
    </p:embeddedFont>
    <p:embeddedFont>
      <p:font typeface="Clear Sans" panose="020B0604020202020204" charset="0"/>
      <p:regular r:id="rId23"/>
    </p:embeddedFont>
    <p:embeddedFont>
      <p:font typeface="Poppins Bold" panose="020B0604020202020204" charset="0"/>
      <p:regular r:id="rId24"/>
    </p:embeddedFont>
    <p:embeddedFont>
      <p:font typeface="Poppins" panose="020B0604020202020204" charset="0"/>
      <p:regular r:id="rId25"/>
    </p:embeddedFont>
    <p:embeddedFont>
      <p:font typeface="Poppins Light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 Light" panose="020B0604020202020204" charset="0"/>
      <p:regular r:id="rId31"/>
    </p:embeddedFont>
    <p:embeddedFont>
      <p:font typeface="Open Sans" panose="020B0604020202020204" charset="0"/>
      <p:regular r:id="rId32"/>
    </p:embeddedFont>
    <p:embeddedFont>
      <p:font typeface="Poppins Italics" panose="020B0604020202020204" charset="0"/>
      <p:regular r:id="rId33"/>
    </p:embeddedFont>
    <p:embeddedFont>
      <p:font typeface="Open Sans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unduk.gov.kg/ru/documents/normativnye-pravovye-i-lokalnye-akty/33-postanovlenie-pravitelstva-kyrgyzskoy-respubliki-ob-otdelnykh-voprosakh-osushchestvleniya-elektronnogo-upravleniya-v-kyrgyzskoy-respublike-31-dekabrya-2019-goda-748" TargetMode="External"/><Relationship Id="rId11" Type="http://schemas.openxmlformats.org/officeDocument/2006/relationships/image" Target="../media/image29.svg"/><Relationship Id="rId5" Type="http://schemas.openxmlformats.org/officeDocument/2006/relationships/hyperlink" Target="https://tunduk.gov.kg/ru/documents/normativnye-pravovye-i-lokalnye-akty/30-postanovlenie-pravitelstva-kyrgyzskoy-respubliki-ob-utverzhdenii-pravil-polzovaniya-gosudarstvennym-portalom-elektronnykh-uslug-ot-7-oktyabrya-2019-goda-525" TargetMode="External"/><Relationship Id="rId4" Type="http://schemas.openxmlformats.org/officeDocument/2006/relationships/hyperlink" Target="http://cbd.minjust.gov.kg/act/view/ru-ru/111634?cl=ru-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3278" y="2615657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43554" y="-1718684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0" y="0"/>
                </a:lnTo>
                <a:lnTo>
                  <a:pt x="5643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28216" y="2747438"/>
            <a:ext cx="13256523" cy="315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</a:pPr>
            <a:r>
              <a:rPr lang="en-US" sz="8799" spc="-149">
                <a:solidFill>
                  <a:srgbClr val="FFFFFF"/>
                </a:solidFill>
                <a:latin typeface="Poppins Bold"/>
              </a:rPr>
              <a:t>Санариптик Өкмөттүн негиздери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28216" y="6202251"/>
            <a:ext cx="691578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D9D9D9"/>
                </a:solidFill>
                <a:latin typeface="Poppins"/>
              </a:rPr>
              <a:t>укуктар, инфраструктура, технологиялар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150897"/>
            <a:ext cx="51530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Ильина Жанна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54584" y="0"/>
            <a:ext cx="11133416" cy="3429000"/>
            <a:chOff x="0" y="0"/>
            <a:chExt cx="263903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9032" cy="812800"/>
            </a:xfrm>
            <a:custGeom>
              <a:avLst/>
              <a:gdLst/>
              <a:ahLst/>
              <a:cxnLst/>
              <a:rect l="l" t="t" r="r" b="b"/>
              <a:pathLst>
                <a:path w="2639032" h="812800">
                  <a:moveTo>
                    <a:pt x="0" y="0"/>
                  </a:moveTo>
                  <a:lnTo>
                    <a:pt x="2639032" y="0"/>
                  </a:lnTo>
                  <a:lnTo>
                    <a:pt x="263903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3903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37354" y="3429000"/>
            <a:ext cx="9850646" cy="3429000"/>
            <a:chOff x="0" y="0"/>
            <a:chExt cx="2334968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4968" cy="812800"/>
            </a:xfrm>
            <a:custGeom>
              <a:avLst/>
              <a:gdLst/>
              <a:ahLst/>
              <a:cxnLst/>
              <a:rect l="l" t="t" r="r" b="b"/>
              <a:pathLst>
                <a:path w="2334968" h="812800">
                  <a:moveTo>
                    <a:pt x="0" y="0"/>
                  </a:moveTo>
                  <a:lnTo>
                    <a:pt x="2334968" y="0"/>
                  </a:lnTo>
                  <a:lnTo>
                    <a:pt x="233496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3496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24636" y="6858000"/>
            <a:ext cx="8363364" cy="3429000"/>
            <a:chOff x="0" y="0"/>
            <a:chExt cx="1982427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2427" cy="812800"/>
            </a:xfrm>
            <a:custGeom>
              <a:avLst/>
              <a:gdLst/>
              <a:ahLst/>
              <a:cxnLst/>
              <a:rect l="l" t="t" r="r" b="b"/>
              <a:pathLst>
                <a:path w="1982427" h="812800">
                  <a:moveTo>
                    <a:pt x="0" y="0"/>
                  </a:moveTo>
                  <a:lnTo>
                    <a:pt x="1982427" y="0"/>
                  </a:lnTo>
                  <a:lnTo>
                    <a:pt x="19824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824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37354" y="476276"/>
            <a:ext cx="596992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1 этап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37354" y="1082014"/>
            <a:ext cx="6409167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EEF2F5"/>
                </a:solidFill>
                <a:latin typeface="Poppins"/>
              </a:rPr>
              <a:t>2001-жылы Кыргыз Республикасынын Өкмөтүнүн чечиминин негизинде Кыргыз Республикасында маалыматтык-коммуникациялык технологияларды өнүктүрүү программасы кабыл алынган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4636" y="3905276"/>
            <a:ext cx="596992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2 этап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4636" y="4511014"/>
            <a:ext cx="6409167" cy="10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2014-жылы Кыргыз Республикасынын Өкмөтүнүн 2014-2017-жылдарга Электрондук башкарууну киргизүү боюнча программасы кабыл алынган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01735" y="7334276"/>
            <a:ext cx="596992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3 этап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01735" y="7940014"/>
            <a:ext cx="6409167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EEF2F5"/>
                </a:solidFill>
                <a:latin typeface="Poppins"/>
              </a:rPr>
              <a:t>2017-2018-жылдары санариптик трансформациялоо программасы ишке киргизилген жана 2017-жылы "электрондук башкаруу жөнүндө" жана "электрондук кол тамга жөнүндө" Кыргыз Республикасынын мыйзамдарын кабыл алынган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-2861667" y="-805804"/>
            <a:ext cx="8166327" cy="6636996"/>
          </a:xfrm>
          <a:custGeom>
            <a:avLst/>
            <a:gdLst/>
            <a:ahLst/>
            <a:cxnLst/>
            <a:rect l="l" t="t" r="r" b="b"/>
            <a:pathLst>
              <a:path w="8166327" h="6636996">
                <a:moveTo>
                  <a:pt x="8166327" y="0"/>
                </a:moveTo>
                <a:lnTo>
                  <a:pt x="0" y="0"/>
                </a:lnTo>
                <a:lnTo>
                  <a:pt x="0" y="6636996"/>
                </a:lnTo>
                <a:lnTo>
                  <a:pt x="8166327" y="6636996"/>
                </a:lnTo>
                <a:lnTo>
                  <a:pt x="81663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90770" y="6006490"/>
            <a:ext cx="7109541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01010"/>
                </a:solidFill>
                <a:latin typeface="Poppins Bold"/>
              </a:rPr>
              <a:t>Санариптик Өкмөттүн өнүгүү этаптары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86888" y="629992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2" y="0"/>
                </a:lnTo>
                <a:lnTo>
                  <a:pt x="6267752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129813" y="6418423"/>
            <a:ext cx="2220268" cy="2839877"/>
          </a:xfrm>
          <a:custGeom>
            <a:avLst/>
            <a:gdLst/>
            <a:ahLst/>
            <a:cxnLst/>
            <a:rect l="l" t="t" r="r" b="b"/>
            <a:pathLst>
              <a:path w="2220268" h="2839877">
                <a:moveTo>
                  <a:pt x="0" y="0"/>
                </a:moveTo>
                <a:lnTo>
                  <a:pt x="2220268" y="0"/>
                </a:lnTo>
                <a:lnTo>
                  <a:pt x="2220268" y="2839877"/>
                </a:lnTo>
                <a:lnTo>
                  <a:pt x="0" y="283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12929" y="6242583"/>
            <a:ext cx="2873156" cy="3015717"/>
          </a:xfrm>
          <a:custGeom>
            <a:avLst/>
            <a:gdLst/>
            <a:ahLst/>
            <a:cxnLst/>
            <a:rect l="l" t="t" r="r" b="b"/>
            <a:pathLst>
              <a:path w="2873156" h="3015717">
                <a:moveTo>
                  <a:pt x="0" y="0"/>
                </a:moveTo>
                <a:lnTo>
                  <a:pt x="2873156" y="0"/>
                </a:lnTo>
                <a:lnTo>
                  <a:pt x="2873156" y="3015717"/>
                </a:lnTo>
                <a:lnTo>
                  <a:pt x="0" y="3015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18406" y="6307595"/>
            <a:ext cx="3072263" cy="2815310"/>
          </a:xfrm>
          <a:custGeom>
            <a:avLst/>
            <a:gdLst/>
            <a:ahLst/>
            <a:cxnLst/>
            <a:rect l="l" t="t" r="r" b="b"/>
            <a:pathLst>
              <a:path w="3072263" h="2815310">
                <a:moveTo>
                  <a:pt x="0" y="0"/>
                </a:moveTo>
                <a:lnTo>
                  <a:pt x="3072263" y="0"/>
                </a:lnTo>
                <a:lnTo>
                  <a:pt x="3072263" y="2815310"/>
                </a:lnTo>
                <a:lnTo>
                  <a:pt x="0" y="2815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94602" y="6207392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37270" y="5657290"/>
            <a:ext cx="180535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01010"/>
                </a:solidFill>
                <a:latin typeface="Poppins"/>
              </a:rPr>
              <a:t>Финтех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44727" y="2546276"/>
            <a:ext cx="10012257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Санариптик өкмөт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2151" y="5657290"/>
            <a:ext cx="2254712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01010"/>
                </a:solidFill>
                <a:latin typeface="Poppins"/>
              </a:rPr>
              <a:t>коопсуздук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07696" y="5657290"/>
            <a:ext cx="266348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01010"/>
                </a:solidFill>
                <a:latin typeface="Poppins"/>
              </a:rPr>
              <a:t>соц камсыздоо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48454" y="5657290"/>
            <a:ext cx="978396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01010"/>
                </a:solidFill>
                <a:latin typeface="Poppins"/>
              </a:rPr>
              <a:t>укук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43500"/>
            <a:ext cx="6121614" cy="5143500"/>
            <a:chOff x="0" y="0"/>
            <a:chExt cx="1451049" cy="1219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049" cy="1219200"/>
            </a:xfrm>
            <a:custGeom>
              <a:avLst/>
              <a:gdLst/>
              <a:ahLst/>
              <a:cxnLst/>
              <a:rect l="l" t="t" r="r" b="b"/>
              <a:pathLst>
                <a:path w="1451049" h="1219200">
                  <a:moveTo>
                    <a:pt x="0" y="0"/>
                  </a:moveTo>
                  <a:lnTo>
                    <a:pt x="1451049" y="0"/>
                  </a:lnTo>
                  <a:lnTo>
                    <a:pt x="1451049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1049" cy="12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87217" y="-1676277"/>
            <a:ext cx="12260528" cy="8939040"/>
          </a:xfrm>
          <a:custGeom>
            <a:avLst/>
            <a:gdLst/>
            <a:ahLst/>
            <a:cxnLst/>
            <a:rect l="l" t="t" r="r" b="b"/>
            <a:pathLst>
              <a:path w="12260528" h="8939040">
                <a:moveTo>
                  <a:pt x="0" y="0"/>
                </a:moveTo>
                <a:lnTo>
                  <a:pt x="12260529" y="0"/>
                </a:lnTo>
                <a:lnTo>
                  <a:pt x="12260529" y="8939040"/>
                </a:lnTo>
                <a:lnTo>
                  <a:pt x="0" y="8939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121614" y="5143500"/>
            <a:ext cx="6044772" cy="5143500"/>
            <a:chOff x="0" y="0"/>
            <a:chExt cx="1432835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2835" cy="1219200"/>
            </a:xfrm>
            <a:custGeom>
              <a:avLst/>
              <a:gdLst/>
              <a:ahLst/>
              <a:cxnLst/>
              <a:rect l="l" t="t" r="r" b="b"/>
              <a:pathLst>
                <a:path w="1432835" h="1219200">
                  <a:moveTo>
                    <a:pt x="0" y="0"/>
                  </a:moveTo>
                  <a:lnTo>
                    <a:pt x="1432835" y="0"/>
                  </a:lnTo>
                  <a:lnTo>
                    <a:pt x="1432835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32835" cy="12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66386" y="5143500"/>
            <a:ext cx="6121614" cy="5143500"/>
            <a:chOff x="0" y="0"/>
            <a:chExt cx="1451049" cy="1219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51049" cy="1219200"/>
            </a:xfrm>
            <a:custGeom>
              <a:avLst/>
              <a:gdLst/>
              <a:ahLst/>
              <a:cxnLst/>
              <a:rect l="l" t="t" r="r" b="b"/>
              <a:pathLst>
                <a:path w="1451049" h="1219200">
                  <a:moveTo>
                    <a:pt x="0" y="0"/>
                  </a:moveTo>
                  <a:lnTo>
                    <a:pt x="1451049" y="0"/>
                  </a:lnTo>
                  <a:lnTo>
                    <a:pt x="1451049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51049" cy="12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221496" y="1456808"/>
            <a:ext cx="362702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01010"/>
                </a:solidFill>
                <a:latin typeface="Poppins Bold"/>
              </a:rPr>
              <a:t>Укук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436598"/>
            <a:ext cx="3509493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Мыйзамдан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8280" y="6074433"/>
            <a:ext cx="4866209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sz="1800" u="sng" dirty="0" err="1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Кыргыз</a:t>
            </a:r>
            <a:r>
              <a:rPr lang="ru-RU" sz="1800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</a:t>
            </a:r>
            <a:r>
              <a:rPr lang="ru-RU" sz="1800" u="sng" dirty="0" err="1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Республикасынын</a:t>
            </a:r>
            <a:r>
              <a:rPr lang="ru-RU" sz="1800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2017-жылдын 19-июлунда № 127 «</a:t>
            </a:r>
            <a:r>
              <a:rPr lang="ky-KG" sz="1800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Электрондук башкаруу жөнүндө</a:t>
            </a:r>
            <a:r>
              <a:rPr lang="ru-RU" sz="1800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» </a:t>
            </a:r>
            <a:r>
              <a:rPr lang="ru-RU" sz="1800" u="sng" dirty="0" err="1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мыйзамы</a:t>
            </a:r>
            <a:endParaRPr lang="en-US" sz="1800" u="sng" dirty="0">
              <a:solidFill>
                <a:srgbClr val="D9D9D9"/>
              </a:solidFill>
              <a:latin typeface="Poppins"/>
              <a:hlinkClick r:id="rId4" tooltip="http://cbd.minjust.gov.kg/act/view/ru-ru/111634?cl=ru-ru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u="sng" dirty="0" err="1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Кыргыз</a:t>
            </a:r>
            <a:r>
              <a:rPr lang="ru-RU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</a:t>
            </a:r>
            <a:r>
              <a:rPr lang="ru-RU" u="sng" dirty="0" err="1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Республикасынын</a:t>
            </a:r>
            <a:r>
              <a:rPr lang="ru-RU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2017-жылдын 19-июлунда № 127 «</a:t>
            </a:r>
            <a:r>
              <a:rPr lang="ky-KG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Электрондук </a:t>
            </a:r>
            <a:r>
              <a:rPr lang="ky-KG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кол тамга </a:t>
            </a:r>
            <a:r>
              <a:rPr lang="ky-KG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жөнүндө</a:t>
            </a:r>
            <a:r>
              <a:rPr lang="ru-RU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» </a:t>
            </a:r>
            <a:r>
              <a:rPr lang="ru-RU" u="sng" dirty="0" err="1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мыйзамы</a:t>
            </a:r>
            <a:endParaRPr lang="en-US" u="sng" dirty="0">
              <a:solidFill>
                <a:srgbClr val="D9D9D9"/>
              </a:solidFill>
              <a:latin typeface="Poppins"/>
              <a:hlinkClick r:id="rId4" tooltip="http://cbd.minjust.gov.kg/act/view/ru-ru/111634?cl=ru-ru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u="sng" dirty="0" err="1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Кыргыз</a:t>
            </a:r>
            <a:r>
              <a:rPr lang="ru-RU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</a:t>
            </a:r>
            <a:r>
              <a:rPr lang="ru-RU" u="sng" dirty="0" err="1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Республикасынын</a:t>
            </a:r>
            <a:r>
              <a:rPr lang="ru-RU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</a:t>
            </a:r>
            <a:r>
              <a:rPr lang="ru-RU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2008-жылдын 14-апрелиндеги № 58 «Жеке </a:t>
            </a:r>
            <a:r>
              <a:rPr lang="ru-RU" u="sng" dirty="0" err="1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мүнөздөгү</a:t>
            </a:r>
            <a:r>
              <a:rPr lang="ru-RU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</a:t>
            </a:r>
            <a:r>
              <a:rPr lang="ru-RU" u="sng" dirty="0" err="1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маалымат</a:t>
            </a:r>
            <a:r>
              <a:rPr lang="ru-RU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</a:t>
            </a:r>
            <a:r>
              <a:rPr lang="ky-KG" u="sng" dirty="0" smtClean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 </a:t>
            </a:r>
            <a:r>
              <a:rPr lang="ky-KG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жөнүндө</a:t>
            </a:r>
            <a:r>
              <a:rPr lang="ru-RU" u="sng" dirty="0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» </a:t>
            </a:r>
            <a:r>
              <a:rPr lang="ru-RU" u="sng" dirty="0" err="1">
                <a:solidFill>
                  <a:srgbClr val="D9D9D9"/>
                </a:solidFill>
                <a:latin typeface="Poppins"/>
                <a:hlinkClick r:id="rId4" tooltip="http://cbd.minjust.gov.kg/act/view/ru-ru/111634?cl=ru-ru"/>
              </a:rPr>
              <a:t>мыйзамы</a:t>
            </a:r>
            <a:endParaRPr lang="en-US" u="sng" dirty="0">
              <a:solidFill>
                <a:srgbClr val="D9D9D9"/>
              </a:solidFill>
              <a:latin typeface="Poppins"/>
              <a:hlinkClick r:id="rId4" tooltip="http://cbd.minjust.gov.kg/act/view/ru-ru/111634?cl=ru-ru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ky-KG" sz="1800" u="sng" dirty="0" smtClean="0">
                <a:solidFill>
                  <a:srgbClr val="D9D9D9"/>
                </a:solidFill>
                <a:latin typeface="Poppins"/>
              </a:rPr>
              <a:t>Санариптик кодекстин долбоору</a:t>
            </a:r>
            <a:endParaRPr lang="en-US" sz="1800" u="sng" dirty="0">
              <a:solidFill>
                <a:srgbClr val="D9D9D9"/>
              </a:solidFill>
              <a:latin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394434" y="753228"/>
            <a:ext cx="653222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9"/>
              </a:lnSpc>
            </a:pP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Эркиндик</a:t>
            </a:r>
            <a:r>
              <a:rPr lang="en-US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en-US" sz="1899" dirty="0">
                <a:solidFill>
                  <a:srgbClr val="545454"/>
                </a:solidFill>
                <a:latin typeface="Poppins Italics"/>
              </a:rPr>
              <a:t>–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бул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мыйзам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тарабынан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уруксат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берилген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нерселердин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баарын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Italics"/>
              </a:rPr>
              <a:t>жасоо</a:t>
            </a:r>
            <a:r>
              <a:rPr lang="ru-RU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en-US" sz="1899" dirty="0" smtClean="0">
                <a:solidFill>
                  <a:srgbClr val="545454"/>
                </a:solidFill>
                <a:latin typeface="Poppins Italics"/>
              </a:rPr>
              <a:t>(</a:t>
            </a:r>
            <a:r>
              <a:rPr lang="en-US" sz="1899" dirty="0" err="1" smtClean="0">
                <a:solidFill>
                  <a:srgbClr val="545454"/>
                </a:solidFill>
                <a:latin typeface="Poppins Italics"/>
              </a:rPr>
              <a:t>Шарль</a:t>
            </a:r>
            <a:r>
              <a:rPr lang="en-US" sz="1899" dirty="0" smtClean="0">
                <a:solidFill>
                  <a:srgbClr val="545454"/>
                </a:solidFill>
                <a:latin typeface="Poppins Italics"/>
              </a:rPr>
              <a:t> </a:t>
            </a:r>
            <a:r>
              <a:rPr lang="en-US" sz="1899" dirty="0" err="1">
                <a:solidFill>
                  <a:srgbClr val="545454"/>
                </a:solidFill>
                <a:latin typeface="Poppins Italics"/>
              </a:rPr>
              <a:t>Луи</a:t>
            </a:r>
            <a:r>
              <a:rPr lang="en-US" sz="1899" dirty="0">
                <a:solidFill>
                  <a:srgbClr val="545454"/>
                </a:solidFill>
                <a:latin typeface="Poppins Italics"/>
              </a:rPr>
              <a:t> </a:t>
            </a:r>
            <a:r>
              <a:rPr lang="en-US" sz="1899" dirty="0" err="1">
                <a:solidFill>
                  <a:srgbClr val="545454"/>
                </a:solidFill>
                <a:latin typeface="Poppins Italics"/>
              </a:rPr>
              <a:t>Монтескье</a:t>
            </a:r>
            <a:r>
              <a:rPr lang="en-US" sz="1899" dirty="0">
                <a:solidFill>
                  <a:srgbClr val="545454"/>
                </a:solidFill>
                <a:latin typeface="Poppins Italics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71380" y="5436598"/>
            <a:ext cx="3509493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Токтомдор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99068" y="6022147"/>
            <a:ext cx="5122985" cy="409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u="sng" dirty="0">
                <a:solidFill>
                  <a:srgbClr val="FFFFFF"/>
                </a:solidFill>
                <a:latin typeface="Poppins"/>
                <a:hlinkClick r:id="rId5" tooltip="https://tunduk.gov.kg/ru/documents/normativnye-pravovye-i-lokalnye-akty/30-postanovlenie-pravitelstva-kyrgyzskoy-respubliki-ob-utverzhdenii-pravil-polzovaniya-gosudarstvennym-portalom-elektronnykh-uslug-ot-7-oktyabrya-2019-goda-525"/>
              </a:rPr>
              <a:t> </a:t>
            </a:r>
            <a:r>
              <a:rPr lang="en-US" sz="1800" u="sng" dirty="0">
                <a:solidFill>
                  <a:srgbClr val="FFFFFF"/>
                </a:solidFill>
                <a:latin typeface="Poppins"/>
              </a:rPr>
              <a:t>1. </a:t>
            </a:r>
            <a:r>
              <a:rPr lang="en-US" sz="1800" u="sng" dirty="0" smtClean="0">
                <a:solidFill>
                  <a:srgbClr val="FFFFFF"/>
                </a:solidFill>
                <a:latin typeface="Poppins"/>
                <a:hlinkClick r:id="rId5" tooltip="https://tunduk.gov.kg/ru/documents/normativnye-pravovye-i-lokalnye-akty/30-postanovlenie-pravitelstva-kyrgyzskoy-respubliki-ob-utverzhdenii-pravil-polzovaniya-gosudarstvennym-portalom-elektronnykh-uslug-ot-7-oktyabrya-2019-goda-525"/>
              </a:rPr>
              <a:t>«</a:t>
            </a:r>
            <a:r>
              <a:rPr lang="ky-KG" sz="1800" u="sng" dirty="0" smtClean="0">
                <a:solidFill>
                  <a:srgbClr val="FFFFFF"/>
                </a:solidFill>
                <a:latin typeface="Poppins"/>
                <a:hlinkClick r:id="rId5" tooltip="https://tunduk.gov.kg/ru/documents/normativnye-pravovye-i-lokalnye-akty/30-postanovlenie-pravitelstva-kyrgyzskoy-respubliki-ob-utverzhdenii-pravil-polzovaniya-gosudarstvennym-portalom-elektronnykh-uslug-ot-7-oktyabrya-2019-goda-525"/>
              </a:rPr>
              <a:t>Электрондук кызмат көрсөтүүлөр мамлекеттик порталын пайдалануу эрежелерин бекитүү жөнүндө</a:t>
            </a:r>
            <a:r>
              <a:rPr lang="en-US" sz="1800" u="sng" dirty="0" smtClean="0">
                <a:solidFill>
                  <a:srgbClr val="FFFFFF"/>
                </a:solidFill>
                <a:latin typeface="Poppins"/>
                <a:hlinkClick r:id="rId5" tooltip="https://tunduk.gov.kg/ru/documents/normativnye-pravovye-i-lokalnye-akty/30-postanovlenie-pravitelstva-kyrgyzskoy-respubliki-ob-utverzhdenii-pravil-polzovaniya-gosudarstvennym-portalom-elektronnykh-uslug-ot-7-oktyabrya-2019-goda-525"/>
              </a:rPr>
              <a:t>»</a:t>
            </a:r>
            <a:r>
              <a:rPr lang="ky-KG" sz="1800" u="sng" dirty="0" smtClean="0">
                <a:solidFill>
                  <a:srgbClr val="FFFFFF"/>
                </a:solidFill>
                <a:latin typeface="Poppins"/>
                <a:hlinkClick r:id="rId5" tooltip="https://tunduk.gov.kg/ru/documents/normativnye-pravovye-i-lokalnye-akty/30-postanovlenie-pravitelstva-kyrgyzskoy-respubliki-ob-utverzhdenii-pravil-polzovaniya-gosudarstvennym-portalom-elektronnykh-uslug-ot-7-oktyabrya-2019-goda-525"/>
              </a:rPr>
              <a:t> Кыргыз Республикасынын Өкмөтүнүн 2019-жылдын 7-октябрындагы № 525 -тоутому</a:t>
            </a:r>
            <a:endParaRPr lang="en-US" sz="1800" u="sng" dirty="0">
              <a:solidFill>
                <a:srgbClr val="FFFFFF"/>
              </a:solidFill>
              <a:latin typeface="Poppins"/>
              <a:hlinkClick r:id="rId5" tooltip="https://tunduk.gov.kg/ru/documents/normativnye-pravovye-i-lokalnye-akty/30-postanovlenie-pravitelstva-kyrgyzskoy-respubliki-ob-utverzhdenii-pravil-polzovaniya-gosudarstvennym-portalom-elektronnykh-uslug-ot-7-oktyabrya-2019-goda-525"/>
            </a:endParaRPr>
          </a:p>
          <a:p>
            <a:pPr>
              <a:lnSpc>
                <a:spcPts val="2880"/>
              </a:lnSpc>
            </a:pPr>
            <a:r>
              <a:rPr lang="en-US" sz="1800" u="sng" dirty="0">
                <a:solidFill>
                  <a:srgbClr val="FFFFFF"/>
                </a:solidFill>
                <a:latin typeface="Poppins"/>
              </a:rPr>
              <a:t>2. </a:t>
            </a:r>
            <a:r>
              <a:rPr lang="en-US" sz="1800" u="sng" dirty="0">
                <a:solidFill>
                  <a:srgbClr val="FFFFFF"/>
                </a:solidFill>
                <a:latin typeface="Poppins"/>
                <a:hlinkClick r:id="rId6" tooltip="https://tunduk.gov.kg/ru/documents/normativnye-pravovye-i-lokalnye-akty/33-postanovlenie-pravitelstva-kyrgyzskoy-respubliki-ob-otdelnykh-voprosakh-osushchestvleniya-elektronnogo-upravleniya-v-kyrgyzskoy-respublike-31-dekabrya-2019-goda-748"/>
              </a:rPr>
              <a:t> </a:t>
            </a:r>
            <a:r>
              <a:rPr lang="ky-KG" sz="1800" u="sng" dirty="0" smtClean="0">
                <a:solidFill>
                  <a:srgbClr val="FFFFFF"/>
                </a:solidFill>
                <a:latin typeface="Poppins"/>
                <a:hlinkClick r:id="rId6" tooltip="https://tunduk.gov.kg/ru/documents/normativnye-pravovye-i-lokalnye-akty/33-postanovlenie-pravitelstva-kyrgyzskoy-respubliki-ob-otdelnykh-voprosakh-osushchestvleniya-elektronnogo-upravleniya-v-kyrgyzskoy-respublike-31-dekabrya-2019-goda-748"/>
              </a:rPr>
              <a:t>«Кыргыз Республикасында электрондук башкарууну ишке ашыруунун айрым маселелери жөнүндө»</a:t>
            </a:r>
            <a:r>
              <a:rPr lang="ky-KG" u="sng" dirty="0" smtClean="0">
                <a:solidFill>
                  <a:srgbClr val="FFFFFF"/>
                </a:solidFill>
                <a:latin typeface="Poppins"/>
                <a:hlinkClick r:id="rId6" tooltip="https://tunduk.gov.kg/ru/documents/normativnye-pravovye-i-lokalnye-akty/33-postanovlenie-pravitelstva-kyrgyzskoy-respubliki-ob-otdelnykh-voprosakh-osushchestvleniya-elektronnogo-upravleniya-v-kyrgyzskoy-respublike-31-dekabrya-2019-goda-748"/>
              </a:rPr>
              <a:t> Кыргыз Республикасынын Өкмөтүнүн 2019-жылдын 31-декабрындагы токтому</a:t>
            </a:r>
            <a:r>
              <a:rPr lang="ky-KG" u="sng" dirty="0" smtClean="0">
                <a:solidFill>
                  <a:srgbClr val="FFFFFF"/>
                </a:solidFill>
                <a:latin typeface="Poppins"/>
              </a:rPr>
              <a:t/>
            </a:r>
            <a:br>
              <a:rPr lang="ky-KG" u="sng" dirty="0" smtClean="0">
                <a:solidFill>
                  <a:srgbClr val="FFFFFF"/>
                </a:solidFill>
                <a:latin typeface="Poppins"/>
              </a:rPr>
            </a:br>
            <a:r>
              <a:rPr lang="ky-KG" u="sng" dirty="0" smtClean="0">
                <a:solidFill>
                  <a:srgbClr val="FFFFFF"/>
                </a:solidFill>
                <a:latin typeface="Poppins"/>
              </a:rPr>
              <a:t>3. Жана башка токтомдор жана актылар</a:t>
            </a:r>
            <a:endParaRPr lang="en-US" sz="1800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349461" y="5436598"/>
            <a:ext cx="3509493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жана башка актылар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80333" y="6269329"/>
            <a:ext cx="367862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ky-KG" dirty="0" smtClean="0">
                <a:solidFill>
                  <a:srgbClr val="D9D9D9"/>
                </a:solidFill>
                <a:latin typeface="Poppins"/>
              </a:rPr>
              <a:t>Ар кандай ведомстволук актылар жана токтомдор</a:t>
            </a:r>
            <a:endParaRPr lang="en-US" sz="1800" dirty="0">
              <a:solidFill>
                <a:srgbClr val="D9D9D9"/>
              </a:solidFill>
              <a:latin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21496" y="2943601"/>
            <a:ext cx="725223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9"/>
              </a:lnSpc>
            </a:pPr>
            <a:r>
              <a:rPr lang="en-US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 smtClean="0">
                <a:solidFill>
                  <a:srgbClr val="545454"/>
                </a:solidFill>
                <a:latin typeface="Poppins Bold"/>
              </a:rPr>
              <a:t>Укук</a:t>
            </a:r>
            <a:r>
              <a:rPr lang="en-US" sz="1899" dirty="0" smtClean="0">
                <a:solidFill>
                  <a:srgbClr val="545454"/>
                </a:solidFill>
                <a:latin typeface="Poppins Bold"/>
              </a:rPr>
              <a:t> </a:t>
            </a:r>
            <a:r>
              <a:rPr lang="en-US" sz="1899" dirty="0">
                <a:solidFill>
                  <a:srgbClr val="545454"/>
                </a:solidFill>
                <a:latin typeface="Poppins Bold"/>
              </a:rPr>
              <a:t>— </a:t>
            </a:r>
            <a:r>
              <a:rPr lang="ru-RU" sz="1899" dirty="0" err="1" smtClean="0">
                <a:solidFill>
                  <a:srgbClr val="545454"/>
                </a:solidFill>
                <a:latin typeface="Poppins Bold"/>
              </a:rPr>
              <a:t>бул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коомдун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консолидацияланган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эркин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билдирүүчү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,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жалпыга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милдеттүү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,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формалдуу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түрдө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аныкталган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укуктук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ченемдердин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системасы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болуп</a:t>
            </a:r>
            <a:r>
              <a:rPr lang="ru-RU" sz="1899" dirty="0">
                <a:solidFill>
                  <a:srgbClr val="545454"/>
                </a:solidFill>
                <a:latin typeface="Poppins Bold"/>
              </a:rPr>
              <a:t> </a:t>
            </a:r>
            <a:r>
              <a:rPr lang="ru-RU" sz="1899" dirty="0" err="1">
                <a:solidFill>
                  <a:srgbClr val="545454"/>
                </a:solidFill>
                <a:latin typeface="Poppins Bold"/>
              </a:rPr>
              <a:t>саналат</a:t>
            </a:r>
            <a:endParaRPr lang="en-US" sz="1899" dirty="0">
              <a:solidFill>
                <a:srgbClr val="545454"/>
              </a:solidFill>
              <a:latin typeface="Poppi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5019644" y="1181218"/>
            <a:ext cx="3143707" cy="4114800"/>
          </a:xfrm>
          <a:custGeom>
            <a:avLst/>
            <a:gdLst/>
            <a:ahLst/>
            <a:cxnLst/>
            <a:rect l="l" t="t" r="r" b="b"/>
            <a:pathLst>
              <a:path w="3143707" h="4114800">
                <a:moveTo>
                  <a:pt x="0" y="0"/>
                </a:moveTo>
                <a:lnTo>
                  <a:pt x="3143707" y="0"/>
                </a:lnTo>
                <a:lnTo>
                  <a:pt x="31437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0996" y="0"/>
            <a:ext cx="5048650" cy="1530429"/>
            <a:chOff x="0" y="0"/>
            <a:chExt cx="6731533" cy="2040573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6731533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6128"/>
              <a:ext cx="6731533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Маалыматтарды коргоо жана купуялуу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90996" y="1789045"/>
            <a:ext cx="5048650" cy="1035129"/>
            <a:chOff x="0" y="0"/>
            <a:chExt cx="6731533" cy="1380172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6731533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66128"/>
              <a:ext cx="6731533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Интеллектуалдык менчик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-181571" y="-175279"/>
            <a:ext cx="2496157" cy="10637558"/>
          </a:xfrm>
          <a:prstGeom prst="rect">
            <a:avLst/>
          </a:prstGeom>
          <a:solidFill>
            <a:srgbClr val="3453A2"/>
          </a:solidFill>
        </p:spPr>
      </p:sp>
      <p:grpSp>
        <p:nvGrpSpPr>
          <p:cNvPr id="9" name="Group 9"/>
          <p:cNvGrpSpPr/>
          <p:nvPr/>
        </p:nvGrpSpPr>
        <p:grpSpPr>
          <a:xfrm>
            <a:off x="1852684" y="566799"/>
            <a:ext cx="923802" cy="9238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190996" y="3617722"/>
            <a:ext cx="5048650" cy="1035129"/>
            <a:chOff x="0" y="0"/>
            <a:chExt cx="6731533" cy="138017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6731533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6128"/>
              <a:ext cx="6731533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Электрондук коммерция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90996" y="6097867"/>
            <a:ext cx="5203279" cy="2025729"/>
            <a:chOff x="0" y="0"/>
            <a:chExt cx="6937706" cy="270097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6937706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66128"/>
              <a:ext cx="6937706" cy="193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Интернет провайдерлерин жана платформаларын жөнгө салуу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52684" y="2148022"/>
            <a:ext cx="923802" cy="92380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852684" y="5310076"/>
            <a:ext cx="923802" cy="92380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852684" y="3729049"/>
            <a:ext cx="923802" cy="923802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852684" y="6891104"/>
            <a:ext cx="923802" cy="92380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852684" y="8594212"/>
            <a:ext cx="923802" cy="923802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190996" y="4703449"/>
            <a:ext cx="5203279" cy="1530429"/>
            <a:chOff x="0" y="0"/>
            <a:chExt cx="6937706" cy="2040573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28575"/>
              <a:ext cx="6937706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766128"/>
              <a:ext cx="6937706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Сөз эркиндиги жана интернет укуктары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190996" y="8235234"/>
            <a:ext cx="5203279" cy="1035129"/>
            <a:chOff x="0" y="0"/>
            <a:chExt cx="6937706" cy="1380172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28575"/>
              <a:ext cx="6937706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766128"/>
              <a:ext cx="693770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Кибер кылмыштар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13786888" y="629992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2" y="0"/>
                </a:lnTo>
                <a:lnTo>
                  <a:pt x="6267752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0338497" y="6024267"/>
            <a:ext cx="6174509" cy="344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Poppins Bold"/>
              </a:rPr>
              <a:t>Эмне үчүн санариптик мыйзамды билүү керек?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946" y="5143500"/>
            <a:ext cx="8127642" cy="6605556"/>
          </a:xfrm>
          <a:custGeom>
            <a:avLst/>
            <a:gdLst/>
            <a:ahLst/>
            <a:cxnLst/>
            <a:rect l="l" t="t" r="r" b="b"/>
            <a:pathLst>
              <a:path w="8127642" h="6605556">
                <a:moveTo>
                  <a:pt x="0" y="0"/>
                </a:moveTo>
                <a:lnTo>
                  <a:pt x="8127642" y="0"/>
                </a:lnTo>
                <a:lnTo>
                  <a:pt x="8127642" y="6605556"/>
                </a:lnTo>
                <a:lnTo>
                  <a:pt x="0" y="6605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179815"/>
            <a:ext cx="7109541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01010"/>
                </a:solidFill>
                <a:latin typeface="Poppins Bold"/>
              </a:rPr>
              <a:t>Бүгүнкү жыйынтыктар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86307" y="5878822"/>
            <a:ext cx="3121970" cy="326907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258483" y="1579337"/>
            <a:ext cx="4500408" cy="873875"/>
            <a:chOff x="0" y="0"/>
            <a:chExt cx="1185293" cy="2301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5293" cy="230156"/>
            </a:xfrm>
            <a:custGeom>
              <a:avLst/>
              <a:gdLst/>
              <a:ahLst/>
              <a:cxnLst/>
              <a:rect l="l" t="t" r="r" b="b"/>
              <a:pathLst>
                <a:path w="1185293" h="230156">
                  <a:moveTo>
                    <a:pt x="0" y="0"/>
                  </a:moveTo>
                  <a:lnTo>
                    <a:pt x="1185293" y="0"/>
                  </a:lnTo>
                  <a:lnTo>
                    <a:pt x="1185293" y="230156"/>
                  </a:lnTo>
                  <a:lnTo>
                    <a:pt x="0" y="230156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185293" cy="296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60141" y="1747034"/>
            <a:ext cx="3497094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 Light"/>
              </a:rPr>
              <a:t>Санариптик кызматтар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58892" y="2183222"/>
            <a:ext cx="4500408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Light"/>
              </a:rPr>
              <a:t>Мамлекеттик кызматтарды интернеттен алууга болот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258483" y="3028545"/>
            <a:ext cx="4500408" cy="873875"/>
            <a:chOff x="0" y="0"/>
            <a:chExt cx="1185293" cy="2301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85293" cy="230156"/>
            </a:xfrm>
            <a:custGeom>
              <a:avLst/>
              <a:gdLst/>
              <a:ahLst/>
              <a:cxnLst/>
              <a:rect l="l" t="t" r="r" b="b"/>
              <a:pathLst>
                <a:path w="1185293" h="230156">
                  <a:moveTo>
                    <a:pt x="0" y="0"/>
                  </a:moveTo>
                  <a:lnTo>
                    <a:pt x="1185293" y="0"/>
                  </a:lnTo>
                  <a:lnTo>
                    <a:pt x="1185293" y="230156"/>
                  </a:lnTo>
                  <a:lnTo>
                    <a:pt x="0" y="230156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185293" cy="296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7295" y="3237518"/>
            <a:ext cx="4140582" cy="39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oppins Light"/>
              </a:rPr>
              <a:t>Санариптик идентификация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58892" y="3587207"/>
            <a:ext cx="4500408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Light"/>
              </a:rPr>
              <a:t>Мамлекеттик ресурстарга онлайн жетүү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258483" y="4559645"/>
            <a:ext cx="4500408" cy="873875"/>
            <a:chOff x="0" y="0"/>
            <a:chExt cx="1185293" cy="2301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85293" cy="230156"/>
            </a:xfrm>
            <a:custGeom>
              <a:avLst/>
              <a:gdLst/>
              <a:ahLst/>
              <a:cxnLst/>
              <a:rect l="l" t="t" r="r" b="b"/>
              <a:pathLst>
                <a:path w="1185293" h="230156">
                  <a:moveTo>
                    <a:pt x="0" y="0"/>
                  </a:moveTo>
                  <a:lnTo>
                    <a:pt x="1185293" y="0"/>
                  </a:lnTo>
                  <a:lnTo>
                    <a:pt x="1185293" y="230156"/>
                  </a:lnTo>
                  <a:lnTo>
                    <a:pt x="0" y="230156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185293" cy="296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497295" y="4768618"/>
            <a:ext cx="4140582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 Light"/>
              </a:rPr>
              <a:t>Санарип документтер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58892" y="4989287"/>
            <a:ext cx="4500408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Отчетторду тапшырууга, электрондук санариптик кол тамганы колдонуу менен документтерге кол коюуга болот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258483" y="6329121"/>
            <a:ext cx="4500408" cy="873875"/>
            <a:chOff x="0" y="0"/>
            <a:chExt cx="1185293" cy="2301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85293" cy="230156"/>
            </a:xfrm>
            <a:custGeom>
              <a:avLst/>
              <a:gdLst/>
              <a:ahLst/>
              <a:cxnLst/>
              <a:rect l="l" t="t" r="r" b="b"/>
              <a:pathLst>
                <a:path w="1185293" h="230156">
                  <a:moveTo>
                    <a:pt x="0" y="0"/>
                  </a:moveTo>
                  <a:lnTo>
                    <a:pt x="1185293" y="0"/>
                  </a:lnTo>
                  <a:lnTo>
                    <a:pt x="1185293" y="230156"/>
                  </a:lnTo>
                  <a:lnTo>
                    <a:pt x="0" y="230156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185293" cy="296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497295" y="6538094"/>
            <a:ext cx="4140582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 Light"/>
              </a:rPr>
              <a:t>Коопсуз шаар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58892" y="6724742"/>
            <a:ext cx="4500408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Коопсуз шаар базасынан алынган маалыматтарды колдонуу менен адам өмүрүн сактап калууга болот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258483" y="7797875"/>
            <a:ext cx="4500408" cy="873875"/>
            <a:chOff x="0" y="0"/>
            <a:chExt cx="1185293" cy="2301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85293" cy="230156"/>
            </a:xfrm>
            <a:custGeom>
              <a:avLst/>
              <a:gdLst/>
              <a:ahLst/>
              <a:cxnLst/>
              <a:rect l="l" t="t" r="r" b="b"/>
              <a:pathLst>
                <a:path w="1185293" h="230156">
                  <a:moveTo>
                    <a:pt x="0" y="0"/>
                  </a:moveTo>
                  <a:lnTo>
                    <a:pt x="1185293" y="0"/>
                  </a:lnTo>
                  <a:lnTo>
                    <a:pt x="1185293" y="230156"/>
                  </a:lnTo>
                  <a:lnTo>
                    <a:pt x="0" y="230156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1185293" cy="296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497295" y="8006848"/>
            <a:ext cx="4140582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 Light"/>
              </a:rPr>
              <a:t>Санариптик медицина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758892" y="8193496"/>
            <a:ext cx="4500408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Электронная запись, электронные медицинские документы, телемедицина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946" y="5143500"/>
            <a:ext cx="8127642" cy="6605556"/>
          </a:xfrm>
          <a:custGeom>
            <a:avLst/>
            <a:gdLst/>
            <a:ahLst/>
            <a:cxnLst/>
            <a:rect l="l" t="t" r="r" b="b"/>
            <a:pathLst>
              <a:path w="8127642" h="6605556">
                <a:moveTo>
                  <a:pt x="0" y="0"/>
                </a:moveTo>
                <a:lnTo>
                  <a:pt x="8127642" y="0"/>
                </a:lnTo>
                <a:lnTo>
                  <a:pt x="8127642" y="6605556"/>
                </a:lnTo>
                <a:lnTo>
                  <a:pt x="0" y="6605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276786" y="1363640"/>
            <a:ext cx="6817101" cy="1245431"/>
            <a:chOff x="0" y="0"/>
            <a:chExt cx="1657205" cy="3027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57205" cy="302758"/>
            </a:xfrm>
            <a:custGeom>
              <a:avLst/>
              <a:gdLst/>
              <a:ahLst/>
              <a:cxnLst/>
              <a:rect l="l" t="t" r="r" b="b"/>
              <a:pathLst>
                <a:path w="1657205" h="302758">
                  <a:moveTo>
                    <a:pt x="0" y="0"/>
                  </a:moveTo>
                  <a:lnTo>
                    <a:pt x="1657205" y="0"/>
                  </a:lnTo>
                  <a:lnTo>
                    <a:pt x="1657205" y="302758"/>
                  </a:lnTo>
                  <a:lnTo>
                    <a:pt x="0" y="302758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657205" cy="369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76786" y="2933742"/>
            <a:ext cx="6817101" cy="1202104"/>
            <a:chOff x="0" y="0"/>
            <a:chExt cx="1657205" cy="292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7205" cy="292226"/>
            </a:xfrm>
            <a:custGeom>
              <a:avLst/>
              <a:gdLst/>
              <a:ahLst/>
              <a:cxnLst/>
              <a:rect l="l" t="t" r="r" b="b"/>
              <a:pathLst>
                <a:path w="1657205" h="292226">
                  <a:moveTo>
                    <a:pt x="0" y="0"/>
                  </a:moveTo>
                  <a:lnTo>
                    <a:pt x="1657205" y="0"/>
                  </a:lnTo>
                  <a:lnTo>
                    <a:pt x="1657205" y="292226"/>
                  </a:lnTo>
                  <a:lnTo>
                    <a:pt x="0" y="292226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657205" cy="358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6786" y="4592568"/>
            <a:ext cx="6817101" cy="1278615"/>
            <a:chOff x="0" y="0"/>
            <a:chExt cx="1657205" cy="3108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57205" cy="310825"/>
            </a:xfrm>
            <a:custGeom>
              <a:avLst/>
              <a:gdLst/>
              <a:ahLst/>
              <a:cxnLst/>
              <a:rect l="l" t="t" r="r" b="b"/>
              <a:pathLst>
                <a:path w="1657205" h="310825">
                  <a:moveTo>
                    <a:pt x="0" y="0"/>
                  </a:moveTo>
                  <a:lnTo>
                    <a:pt x="1657205" y="0"/>
                  </a:lnTo>
                  <a:lnTo>
                    <a:pt x="1657205" y="310825"/>
                  </a:lnTo>
                  <a:lnTo>
                    <a:pt x="0" y="310825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657205" cy="377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76786" y="6509654"/>
            <a:ext cx="6817101" cy="1344983"/>
            <a:chOff x="0" y="0"/>
            <a:chExt cx="1657205" cy="3269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7205" cy="326959"/>
            </a:xfrm>
            <a:custGeom>
              <a:avLst/>
              <a:gdLst/>
              <a:ahLst/>
              <a:cxnLst/>
              <a:rect l="l" t="t" r="r" b="b"/>
              <a:pathLst>
                <a:path w="1657205" h="326959">
                  <a:moveTo>
                    <a:pt x="0" y="0"/>
                  </a:moveTo>
                  <a:lnTo>
                    <a:pt x="1657205" y="0"/>
                  </a:lnTo>
                  <a:lnTo>
                    <a:pt x="1657205" y="326959"/>
                  </a:lnTo>
                  <a:lnTo>
                    <a:pt x="0" y="326959"/>
                  </a:lnTo>
                  <a:close/>
                </a:path>
              </a:pathLst>
            </a:custGeom>
            <a:solidFill>
              <a:srgbClr val="5383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657205" cy="39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374467" y="413584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179815"/>
            <a:ext cx="7109541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01010"/>
                </a:solidFill>
                <a:latin typeface="Poppins Bold"/>
              </a:rPr>
              <a:t>Биздин милдет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36684" y="1540570"/>
            <a:ext cx="5297306" cy="436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2491">
                <a:solidFill>
                  <a:srgbClr val="FFFFFF"/>
                </a:solidFill>
                <a:latin typeface="Poppins Light"/>
              </a:rPr>
              <a:t>Маалыматтарды коргоо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38533" y="3155391"/>
            <a:ext cx="6272046" cy="85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383">
                <a:solidFill>
                  <a:srgbClr val="FFFFFF"/>
                </a:solidFill>
                <a:latin typeface="Poppins Light"/>
              </a:rPr>
              <a:t>Ар кандай коргоо ыкмаларын колдонуңуз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38533" y="4814216"/>
            <a:ext cx="6272046" cy="87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2491">
                <a:solidFill>
                  <a:srgbClr val="FFFFFF"/>
                </a:solidFill>
                <a:latin typeface="Poppins Light"/>
              </a:rPr>
              <a:t>Маалыматтарды шифрлөө жана коопсуз сактоо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38533" y="6731302"/>
            <a:ext cx="6272046" cy="87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ky-KG" sz="2491" dirty="0" smtClean="0">
                <a:solidFill>
                  <a:srgbClr val="FFFFFF"/>
                </a:solidFill>
                <a:latin typeface="Poppins Light"/>
              </a:rPr>
              <a:t>К</a:t>
            </a:r>
            <a:r>
              <a:rPr lang="en-US" sz="2491" dirty="0" err="1" smtClean="0">
                <a:solidFill>
                  <a:srgbClr val="FFFFFF"/>
                </a:solidFill>
                <a:latin typeface="Poppins Light"/>
              </a:rPr>
              <a:t>өп</a:t>
            </a:r>
            <a:r>
              <a:rPr lang="en-US" sz="2491" dirty="0" smtClean="0">
                <a:solidFill>
                  <a:srgbClr val="FFFFFF"/>
                </a:solidFill>
                <a:latin typeface="Poppins Light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Poppins Light"/>
              </a:rPr>
              <a:t>факторлуу</a:t>
            </a:r>
            <a:r>
              <a:rPr lang="en-US" sz="2491" dirty="0">
                <a:solidFill>
                  <a:srgbClr val="FFFFFF"/>
                </a:solidFill>
                <a:latin typeface="Poppins Light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Poppins Light"/>
              </a:rPr>
              <a:t>аутентификацияны</a:t>
            </a:r>
            <a:r>
              <a:rPr lang="en-US" sz="2491" dirty="0">
                <a:solidFill>
                  <a:srgbClr val="FFFFFF"/>
                </a:solidFill>
                <a:latin typeface="Poppins Light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Poppins Light"/>
              </a:rPr>
              <a:t>колдонуу</a:t>
            </a:r>
            <a:endParaRPr lang="en-US" sz="2491" dirty="0">
              <a:solidFill>
                <a:srgbClr val="FFFFFF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-2312988" y="5675340"/>
            <a:ext cx="9005307" cy="6565688"/>
          </a:xfrm>
          <a:custGeom>
            <a:avLst/>
            <a:gdLst/>
            <a:ahLst/>
            <a:cxnLst/>
            <a:rect l="l" t="t" r="r" b="b"/>
            <a:pathLst>
              <a:path w="9005307" h="6565688">
                <a:moveTo>
                  <a:pt x="0" y="0"/>
                </a:moveTo>
                <a:lnTo>
                  <a:pt x="9005308" y="0"/>
                </a:lnTo>
                <a:lnTo>
                  <a:pt x="9005308" y="6565688"/>
                </a:lnTo>
                <a:lnTo>
                  <a:pt x="0" y="656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144000" y="1028700"/>
            <a:ext cx="8616646" cy="8616646"/>
          </a:xfrm>
          <a:custGeom>
            <a:avLst/>
            <a:gdLst/>
            <a:ahLst/>
            <a:cxnLst/>
            <a:rect l="l" t="t" r="r" b="b"/>
            <a:pathLst>
              <a:path w="8616646" h="8616646">
                <a:moveTo>
                  <a:pt x="0" y="0"/>
                </a:moveTo>
                <a:lnTo>
                  <a:pt x="8616646" y="0"/>
                </a:lnTo>
                <a:lnTo>
                  <a:pt x="8616646" y="8616646"/>
                </a:lnTo>
                <a:lnTo>
                  <a:pt x="0" y="8616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12082" y="1545749"/>
            <a:ext cx="652443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Инфраструктура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5397" y="2801443"/>
            <a:ext cx="9485043" cy="265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5344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Жогоруу ылдамдыкта интернет</a:t>
            </a:r>
          </a:p>
          <a:p>
            <a:pPr marL="690881" lvl="1" indent="-345440">
              <a:lnSpc>
                <a:spcPts val="5344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Маалымат борборлору </a:t>
            </a:r>
          </a:p>
          <a:p>
            <a:pPr marL="690881" lvl="1" indent="-345440">
              <a:lnSpc>
                <a:spcPts val="5344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Кибер коопсуздук</a:t>
            </a:r>
          </a:p>
          <a:p>
            <a:pPr marL="690881" lvl="1" indent="-345440">
              <a:lnSpc>
                <a:spcPts val="5344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Кызматтардын ишенимдүүлүгү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352672" cy="10287000"/>
            <a:chOff x="0" y="0"/>
            <a:chExt cx="193650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6506" cy="2709333"/>
            </a:xfrm>
            <a:custGeom>
              <a:avLst/>
              <a:gdLst/>
              <a:ahLst/>
              <a:cxnLst/>
              <a:rect l="l" t="t" r="r" b="b"/>
              <a:pathLst>
                <a:path w="1936506" h="2709333">
                  <a:moveTo>
                    <a:pt x="0" y="0"/>
                  </a:moveTo>
                  <a:lnTo>
                    <a:pt x="1936506" y="0"/>
                  </a:lnTo>
                  <a:lnTo>
                    <a:pt x="19365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650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89731" y="7183004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3" y="0"/>
                </a:lnTo>
                <a:lnTo>
                  <a:pt x="6267753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0"/>
            <a:ext cx="6212838" cy="288733"/>
            <a:chOff x="0" y="0"/>
            <a:chExt cx="1636303" cy="76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949086" y="2403453"/>
            <a:ext cx="9949891" cy="5480094"/>
          </a:xfrm>
          <a:custGeom>
            <a:avLst/>
            <a:gdLst/>
            <a:ahLst/>
            <a:cxnLst/>
            <a:rect l="l" t="t" r="r" b="b"/>
            <a:pathLst>
              <a:path w="9949891" h="5480094">
                <a:moveTo>
                  <a:pt x="0" y="0"/>
                </a:moveTo>
                <a:lnTo>
                  <a:pt x="9949891" y="0"/>
                </a:lnTo>
                <a:lnTo>
                  <a:pt x="9949891" y="5480094"/>
                </a:lnTo>
                <a:lnTo>
                  <a:pt x="0" y="5480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1186794"/>
            <a:ext cx="5179295" cy="346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Poppins Bold"/>
              </a:rPr>
              <a:t>Кыргыз Республикасынын калктуу конуштарын уюлдук байланыш менен камтуу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352672" cy="10287000"/>
            <a:chOff x="0" y="0"/>
            <a:chExt cx="193650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6506" cy="2709333"/>
            </a:xfrm>
            <a:custGeom>
              <a:avLst/>
              <a:gdLst/>
              <a:ahLst/>
              <a:cxnLst/>
              <a:rect l="l" t="t" r="r" b="b"/>
              <a:pathLst>
                <a:path w="1936506" h="2709333">
                  <a:moveTo>
                    <a:pt x="0" y="0"/>
                  </a:moveTo>
                  <a:lnTo>
                    <a:pt x="1936506" y="0"/>
                  </a:lnTo>
                  <a:lnTo>
                    <a:pt x="19365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650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89731" y="7183004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3" y="0"/>
                </a:lnTo>
                <a:lnTo>
                  <a:pt x="6267753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0"/>
            <a:ext cx="6212838" cy="288733"/>
            <a:chOff x="0" y="0"/>
            <a:chExt cx="1636303" cy="76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579384" y="2488126"/>
            <a:ext cx="10376776" cy="5763476"/>
          </a:xfrm>
          <a:custGeom>
            <a:avLst/>
            <a:gdLst/>
            <a:ahLst/>
            <a:cxnLst/>
            <a:rect l="l" t="t" r="r" b="b"/>
            <a:pathLst>
              <a:path w="10376776" h="5763476">
                <a:moveTo>
                  <a:pt x="0" y="0"/>
                </a:moveTo>
                <a:lnTo>
                  <a:pt x="10376776" y="0"/>
                </a:lnTo>
                <a:lnTo>
                  <a:pt x="10376776" y="5763476"/>
                </a:lnTo>
                <a:lnTo>
                  <a:pt x="0" y="576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620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1186794"/>
            <a:ext cx="6323972" cy="546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Poppins Bold"/>
              </a:rPr>
              <a:t>2022-жылдын аягында курулган жана эксплуатацияга кабыл алынган Жогоруу ылдамдыкта интернет  </a:t>
            </a:r>
          </a:p>
          <a:p>
            <a:pPr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Poppins Bold"/>
              </a:rPr>
              <a:t>өлкө боюнча бардыгы – 45 012,6886 км, анын ичинен магистралдык байланыш линиялары</a:t>
            </a:r>
          </a:p>
          <a:p>
            <a:pPr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Poppins Bold"/>
              </a:rPr>
              <a:t>-14 309,676 км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7401128" y="0"/>
            <a:ext cx="5443436" cy="5143500"/>
            <a:chOff x="0" y="0"/>
            <a:chExt cx="1290296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0296" cy="1219200"/>
            </a:xfrm>
            <a:custGeom>
              <a:avLst/>
              <a:gdLst/>
              <a:ahLst/>
              <a:cxnLst/>
              <a:rect l="l" t="t" r="r" b="b"/>
              <a:pathLst>
                <a:path w="1290296" h="1219200">
                  <a:moveTo>
                    <a:pt x="0" y="0"/>
                  </a:moveTo>
                  <a:lnTo>
                    <a:pt x="1290296" y="0"/>
                  </a:lnTo>
                  <a:lnTo>
                    <a:pt x="1290296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0296" cy="12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44564" y="0"/>
            <a:ext cx="5443436" cy="5143500"/>
            <a:chOff x="0" y="0"/>
            <a:chExt cx="1290296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0296" cy="1219200"/>
            </a:xfrm>
            <a:custGeom>
              <a:avLst/>
              <a:gdLst/>
              <a:ahLst/>
              <a:cxnLst/>
              <a:rect l="l" t="t" r="r" b="b"/>
              <a:pathLst>
                <a:path w="1290296" h="1219200">
                  <a:moveTo>
                    <a:pt x="0" y="0"/>
                  </a:moveTo>
                  <a:lnTo>
                    <a:pt x="1290296" y="0"/>
                  </a:lnTo>
                  <a:lnTo>
                    <a:pt x="1290296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90296" cy="12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401128" y="5143500"/>
            <a:ext cx="5443436" cy="5143500"/>
            <a:chOff x="0" y="0"/>
            <a:chExt cx="1290296" cy="1219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0296" cy="1219200"/>
            </a:xfrm>
            <a:custGeom>
              <a:avLst/>
              <a:gdLst/>
              <a:ahLst/>
              <a:cxnLst/>
              <a:rect l="l" t="t" r="r" b="b"/>
              <a:pathLst>
                <a:path w="1290296" h="1219200">
                  <a:moveTo>
                    <a:pt x="0" y="0"/>
                  </a:moveTo>
                  <a:lnTo>
                    <a:pt x="1290296" y="0"/>
                  </a:lnTo>
                  <a:lnTo>
                    <a:pt x="1290296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90296" cy="12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44564" y="5143500"/>
            <a:ext cx="5443436" cy="5143500"/>
            <a:chOff x="0" y="0"/>
            <a:chExt cx="1290296" cy="1219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0296" cy="1219200"/>
            </a:xfrm>
            <a:custGeom>
              <a:avLst/>
              <a:gdLst/>
              <a:ahLst/>
              <a:cxnLst/>
              <a:rect l="l" t="t" r="r" b="b"/>
              <a:pathLst>
                <a:path w="1290296" h="1219200">
                  <a:moveTo>
                    <a:pt x="0" y="0"/>
                  </a:moveTo>
                  <a:lnTo>
                    <a:pt x="1290296" y="0"/>
                  </a:lnTo>
                  <a:lnTo>
                    <a:pt x="1290296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90296" cy="12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1201801" y="5219620"/>
            <a:ext cx="8127642" cy="6605556"/>
          </a:xfrm>
          <a:custGeom>
            <a:avLst/>
            <a:gdLst/>
            <a:ahLst/>
            <a:cxnLst/>
            <a:rect l="l" t="t" r="r" b="b"/>
            <a:pathLst>
              <a:path w="8127642" h="6605556">
                <a:moveTo>
                  <a:pt x="0" y="0"/>
                </a:moveTo>
                <a:lnTo>
                  <a:pt x="8127642" y="0"/>
                </a:lnTo>
                <a:lnTo>
                  <a:pt x="8127642" y="6605556"/>
                </a:lnTo>
                <a:lnTo>
                  <a:pt x="0" y="6605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465748" y="1230919"/>
            <a:ext cx="3069503" cy="3069503"/>
          </a:xfrm>
          <a:custGeom>
            <a:avLst/>
            <a:gdLst/>
            <a:ahLst/>
            <a:cxnLst/>
            <a:rect l="l" t="t" r="r" b="b"/>
            <a:pathLst>
              <a:path w="3069503" h="3069503">
                <a:moveTo>
                  <a:pt x="0" y="0"/>
                </a:moveTo>
                <a:lnTo>
                  <a:pt x="3069503" y="0"/>
                </a:lnTo>
                <a:lnTo>
                  <a:pt x="3069503" y="3069503"/>
                </a:lnTo>
                <a:lnTo>
                  <a:pt x="0" y="306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898018" y="1198281"/>
            <a:ext cx="3361282" cy="3367405"/>
          </a:xfrm>
          <a:custGeom>
            <a:avLst/>
            <a:gdLst/>
            <a:ahLst/>
            <a:cxnLst/>
            <a:rect l="l" t="t" r="r" b="b"/>
            <a:pathLst>
              <a:path w="3361282" h="3367405">
                <a:moveTo>
                  <a:pt x="0" y="0"/>
                </a:moveTo>
                <a:lnTo>
                  <a:pt x="3361282" y="0"/>
                </a:lnTo>
                <a:lnTo>
                  <a:pt x="3361282" y="3367405"/>
                </a:lnTo>
                <a:lnTo>
                  <a:pt x="0" y="3367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24724" y="6378401"/>
            <a:ext cx="2551551" cy="3218699"/>
          </a:xfrm>
          <a:custGeom>
            <a:avLst/>
            <a:gdLst/>
            <a:ahLst/>
            <a:cxnLst/>
            <a:rect l="l" t="t" r="r" b="b"/>
            <a:pathLst>
              <a:path w="2551551" h="3218699">
                <a:moveTo>
                  <a:pt x="0" y="0"/>
                </a:moveTo>
                <a:lnTo>
                  <a:pt x="2551551" y="0"/>
                </a:lnTo>
                <a:lnTo>
                  <a:pt x="2551551" y="3218699"/>
                </a:lnTo>
                <a:lnTo>
                  <a:pt x="0" y="3218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327949" y="5737041"/>
            <a:ext cx="4501420" cy="4501420"/>
          </a:xfrm>
          <a:custGeom>
            <a:avLst/>
            <a:gdLst/>
            <a:ahLst/>
            <a:cxnLst/>
            <a:rect l="l" t="t" r="r" b="b"/>
            <a:pathLst>
              <a:path w="4501420" h="4501420">
                <a:moveTo>
                  <a:pt x="0" y="0"/>
                </a:moveTo>
                <a:lnTo>
                  <a:pt x="4501420" y="0"/>
                </a:lnTo>
                <a:lnTo>
                  <a:pt x="4501420" y="4501420"/>
                </a:lnTo>
                <a:lnTo>
                  <a:pt x="0" y="45014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919001" y="679948"/>
            <a:ext cx="268720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ЖИ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11765" y="603885"/>
            <a:ext cx="268720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Блокчейн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919001" y="5770535"/>
            <a:ext cx="268720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Big Data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80372" y="5334145"/>
            <a:ext cx="268720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IoT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1496" y="1545749"/>
            <a:ext cx="570434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101010"/>
                </a:solidFill>
                <a:latin typeface="Poppins Bold"/>
              </a:rPr>
              <a:t>Технологиялар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-1249946" y="5143500"/>
            <a:ext cx="8127642" cy="6605556"/>
          </a:xfrm>
          <a:custGeom>
            <a:avLst/>
            <a:gdLst/>
            <a:ahLst/>
            <a:cxnLst/>
            <a:rect l="l" t="t" r="r" b="b"/>
            <a:pathLst>
              <a:path w="8127642" h="6605556">
                <a:moveTo>
                  <a:pt x="0" y="0"/>
                </a:moveTo>
                <a:lnTo>
                  <a:pt x="8127642" y="0"/>
                </a:lnTo>
                <a:lnTo>
                  <a:pt x="8127642" y="6605556"/>
                </a:lnTo>
                <a:lnTo>
                  <a:pt x="0" y="6605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72079" y="3053640"/>
            <a:ext cx="6053732" cy="5771224"/>
          </a:xfrm>
          <a:custGeom>
            <a:avLst/>
            <a:gdLst/>
            <a:ahLst/>
            <a:cxnLst/>
            <a:rect l="l" t="t" r="r" b="b"/>
            <a:pathLst>
              <a:path w="6053732" h="5771224">
                <a:moveTo>
                  <a:pt x="0" y="0"/>
                </a:moveTo>
                <a:lnTo>
                  <a:pt x="6053731" y="0"/>
                </a:lnTo>
                <a:lnTo>
                  <a:pt x="6053731" y="5771224"/>
                </a:lnTo>
                <a:lnTo>
                  <a:pt x="0" y="5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110574" y="1943899"/>
            <a:ext cx="3086100" cy="1013450"/>
            <a:chOff x="0" y="0"/>
            <a:chExt cx="812800" cy="266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66917"/>
            </a:xfrm>
            <a:custGeom>
              <a:avLst/>
              <a:gdLst/>
              <a:ahLst/>
              <a:cxnLst/>
              <a:rect l="l" t="t" r="r" b="b"/>
              <a:pathLst>
                <a:path w="812800" h="266917">
                  <a:moveTo>
                    <a:pt x="0" y="0"/>
                  </a:moveTo>
                  <a:lnTo>
                    <a:pt x="812800" y="0"/>
                  </a:lnTo>
                  <a:lnTo>
                    <a:pt x="812800" y="266917"/>
                  </a:lnTo>
                  <a:lnTo>
                    <a:pt x="0" y="2669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305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күбөлүк берүү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56695" y="3704801"/>
            <a:ext cx="3455215" cy="1210894"/>
            <a:chOff x="0" y="0"/>
            <a:chExt cx="910016" cy="3189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0015" cy="318919"/>
            </a:xfrm>
            <a:custGeom>
              <a:avLst/>
              <a:gdLst/>
              <a:ahLst/>
              <a:cxnLst/>
              <a:rect l="l" t="t" r="r" b="b"/>
              <a:pathLst>
                <a:path w="910015" h="318919">
                  <a:moveTo>
                    <a:pt x="0" y="0"/>
                  </a:moveTo>
                  <a:lnTo>
                    <a:pt x="910015" y="0"/>
                  </a:lnTo>
                  <a:lnTo>
                    <a:pt x="910015" y="318919"/>
                  </a:lnTo>
                  <a:lnTo>
                    <a:pt x="0" y="31891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10016" cy="35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"/>
                </a:rPr>
                <a:t>Баланын мектептин, университеттин аныктоо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068329" y="985175"/>
            <a:ext cx="268720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Solution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1274" y="1004225"/>
            <a:ext cx="8923221" cy="279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101010"/>
                </a:solidFill>
                <a:latin typeface="Poppins Bold"/>
              </a:rPr>
              <a:t>Электрондук өкмөт адамдын бардык жашоо циклдеринде тийиш</a:t>
            </a:r>
          </a:p>
          <a:p>
            <a:pPr>
              <a:lnSpc>
                <a:spcPts val="5400"/>
              </a:lnSpc>
            </a:pPr>
            <a:endParaRPr lang="en-US" sz="4500">
              <a:solidFill>
                <a:srgbClr val="101010"/>
              </a:solidFill>
              <a:latin typeface="Poppi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4718392" y="5771402"/>
            <a:ext cx="3086100" cy="1013450"/>
            <a:chOff x="0" y="0"/>
            <a:chExt cx="812800" cy="2669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266917"/>
            </a:xfrm>
            <a:custGeom>
              <a:avLst/>
              <a:gdLst/>
              <a:ahLst/>
              <a:cxnLst/>
              <a:rect l="l" t="t" r="r" b="b"/>
              <a:pathLst>
                <a:path w="812800" h="266917">
                  <a:moveTo>
                    <a:pt x="0" y="0"/>
                  </a:moveTo>
                  <a:lnTo>
                    <a:pt x="812800" y="0"/>
                  </a:lnTo>
                  <a:lnTo>
                    <a:pt x="812800" y="266917"/>
                  </a:lnTo>
                  <a:lnTo>
                    <a:pt x="0" y="2669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305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Жумуш сунушу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53624" y="8244850"/>
            <a:ext cx="3086100" cy="1013450"/>
            <a:chOff x="0" y="0"/>
            <a:chExt cx="812800" cy="2669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266917"/>
            </a:xfrm>
            <a:custGeom>
              <a:avLst/>
              <a:gdLst/>
              <a:ahLst/>
              <a:cxnLst/>
              <a:rect l="l" t="t" r="r" b="b"/>
              <a:pathLst>
                <a:path w="812800" h="266917">
                  <a:moveTo>
                    <a:pt x="0" y="0"/>
                  </a:moveTo>
                  <a:lnTo>
                    <a:pt x="812800" y="0"/>
                  </a:lnTo>
                  <a:lnTo>
                    <a:pt x="812800" y="266917"/>
                  </a:lnTo>
                  <a:lnTo>
                    <a:pt x="0" y="2669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305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Пенсия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653968" y="8522398"/>
            <a:ext cx="3086100" cy="1013450"/>
            <a:chOff x="0" y="0"/>
            <a:chExt cx="812800" cy="2669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66917"/>
            </a:xfrm>
            <a:custGeom>
              <a:avLst/>
              <a:gdLst/>
              <a:ahLst/>
              <a:cxnLst/>
              <a:rect l="l" t="t" r="r" b="b"/>
              <a:pathLst>
                <a:path w="812800" h="266917">
                  <a:moveTo>
                    <a:pt x="0" y="0"/>
                  </a:moveTo>
                  <a:lnTo>
                    <a:pt x="812800" y="0"/>
                  </a:lnTo>
                  <a:lnTo>
                    <a:pt x="812800" y="266917"/>
                  </a:lnTo>
                  <a:lnTo>
                    <a:pt x="0" y="2669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305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Социалдык камсыздоо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982229" y="6495970"/>
            <a:ext cx="3086100" cy="1013450"/>
            <a:chOff x="0" y="0"/>
            <a:chExt cx="812800" cy="26691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66917"/>
            </a:xfrm>
            <a:custGeom>
              <a:avLst/>
              <a:gdLst/>
              <a:ahLst/>
              <a:cxnLst/>
              <a:rect l="l" t="t" r="r" b="b"/>
              <a:pathLst>
                <a:path w="812800" h="266917">
                  <a:moveTo>
                    <a:pt x="0" y="0"/>
                  </a:moveTo>
                  <a:lnTo>
                    <a:pt x="812800" y="0"/>
                  </a:lnTo>
                  <a:lnTo>
                    <a:pt x="812800" y="266917"/>
                  </a:lnTo>
                  <a:lnTo>
                    <a:pt x="0" y="2669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305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Сөөк коюуга жөлөкпул, жерди аныктоо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833385" y="3446255"/>
            <a:ext cx="3310615" cy="1013450"/>
            <a:chOff x="0" y="0"/>
            <a:chExt cx="871931" cy="26691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71931" cy="266917"/>
            </a:xfrm>
            <a:custGeom>
              <a:avLst/>
              <a:gdLst/>
              <a:ahLst/>
              <a:cxnLst/>
              <a:rect l="l" t="t" r="r" b="b"/>
              <a:pathLst>
                <a:path w="871931" h="266917">
                  <a:moveTo>
                    <a:pt x="0" y="0"/>
                  </a:moveTo>
                  <a:lnTo>
                    <a:pt x="871931" y="0"/>
                  </a:lnTo>
                  <a:lnTo>
                    <a:pt x="871931" y="266917"/>
                  </a:lnTo>
                  <a:lnTo>
                    <a:pt x="0" y="2669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71931" cy="305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Социалдык камсыздоо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4399987"/>
            <a:ext cx="15621000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09"/>
              </a:lnSpc>
            </a:pPr>
            <a:r>
              <a:rPr lang="ky-KG" sz="8424" dirty="0" smtClean="0">
                <a:solidFill>
                  <a:srgbClr val="6D4840"/>
                </a:solidFill>
                <a:latin typeface="Clear Sans"/>
              </a:rPr>
              <a:t>Көңүл бурганыңыздарга чоң рахмат!</a:t>
            </a:r>
            <a:endParaRPr lang="en-US" sz="8424" dirty="0">
              <a:solidFill>
                <a:srgbClr val="6D4840"/>
              </a:solidFill>
              <a:latin typeface="Clear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91441" y="8743950"/>
            <a:ext cx="479655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22222"/>
                </a:solidFill>
                <a:latin typeface="Clear Sans"/>
              </a:rPr>
              <a:t>Жанна Ильина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544727" y="2546276"/>
            <a:ext cx="10012257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Санариптик өкмөт деген эмне?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0047" y="6022591"/>
            <a:ext cx="12343777" cy="256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021" lvl="1" indent="-395511">
              <a:lnSpc>
                <a:spcPts val="5129"/>
              </a:lnSpc>
              <a:buFont typeface="Arial"/>
              <a:buChar char="•"/>
            </a:pPr>
            <a:r>
              <a:rPr lang="en-US" sz="3663">
                <a:solidFill>
                  <a:srgbClr val="000000"/>
                </a:solidFill>
                <a:latin typeface="Open Sans Semi-Bold"/>
              </a:rPr>
              <a:t>Электрондук кызмат көрсөтүүлөр (e-services)</a:t>
            </a:r>
          </a:p>
          <a:p>
            <a:pPr marL="791021" lvl="1" indent="-395511">
              <a:lnSpc>
                <a:spcPts val="5129"/>
              </a:lnSpc>
              <a:buFont typeface="Arial"/>
              <a:buChar char="•"/>
            </a:pPr>
            <a:r>
              <a:rPr lang="en-US" sz="3663">
                <a:solidFill>
                  <a:srgbClr val="000000"/>
                </a:solidFill>
                <a:latin typeface="Open Sans Semi-Bold"/>
              </a:rPr>
              <a:t>Ачык маалыматтар(Open Datа)</a:t>
            </a:r>
          </a:p>
          <a:p>
            <a:pPr marL="791021" lvl="1" indent="-395511">
              <a:lnSpc>
                <a:spcPts val="5129"/>
              </a:lnSpc>
              <a:spcBef>
                <a:spcPct val="0"/>
              </a:spcBef>
              <a:buFont typeface="Arial"/>
              <a:buChar char="•"/>
            </a:pPr>
            <a:r>
              <a:rPr lang="en-US" sz="3663">
                <a:solidFill>
                  <a:srgbClr val="000000"/>
                </a:solidFill>
                <a:latin typeface="Open Sans Semi-Bold"/>
              </a:rPr>
              <a:t>Киберкоопсуздук (Cybersecurity)</a:t>
            </a:r>
          </a:p>
          <a:p>
            <a:pPr>
              <a:lnSpc>
                <a:spcPts val="5129"/>
              </a:lnSpc>
              <a:spcBef>
                <a:spcPct val="0"/>
              </a:spcBef>
            </a:pPr>
            <a:endParaRPr lang="en-US" sz="3663">
              <a:solidFill>
                <a:srgbClr val="000000"/>
              </a:solidFill>
              <a:latin typeface="Open Sans Semi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544727" y="2546276"/>
            <a:ext cx="10012257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Санариптик өкмөт деген эмне?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216755"/>
            <a:ext cx="16009253" cy="450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9"/>
              </a:lnSpc>
            </a:pPr>
            <a:r>
              <a:rPr lang="en-US" sz="3663">
                <a:solidFill>
                  <a:srgbClr val="000000"/>
                </a:solidFill>
                <a:latin typeface="Open Sans Semi-Bold"/>
              </a:rPr>
              <a:t>Санариптик өкмөт (Digital Government)- бул мамлекеттик органдардын ишин өркүндөтүү, мамлекеттик кызматтарды көрсөтүү, жарандар, бизнес жана башкалар менен өз ара аракеттенүүнү жакшыртуу үчүн маалыматтык-коммуникациялык технологияларды (МКТ) колдонуунун Концепциясы</a:t>
            </a:r>
          </a:p>
          <a:p>
            <a:pPr>
              <a:lnSpc>
                <a:spcPts val="5129"/>
              </a:lnSpc>
              <a:spcBef>
                <a:spcPct val="0"/>
              </a:spcBef>
            </a:pPr>
            <a:endParaRPr lang="en-US" sz="3663">
              <a:solidFill>
                <a:srgbClr val="000000"/>
              </a:solidFill>
              <a:latin typeface="Open Sans Semi-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0996" y="1966851"/>
            <a:ext cx="5048650" cy="1035129"/>
            <a:chOff x="0" y="0"/>
            <a:chExt cx="6731533" cy="1380172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6731533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6128"/>
              <a:ext cx="6731533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Ачык айкын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90996" y="3260596"/>
            <a:ext cx="5048650" cy="1530429"/>
            <a:chOff x="0" y="0"/>
            <a:chExt cx="6731533" cy="2040573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6731533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66128"/>
              <a:ext cx="6731533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Ыңгайлуу жана жеткиликтүү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-181571" y="-175279"/>
            <a:ext cx="2496157" cy="10637558"/>
          </a:xfrm>
          <a:prstGeom prst="rect">
            <a:avLst/>
          </a:prstGeom>
          <a:solidFill>
            <a:srgbClr val="071C42"/>
          </a:solidFill>
        </p:spPr>
      </p:sp>
      <p:grpSp>
        <p:nvGrpSpPr>
          <p:cNvPr id="9" name="Group 9"/>
          <p:cNvGrpSpPr/>
          <p:nvPr/>
        </p:nvGrpSpPr>
        <p:grpSpPr>
          <a:xfrm>
            <a:off x="1852684" y="2286000"/>
            <a:ext cx="923802" cy="9238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190996" y="5089273"/>
            <a:ext cx="5048650" cy="1530429"/>
            <a:chOff x="0" y="0"/>
            <a:chExt cx="6731533" cy="204057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6731533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6128"/>
              <a:ext cx="6731533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Натыйжалуу жана оптималдаштыруу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52684" y="3867223"/>
            <a:ext cx="923802" cy="92380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852684" y="7029277"/>
            <a:ext cx="923802" cy="92380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852684" y="5448250"/>
            <a:ext cx="923802" cy="92380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CAB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190996" y="6670300"/>
            <a:ext cx="5203279" cy="1035129"/>
            <a:chOff x="0" y="0"/>
            <a:chExt cx="6937706" cy="138017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6937706" cy="75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66128"/>
              <a:ext cx="693770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50707"/>
                  </a:solidFill>
                  <a:latin typeface="Poppins Light Bold"/>
                </a:rPr>
                <a:t>Инновация жана өнүгүү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3786888" y="629992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2" y="0"/>
                </a:lnTo>
                <a:lnTo>
                  <a:pt x="6267752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338497" y="6024267"/>
            <a:ext cx="6920803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Poppins Bold"/>
              </a:rPr>
              <a:t>Санариптик Өкмөттүн принциптери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478359" y="2363764"/>
            <a:ext cx="12218995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Мамлекеттик органдарды санариптик трансформациялоо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4925" y="5209582"/>
            <a:ext cx="16558150" cy="223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9"/>
              </a:lnSpc>
              <a:spcBef>
                <a:spcPct val="0"/>
              </a:spcBef>
            </a:pPr>
            <a:r>
              <a:rPr lang="en-US" sz="3163">
                <a:solidFill>
                  <a:srgbClr val="000000"/>
                </a:solidFill>
                <a:latin typeface="Open Sans"/>
              </a:rPr>
              <a:t>Ишкаканын процесстерин Реинжиниринг, ошну менен бирге инфраструктураны модернизациялоо, структурасын өзгөртүү, жарандар жана башка мамлекеттик түзүмдөр менен өз ара аракеттенүү каналдарын өркүндөтүү. Реинжиниринг структураланган маалыматтарды колдонуу аркылуу процесстердин жакшыртат.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246209" y="5550015"/>
            <a:ext cx="1418597" cy="1418597"/>
          </a:xfrm>
          <a:custGeom>
            <a:avLst/>
            <a:gdLst/>
            <a:ahLst/>
            <a:cxnLst/>
            <a:rect l="l" t="t" r="r" b="b"/>
            <a:pathLst>
              <a:path w="1418597" h="1418597">
                <a:moveTo>
                  <a:pt x="0" y="0"/>
                </a:moveTo>
                <a:lnTo>
                  <a:pt x="1418597" y="0"/>
                </a:lnTo>
                <a:lnTo>
                  <a:pt x="1418597" y="1418597"/>
                </a:lnTo>
                <a:lnTo>
                  <a:pt x="0" y="1418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98293" y="6723890"/>
            <a:ext cx="933027" cy="941587"/>
          </a:xfrm>
          <a:custGeom>
            <a:avLst/>
            <a:gdLst/>
            <a:ahLst/>
            <a:cxnLst/>
            <a:rect l="l" t="t" r="r" b="b"/>
            <a:pathLst>
              <a:path w="933027" h="941587">
                <a:moveTo>
                  <a:pt x="0" y="0"/>
                </a:moveTo>
                <a:lnTo>
                  <a:pt x="933027" y="0"/>
                </a:lnTo>
                <a:lnTo>
                  <a:pt x="933027" y="941587"/>
                </a:lnTo>
                <a:lnTo>
                  <a:pt x="0" y="941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22628" y="5298089"/>
            <a:ext cx="2077302" cy="1922448"/>
          </a:xfrm>
          <a:custGeom>
            <a:avLst/>
            <a:gdLst/>
            <a:ahLst/>
            <a:cxnLst/>
            <a:rect l="l" t="t" r="r" b="b"/>
            <a:pathLst>
              <a:path w="2077302" h="1922448">
                <a:moveTo>
                  <a:pt x="0" y="0"/>
                </a:moveTo>
                <a:lnTo>
                  <a:pt x="2077302" y="0"/>
                </a:lnTo>
                <a:lnTo>
                  <a:pt x="2077302" y="1922448"/>
                </a:lnTo>
                <a:lnTo>
                  <a:pt x="0" y="1922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41701" y="5550015"/>
            <a:ext cx="1418597" cy="1418597"/>
          </a:xfrm>
          <a:custGeom>
            <a:avLst/>
            <a:gdLst/>
            <a:ahLst/>
            <a:cxnLst/>
            <a:rect l="l" t="t" r="r" b="b"/>
            <a:pathLst>
              <a:path w="1418597" h="1418597">
                <a:moveTo>
                  <a:pt x="0" y="0"/>
                </a:moveTo>
                <a:lnTo>
                  <a:pt x="1418597" y="0"/>
                </a:lnTo>
                <a:lnTo>
                  <a:pt x="1418597" y="1418597"/>
                </a:lnTo>
                <a:lnTo>
                  <a:pt x="0" y="1418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43321" y="6840034"/>
            <a:ext cx="933027" cy="941587"/>
          </a:xfrm>
          <a:custGeom>
            <a:avLst/>
            <a:gdLst/>
            <a:ahLst/>
            <a:cxnLst/>
            <a:rect l="l" t="t" r="r" b="b"/>
            <a:pathLst>
              <a:path w="933027" h="941587">
                <a:moveTo>
                  <a:pt x="0" y="0"/>
                </a:moveTo>
                <a:lnTo>
                  <a:pt x="933027" y="0"/>
                </a:lnTo>
                <a:lnTo>
                  <a:pt x="933027" y="941587"/>
                </a:lnTo>
                <a:lnTo>
                  <a:pt x="0" y="941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89220" y="5144489"/>
            <a:ext cx="2381178" cy="2229649"/>
          </a:xfrm>
          <a:custGeom>
            <a:avLst/>
            <a:gdLst/>
            <a:ahLst/>
            <a:cxnLst/>
            <a:rect l="l" t="t" r="r" b="b"/>
            <a:pathLst>
              <a:path w="2381178" h="2229649">
                <a:moveTo>
                  <a:pt x="0" y="0"/>
                </a:moveTo>
                <a:lnTo>
                  <a:pt x="2381179" y="0"/>
                </a:lnTo>
                <a:lnTo>
                  <a:pt x="2381179" y="2229649"/>
                </a:lnTo>
                <a:lnTo>
                  <a:pt x="0" y="2229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44727" y="2546276"/>
            <a:ext cx="13135083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Реинжиниринг кандай өндүрүлөт?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960298" y="6968612"/>
            <a:ext cx="933027" cy="941587"/>
          </a:xfrm>
          <a:custGeom>
            <a:avLst/>
            <a:gdLst/>
            <a:ahLst/>
            <a:cxnLst/>
            <a:rect l="l" t="t" r="r" b="b"/>
            <a:pathLst>
              <a:path w="933027" h="941587">
                <a:moveTo>
                  <a:pt x="0" y="0"/>
                </a:moveTo>
                <a:lnTo>
                  <a:pt x="933027" y="0"/>
                </a:lnTo>
                <a:lnTo>
                  <a:pt x="933027" y="941586"/>
                </a:lnTo>
                <a:lnTo>
                  <a:pt x="0" y="941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 flipV="1">
            <a:off x="2664806" y="6259313"/>
            <a:ext cx="2557822" cy="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>
            <a:off x="7299930" y="6259313"/>
            <a:ext cx="2241771" cy="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>
            <a:off x="10960298" y="6259313"/>
            <a:ext cx="2528922" cy="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TextBox 20"/>
          <p:cNvSpPr txBox="1"/>
          <p:nvPr/>
        </p:nvSpPr>
        <p:spPr>
          <a:xfrm>
            <a:off x="14020800" y="8770016"/>
            <a:ext cx="3660173" cy="1250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6"/>
              </a:lnSpc>
            </a:pPr>
            <a:r>
              <a:rPr lang="en-US" sz="6797" dirty="0" err="1">
                <a:solidFill>
                  <a:srgbClr val="000000"/>
                </a:solidFill>
                <a:latin typeface="Open Sans Bold"/>
              </a:rPr>
              <a:t>болчу</a:t>
            </a:r>
            <a:endParaRPr lang="en-US" sz="6797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246209" y="5550015"/>
            <a:ext cx="1418597" cy="1418597"/>
          </a:xfrm>
          <a:custGeom>
            <a:avLst/>
            <a:gdLst/>
            <a:ahLst/>
            <a:cxnLst/>
            <a:rect l="l" t="t" r="r" b="b"/>
            <a:pathLst>
              <a:path w="1418597" h="1418597">
                <a:moveTo>
                  <a:pt x="0" y="0"/>
                </a:moveTo>
                <a:lnTo>
                  <a:pt x="1418597" y="0"/>
                </a:lnTo>
                <a:lnTo>
                  <a:pt x="1418597" y="1418597"/>
                </a:lnTo>
                <a:lnTo>
                  <a:pt x="0" y="1418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98293" y="6723890"/>
            <a:ext cx="933027" cy="941587"/>
          </a:xfrm>
          <a:custGeom>
            <a:avLst/>
            <a:gdLst/>
            <a:ahLst/>
            <a:cxnLst/>
            <a:rect l="l" t="t" r="r" b="b"/>
            <a:pathLst>
              <a:path w="933027" h="941587">
                <a:moveTo>
                  <a:pt x="0" y="0"/>
                </a:moveTo>
                <a:lnTo>
                  <a:pt x="933027" y="0"/>
                </a:lnTo>
                <a:lnTo>
                  <a:pt x="933027" y="941587"/>
                </a:lnTo>
                <a:lnTo>
                  <a:pt x="0" y="941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22628" y="5298089"/>
            <a:ext cx="2077302" cy="1922448"/>
          </a:xfrm>
          <a:custGeom>
            <a:avLst/>
            <a:gdLst/>
            <a:ahLst/>
            <a:cxnLst/>
            <a:rect l="l" t="t" r="r" b="b"/>
            <a:pathLst>
              <a:path w="2077302" h="1922448">
                <a:moveTo>
                  <a:pt x="0" y="0"/>
                </a:moveTo>
                <a:lnTo>
                  <a:pt x="2077302" y="0"/>
                </a:lnTo>
                <a:lnTo>
                  <a:pt x="2077302" y="1922448"/>
                </a:lnTo>
                <a:lnTo>
                  <a:pt x="0" y="1922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89220" y="5144489"/>
            <a:ext cx="2381178" cy="2229649"/>
          </a:xfrm>
          <a:custGeom>
            <a:avLst/>
            <a:gdLst/>
            <a:ahLst/>
            <a:cxnLst/>
            <a:rect l="l" t="t" r="r" b="b"/>
            <a:pathLst>
              <a:path w="2381178" h="2229649">
                <a:moveTo>
                  <a:pt x="0" y="0"/>
                </a:moveTo>
                <a:lnTo>
                  <a:pt x="2381179" y="0"/>
                </a:lnTo>
                <a:lnTo>
                  <a:pt x="2381179" y="2229649"/>
                </a:lnTo>
                <a:lnTo>
                  <a:pt x="0" y="2229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H="1">
            <a:off x="2664806" y="6259313"/>
            <a:ext cx="2557822" cy="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AutoShape 14"/>
          <p:cNvSpPr/>
          <p:nvPr/>
        </p:nvSpPr>
        <p:spPr>
          <a:xfrm flipH="1">
            <a:off x="6261279" y="6259313"/>
            <a:ext cx="7227941" cy="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Freeform 15"/>
          <p:cNvSpPr/>
          <p:nvPr/>
        </p:nvSpPr>
        <p:spPr>
          <a:xfrm>
            <a:off x="8959468" y="6460546"/>
            <a:ext cx="2069746" cy="2069746"/>
          </a:xfrm>
          <a:custGeom>
            <a:avLst/>
            <a:gdLst/>
            <a:ahLst/>
            <a:cxnLst/>
            <a:rect l="l" t="t" r="r" b="b"/>
            <a:pathLst>
              <a:path w="2069746" h="2069746">
                <a:moveTo>
                  <a:pt x="0" y="0"/>
                </a:moveTo>
                <a:lnTo>
                  <a:pt x="2069746" y="0"/>
                </a:lnTo>
                <a:lnTo>
                  <a:pt x="2069746" y="2069746"/>
                </a:lnTo>
                <a:lnTo>
                  <a:pt x="0" y="2069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44727" y="2546276"/>
            <a:ext cx="12218995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Реинжиниринг кандай өндүрүлөт?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991941" y="8770016"/>
            <a:ext cx="2692609" cy="116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6"/>
              </a:lnSpc>
            </a:pPr>
            <a:r>
              <a:rPr lang="en-US" sz="6797">
                <a:solidFill>
                  <a:srgbClr val="000000"/>
                </a:solidFill>
                <a:latin typeface="Open Sans Bold"/>
              </a:rPr>
              <a:t>болду</a:t>
            </a:r>
          </a:p>
        </p:txBody>
      </p:sp>
      <p:sp>
        <p:nvSpPr>
          <p:cNvPr id="18" name="AutoShape 18"/>
          <p:cNvSpPr/>
          <p:nvPr/>
        </p:nvSpPr>
        <p:spPr>
          <a:xfrm>
            <a:off x="7899470" y="6479595"/>
            <a:ext cx="4984261" cy="18797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2905411" y="5997999"/>
            <a:ext cx="1418597" cy="1418597"/>
          </a:xfrm>
          <a:custGeom>
            <a:avLst/>
            <a:gdLst/>
            <a:ahLst/>
            <a:cxnLst/>
            <a:rect l="l" t="t" r="r" b="b"/>
            <a:pathLst>
              <a:path w="1418597" h="1418597">
                <a:moveTo>
                  <a:pt x="0" y="0"/>
                </a:moveTo>
                <a:lnTo>
                  <a:pt x="1418597" y="0"/>
                </a:lnTo>
                <a:lnTo>
                  <a:pt x="1418597" y="1418597"/>
                </a:lnTo>
                <a:lnTo>
                  <a:pt x="0" y="1418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65427" y="6358865"/>
            <a:ext cx="933027" cy="941587"/>
          </a:xfrm>
          <a:custGeom>
            <a:avLst/>
            <a:gdLst/>
            <a:ahLst/>
            <a:cxnLst/>
            <a:rect l="l" t="t" r="r" b="b"/>
            <a:pathLst>
              <a:path w="933027" h="941587">
                <a:moveTo>
                  <a:pt x="0" y="0"/>
                </a:moveTo>
                <a:lnTo>
                  <a:pt x="933027" y="0"/>
                </a:lnTo>
                <a:lnTo>
                  <a:pt x="933027" y="941587"/>
                </a:lnTo>
                <a:lnTo>
                  <a:pt x="0" y="941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4324008" y="6707298"/>
            <a:ext cx="1783213" cy="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887046" y="5591485"/>
            <a:ext cx="3916156" cy="3144247"/>
            <a:chOff x="0" y="0"/>
            <a:chExt cx="7467600" cy="59956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6"/>
              <a:stretch>
                <a:fillRect t="-66" b="-66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544727" y="2546276"/>
            <a:ext cx="12218995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Реинжиниринг кандай өндүрүлөт?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991941" y="8770016"/>
            <a:ext cx="2692609" cy="116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6"/>
              </a:lnSpc>
            </a:pPr>
            <a:r>
              <a:rPr lang="en-US" sz="6797">
                <a:solidFill>
                  <a:srgbClr val="000000"/>
                </a:solidFill>
                <a:latin typeface="Open Sans Bold"/>
              </a:rPr>
              <a:t>болду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11129808" y="6726348"/>
            <a:ext cx="1783213" cy="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520</Words>
  <Application>Microsoft Office PowerPoint</Application>
  <PresentationFormat>Произвольный</PresentationFormat>
  <Paragraphs>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Open Sans Light</vt:lpstr>
      <vt:lpstr>Clear Sans</vt:lpstr>
      <vt:lpstr>Poppins Bold</vt:lpstr>
      <vt:lpstr>Poppins</vt:lpstr>
      <vt:lpstr>Poppins Light Bold</vt:lpstr>
      <vt:lpstr>Calibri</vt:lpstr>
      <vt:lpstr>Open Sans Semi-Bold</vt:lpstr>
      <vt:lpstr>Poppins Light</vt:lpstr>
      <vt:lpstr>Open Sans</vt:lpstr>
      <vt:lpstr>Arial</vt:lpstr>
      <vt:lpstr>Poppins Italics</vt:lpstr>
      <vt:lpstr>Open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</dc:title>
  <dc:creator>Пользователь</dc:creator>
  <cp:lastModifiedBy>Пользователь</cp:lastModifiedBy>
  <cp:revision>3</cp:revision>
  <dcterms:created xsi:type="dcterms:W3CDTF">2006-08-16T00:00:00Z</dcterms:created>
  <dcterms:modified xsi:type="dcterms:W3CDTF">2024-03-15T03:08:10Z</dcterms:modified>
  <dc:identifier>DAF_gQcpeF8</dc:identifier>
</cp:coreProperties>
</file>